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4" r:id="rId4"/>
    <p:sldId id="267" r:id="rId5"/>
    <p:sldId id="268" r:id="rId6"/>
    <p:sldId id="269" r:id="rId7"/>
    <p:sldId id="262" r:id="rId8"/>
    <p:sldId id="271" r:id="rId9"/>
    <p:sldId id="27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5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F39EE3-AA7C-4267-ABCF-1D067989CB83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980728"/>
            <a:ext cx="8136904" cy="2139011"/>
          </a:xfrm>
        </p:spPr>
        <p:txBody>
          <a:bodyPr anchor="ctr">
            <a:normAutofit/>
          </a:bodyPr>
          <a:lstStyle/>
          <a:p>
            <a:pPr algn="ctr"/>
            <a:r>
              <a:rPr lang="cs-CZ" sz="4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POLICIE </a:t>
            </a:r>
            <a:r>
              <a:rPr lang="cs-CZ" sz="4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ČESKÉ REPUBLIKY</a:t>
            </a:r>
            <a:r>
              <a:rPr lang="cs-CZ" dirty="0">
                <a:solidFill>
                  <a:srgbClr val="0BD0D9">
                    <a:tint val="90000"/>
                    <a:satMod val="120000"/>
                  </a:srgbClr>
                </a:solidFill>
              </a:rPr>
              <a:t/>
            </a:r>
            <a:br>
              <a:rPr lang="cs-CZ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22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</a:t>
            </a:r>
            <a: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  <a:t>ÚSTECKÉHO KRAJE</a:t>
            </a:r>
            <a:b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  <a:t>ODBOR HOSPODÁŘSKÉ </a:t>
            </a:r>
            <a:r>
              <a:rPr lang="cs-CZ" sz="22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KRIMINALIY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37097" y="4005064"/>
            <a:ext cx="7192888" cy="1608584"/>
          </a:xfrm>
        </p:spPr>
        <p:txBody>
          <a:bodyPr anchor="ctr">
            <a:normAutofit/>
          </a:bodyPr>
          <a:lstStyle/>
          <a:p>
            <a:pPr algn="ctr"/>
            <a:r>
              <a:rPr lang="cs-CZ" sz="44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Vysvědčení</a:t>
            </a: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80928"/>
            <a:ext cx="6189663" cy="571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4535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Vysvědčení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464496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 průběhu let 2009 až 2011,</a:t>
            </a:r>
          </a:p>
          <a:p>
            <a:pPr marL="261938" indent="-261938" algn="just">
              <a:buFont typeface="Arial" panose="020B0604020202020204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Nabídka na internetových portálech na získání:</a:t>
            </a:r>
          </a:p>
          <a:p>
            <a:pPr marL="722313" indent="-460375" algn="just">
              <a:buFont typeface="Wingdings" panose="05000000000000000000" pitchFamily="2" charset="2"/>
              <a:buChar char="ü"/>
            </a:pPr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Vysokoškolského diplomu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722313" indent="-460375" algn="just">
              <a:buFont typeface="Wingdings" panose="05000000000000000000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Maturitního vysvědčení,</a:t>
            </a:r>
          </a:p>
          <a:p>
            <a:pPr marL="722313" indent="-460375" algn="just">
              <a:buFont typeface="Wingdings" panose="05000000000000000000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Výučního listu,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6256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Jednání pachatele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Objednávka originálního blanketu přes oficiálního distributora,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Vyzvednuto při dodání do školy,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Výuční list nabízen za 15.000,-Kč, 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Maturitní vysvědčení za 15.000,-Kč,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Vysokoškolský diplom, za 50.000,-Kč,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1332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Jednání pachatele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Zájemce o doklad o vzdělání předal své osobní údaje elektronickou poštou, či při telefonním hovoru,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Vysvědčení předáno poštovním stykem, nebo osobně,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Placeno poštovní poukázkou, zřídka při osobním převzetí,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1332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Dokumentace případu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Domovní prohlídky,</a:t>
            </a:r>
          </a:p>
          <a:p>
            <a:pPr marL="623888" indent="-261938" algn="just">
              <a:buFont typeface="Wingdings" panose="05000000000000000000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Kontakty na zájemce, razítka, elektronická komunikace, </a:t>
            </a:r>
          </a:p>
          <a:p>
            <a:pPr lvl="0" algn="just">
              <a:buClr>
                <a:srgbClr val="0BD0D9"/>
              </a:buClr>
              <a:buFont typeface="Arial" pitchFamily="34" charset="0"/>
              <a:buChar char="•"/>
            </a:pPr>
            <a:r>
              <a:rPr lang="cs-CZ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Ověřováno u zaměstnavatele,</a:t>
            </a:r>
          </a:p>
          <a:p>
            <a:pPr lvl="0" algn="just">
              <a:buClr>
                <a:srgbClr val="0BD0D9"/>
              </a:buClr>
              <a:buFont typeface="Arial" pitchFamily="34" charset="0"/>
              <a:buChar char="•"/>
            </a:pPr>
            <a:r>
              <a:rPr lang="cs-CZ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Dotaz na školské instituce,</a:t>
            </a:r>
          </a:p>
          <a:p>
            <a:pPr lvl="0" algn="just">
              <a:buClr>
                <a:srgbClr val="0BD0D9"/>
              </a:buClr>
              <a:buFont typeface="Arial" pitchFamily="34" charset="0"/>
              <a:buChar char="•"/>
            </a:pPr>
            <a:r>
              <a:rPr lang="cs-CZ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Znalecké zkoumání,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8822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Dokumentace případu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cs typeface="Times New Roman" pitchFamily="18" charset="0"/>
              </a:rPr>
              <a:t>Stíháno celkem 10 osob,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>
                <a:cs typeface="Times New Roman" pitchFamily="18" charset="0"/>
              </a:rPr>
              <a:t>Trestní stíhání </a:t>
            </a:r>
            <a:r>
              <a:rPr lang="cs-CZ" sz="3600" dirty="0" smtClean="0">
                <a:cs typeface="Times New Roman" pitchFamily="18" charset="0"/>
              </a:rPr>
              <a:t>průběžně rozšiřováno,</a:t>
            </a:r>
          </a:p>
          <a:p>
            <a:pPr lvl="0" algn="just">
              <a:buFont typeface="Arial" pitchFamily="34" charset="0"/>
              <a:buChar char="•"/>
            </a:pPr>
            <a:r>
              <a:rPr lang="cs-CZ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 cca 90% zajištěn </a:t>
            </a:r>
            <a:r>
              <a:rPr lang="cs-CZ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dodaný originální </a:t>
            </a:r>
            <a:r>
              <a:rPr lang="cs-CZ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blanket,</a:t>
            </a:r>
          </a:p>
          <a:p>
            <a:pPr lvl="0" algn="just">
              <a:buFont typeface="Arial" pitchFamily="34" charset="0"/>
              <a:buChar char="•"/>
            </a:pPr>
            <a:r>
              <a:rPr lang="cs-CZ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Velký </a:t>
            </a:r>
            <a:r>
              <a:rPr lang="cs-CZ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podíl pracovníků Územních odborů v celé České republice</a:t>
            </a:r>
            <a:r>
              <a:rPr lang="cs-CZ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cs-CZ" sz="3600" dirty="0" smtClean="0"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1224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Právní kvalifikace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Zločin Padělání a pozměňování veřejné listiny dle § 348</a:t>
            </a:r>
            <a:r>
              <a:rPr lang="cs-CZ" sz="3600" dirty="0" smtClean="0">
                <a:latin typeface="+mj-lt"/>
              </a:rPr>
              <a:t> odst. 1, 2c, alinea první trestního zákoníku, z části ve spolupachatelství dle § 23, trestního zákoníku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Trestní sazba </a:t>
            </a:r>
            <a:r>
              <a:rPr lang="cs-CZ" sz="3600" dirty="0" smtClean="0">
                <a:latin typeface="+mj-lt"/>
                <a:cs typeface="Times New Roman" pitchFamily="18" charset="0"/>
              </a:rPr>
              <a:t>1 až 6 </a:t>
            </a:r>
            <a:r>
              <a:rPr lang="cs-CZ" sz="3600" dirty="0" smtClean="0">
                <a:latin typeface="+mj-lt"/>
                <a:cs typeface="Times New Roman" pitchFamily="18" charset="0"/>
              </a:rPr>
              <a:t>let,</a:t>
            </a:r>
            <a:endParaRPr lang="cs-CZ" sz="3600" dirty="0">
              <a:latin typeface="+mj-lt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92108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Právní kvalifikace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Přečin Padělání a pozměňování veřejné listiny dle § 348</a:t>
            </a:r>
            <a:r>
              <a:rPr lang="cs-CZ" sz="3600" dirty="0" smtClean="0">
                <a:latin typeface="+mj-lt"/>
              </a:rPr>
              <a:t> odst. 1, alinea první trestního zákoníku, z části ve spolupachatelství dle § 23, trestního zákoníku,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Trestní sazba až tři léta,</a:t>
            </a:r>
            <a:endParaRPr lang="cs-CZ" sz="3600" dirty="0">
              <a:latin typeface="+mj-lt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9443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55951"/>
            <a:ext cx="8147248" cy="2088232"/>
          </a:xfrm>
        </p:spPr>
        <p:txBody>
          <a:bodyPr anchor="ctr">
            <a:norm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Děkuji za pozornost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284984"/>
            <a:ext cx="7560840" cy="2797771"/>
          </a:xfrm>
        </p:spPr>
        <p:txBody>
          <a:bodyPr anchor="ctr">
            <a:noAutofit/>
          </a:bodyPr>
          <a:lstStyle/>
          <a:p>
            <a:pPr algn="ctr">
              <a:buNone/>
            </a:pPr>
            <a:r>
              <a:rPr lang="cs-CZ" sz="3600" dirty="0" smtClean="0">
                <a:cs typeface="Times New Roman" pitchFamily="18" charset="0"/>
              </a:rPr>
              <a:t>Mjr. Ing. Mgr. Radim Vojáček</a:t>
            </a:r>
          </a:p>
          <a:p>
            <a:pPr algn="just">
              <a:buFont typeface="Arial" pitchFamily="34" charset="0"/>
              <a:buChar char="•"/>
            </a:pP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40342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759</TotalTime>
  <Words>278</Words>
  <Application>Microsoft Office PowerPoint</Application>
  <PresentationFormat>Předvádění na obrazovce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POLICIE ČESKÉ REPUBLIKY KRAJSKÉ ŘEDITELSTVÍ ÚSTECKÉHO KRAJE ODBOR HOSPODÁŘSKÉ KRIMINALIY</vt:lpstr>
      <vt:lpstr>Vysvědčení</vt:lpstr>
      <vt:lpstr>Jednání pachatele</vt:lpstr>
      <vt:lpstr>Jednání pachatele</vt:lpstr>
      <vt:lpstr>Dokumentace případu</vt:lpstr>
      <vt:lpstr>Dokumentace případu</vt:lpstr>
      <vt:lpstr>Právní kvalifikace</vt:lpstr>
      <vt:lpstr>Právní kvalifikace</vt:lpstr>
      <vt:lpstr>Děkuji za pozornost</vt:lpstr>
    </vt:vector>
  </TitlesOfParts>
  <Company>policie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mokris</dc:creator>
  <cp:lastModifiedBy>mokris</cp:lastModifiedBy>
  <cp:revision>117</cp:revision>
  <cp:lastPrinted>2014-04-29T07:25:08Z</cp:lastPrinted>
  <dcterms:created xsi:type="dcterms:W3CDTF">2013-01-29T12:38:20Z</dcterms:created>
  <dcterms:modified xsi:type="dcterms:W3CDTF">2014-07-03T10:13:07Z</dcterms:modified>
</cp:coreProperties>
</file>