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257" r:id="rId5"/>
    <p:sldId id="280" r:id="rId6"/>
    <p:sldId id="281" r:id="rId7"/>
    <p:sldId id="301" r:id="rId8"/>
    <p:sldId id="285" r:id="rId9"/>
    <p:sldId id="298" r:id="rId10"/>
    <p:sldId id="284" r:id="rId11"/>
    <p:sldId id="294" r:id="rId12"/>
    <p:sldId id="309" r:id="rId13"/>
    <p:sldId id="283" r:id="rId14"/>
    <p:sldId id="297" r:id="rId15"/>
    <p:sldId id="288" r:id="rId16"/>
    <p:sldId id="289" r:id="rId17"/>
    <p:sldId id="292" r:id="rId18"/>
    <p:sldId id="303" r:id="rId19"/>
    <p:sldId id="308" r:id="rId20"/>
    <p:sldId id="300" r:id="rId21"/>
    <p:sldId id="272" r:id="rId22"/>
  </p:sldIdLst>
  <p:sldSz cx="24380825" cy="13714413"/>
  <p:notesSz cx="6858000" cy="9144000"/>
  <p:defaultTextStyle>
    <a:defPPr>
      <a:defRPr lang="en-US"/>
    </a:defPPr>
    <a:lvl1pPr marL="0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1pPr>
    <a:lvl2pPr marL="914127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2pPr>
    <a:lvl3pPr marL="1828252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3pPr>
    <a:lvl4pPr marL="2742379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4pPr>
    <a:lvl5pPr marL="3656503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5pPr>
    <a:lvl6pPr marL="4570628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6pPr>
    <a:lvl7pPr marL="5484755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7pPr>
    <a:lvl8pPr marL="6398880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8pPr>
    <a:lvl9pPr marL="7313007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19">
          <p15:clr>
            <a:srgbClr val="A4A3A4"/>
          </p15:clr>
        </p15:guide>
        <p15:guide id="2" pos="76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LČKOVÁ Darina, Ing." initials="VDI" lastIdx="6" clrIdx="0">
    <p:extLst>
      <p:ext uri="{19B8F6BF-5375-455C-9EA6-DF929625EA0E}">
        <p15:presenceInfo xmlns:p15="http://schemas.microsoft.com/office/powerpoint/2012/main" userId="S-1-5-21-1691777873-514487935-1699909082-894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22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32" autoAdjust="0"/>
    <p:restoredTop sz="94666" autoAdjust="0"/>
  </p:normalViewPr>
  <p:slideViewPr>
    <p:cSldViewPr snapToGrid="0">
      <p:cViewPr varScale="1">
        <p:scale>
          <a:sx n="55" d="100"/>
          <a:sy n="55" d="100"/>
        </p:scale>
        <p:origin x="666" y="108"/>
      </p:cViewPr>
      <p:guideLst>
        <p:guide orient="horz" pos="4319"/>
        <p:guide pos="767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2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7785A8-AB80-4176-B5B0-A7BA99B09705}" type="datetimeFigureOut">
              <a:rPr lang="cs-CZ" smtClean="0"/>
              <a:t>24.06.2020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CCA9CC-B6DF-4AA2-9F21-51D32A86C6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010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A57144-1CBB-4515-B696-16F63A0D6277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text</a:t>
            </a:r>
            <a:endParaRPr lang="nb-NO" dirty="0"/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DA259D-87B2-48A8-8896-0559A1CB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460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127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252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2379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6503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0628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4755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8880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007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Upraveno formátování snímku. Bylo by vhodné doplnit obrazovým materiálem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4604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Upraveno formátování snímku. Zkratky rozepsat, nebo slovně vysvětlit posluchačům při prezentaci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031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Upraveno formátování snímku. Opět rozepsat nebo slovně vysvětlit zkratky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504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Viz. zkratky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8258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Možno graficky doplnit obrázkem časové osy apod.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2370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Upraveno formátování snímku. Chápu, jak je to myšleno, ale projekt má 31 aktivit. V tabulce je jich 38. NUTNO upravit</a:t>
            </a:r>
            <a:r>
              <a:rPr lang="cs-CZ" baseline="0" dirty="0" smtClean="0"/>
              <a:t>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7902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Upraveno formátování snímku. Chápu, jak je to myšleno, ale projekt má 31 aktivit. V tabulce je jich 38. NUTNO upravit</a:t>
            </a:r>
            <a:r>
              <a:rPr lang="cs-CZ" baseline="0" dirty="0" smtClean="0"/>
              <a:t>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790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- light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1260157" y="6382328"/>
            <a:ext cx="18332511" cy="1231106"/>
          </a:xfrm>
        </p:spPr>
        <p:txBody>
          <a:bodyPr wrap="square" lIns="0" tIns="0" rIns="0" bIns="0" anchor="ctr">
            <a:spAutoFit/>
          </a:bodyPr>
          <a:lstStyle>
            <a:lvl1pPr algn="l">
              <a:defRPr sz="8000"/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19136392" y="12705989"/>
            <a:ext cx="3985698" cy="461665"/>
          </a:xfrm>
          <a:prstGeom prst="rect">
            <a:avLst/>
          </a:prstGeom>
        </p:spPr>
        <p:txBody>
          <a:bodyPr anchor="b">
            <a:spAutoFit/>
          </a:bodyPr>
          <a:lstStyle>
            <a:lvl1pPr>
              <a:defRPr sz="3000">
                <a:solidFill>
                  <a:schemeClr val="dk2"/>
                </a:solidFill>
              </a:defRPr>
            </a:lvl1pPr>
          </a:lstStyle>
          <a:p>
            <a:fld id="{D5906656-A9BE-4917-BFD7-16C60DDEE872}" type="datetime1">
              <a:rPr lang="nb-NO" smtClean="0"/>
              <a:t>24.06.2020</a:t>
            </a:fld>
            <a:endParaRPr lang="nb-NO" dirty="0"/>
          </a:p>
        </p:txBody>
      </p:sp>
      <p:sp>
        <p:nvSpPr>
          <p:cNvPr id="13" name="Plassholder for tekst 12"/>
          <p:cNvSpPr>
            <a:spLocks noGrp="1"/>
          </p:cNvSpPr>
          <p:nvPr>
            <p:ph type="body" sz="quarter" idx="13" hasCustomPrompt="1"/>
          </p:nvPr>
        </p:nvSpPr>
        <p:spPr>
          <a:xfrm>
            <a:off x="1260157" y="12153389"/>
            <a:ext cx="4220063" cy="461665"/>
          </a:xfrm>
        </p:spPr>
        <p:txBody>
          <a:bodyPr anchor="b">
            <a:spAutoFit/>
          </a:bodyPr>
          <a:lstStyle>
            <a:lvl1pPr marL="0" indent="0">
              <a:buNone/>
              <a:defRPr b="1">
                <a:solidFill>
                  <a:schemeClr val="dk2"/>
                </a:solidFill>
              </a:defRPr>
            </a:lvl1pPr>
          </a:lstStyle>
          <a:p>
            <a:pPr lvl="0"/>
            <a:r>
              <a:rPr lang="nb-NO" dirty="0" err="1"/>
              <a:t>Name</a:t>
            </a:r>
            <a:endParaRPr lang="en-GB" dirty="0"/>
          </a:p>
        </p:txBody>
      </p:sp>
      <p:sp>
        <p:nvSpPr>
          <p:cNvPr id="14" name="Plassholder for tekst 12"/>
          <p:cNvSpPr>
            <a:spLocks noGrp="1"/>
          </p:cNvSpPr>
          <p:nvPr>
            <p:ph type="body" sz="quarter" idx="14" hasCustomPrompt="1"/>
          </p:nvPr>
        </p:nvSpPr>
        <p:spPr>
          <a:xfrm>
            <a:off x="1260157" y="12707725"/>
            <a:ext cx="4220063" cy="461665"/>
          </a:xfrm>
        </p:spPr>
        <p:txBody>
          <a:bodyPr anchor="b">
            <a:spAutoFit/>
          </a:bodyPr>
          <a:lstStyle>
            <a:lvl1pPr marL="0" indent="0">
              <a:buNone/>
              <a:defRPr b="1">
                <a:solidFill>
                  <a:schemeClr val="dk2"/>
                </a:solidFill>
              </a:defRPr>
            </a:lvl1pPr>
          </a:lstStyle>
          <a:p>
            <a:pPr lvl="0"/>
            <a:r>
              <a:rPr lang="nb-NO" dirty="0" err="1"/>
              <a:t>Title</a:t>
            </a:r>
            <a:endParaRPr lang="en-GB" dirty="0"/>
          </a:p>
        </p:txBody>
      </p:sp>
      <p:sp>
        <p:nvSpPr>
          <p:cNvPr id="17" name="Plassholder for tekst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200074" y="12146546"/>
            <a:ext cx="6767125" cy="461665"/>
          </a:xfrm>
        </p:spPr>
        <p:txBody>
          <a:bodyPr wrap="square" anchor="b">
            <a:spAutoFit/>
          </a:bodyPr>
          <a:lstStyle>
            <a:lvl1pPr marL="0" indent="0">
              <a:buNone/>
              <a:defRPr b="0">
                <a:solidFill>
                  <a:schemeClr val="dk2"/>
                </a:solidFill>
              </a:defRPr>
            </a:lvl1pPr>
          </a:lstStyle>
          <a:p>
            <a:pPr lvl="0"/>
            <a:r>
              <a:rPr lang="nb-NO" dirty="0"/>
              <a:t>Office</a:t>
            </a:r>
            <a:endParaRPr lang="en-GB" dirty="0"/>
          </a:p>
        </p:txBody>
      </p:sp>
      <p:sp>
        <p:nvSpPr>
          <p:cNvPr id="18" name="Plassholder for tekst 12"/>
          <p:cNvSpPr>
            <a:spLocks noGrp="1"/>
          </p:cNvSpPr>
          <p:nvPr>
            <p:ph type="body" sz="quarter" idx="16" hasCustomPrompt="1"/>
          </p:nvPr>
        </p:nvSpPr>
        <p:spPr>
          <a:xfrm>
            <a:off x="10200075" y="12705989"/>
            <a:ext cx="6767125" cy="461665"/>
          </a:xfrm>
        </p:spPr>
        <p:txBody>
          <a:bodyPr wrap="square" anchor="b">
            <a:spAutoFit/>
          </a:bodyPr>
          <a:lstStyle>
            <a:lvl1pPr marL="0" indent="0">
              <a:buNone/>
              <a:defRPr b="0">
                <a:solidFill>
                  <a:schemeClr val="dk2"/>
                </a:solidFill>
              </a:defRPr>
            </a:lvl1pPr>
          </a:lstStyle>
          <a:p>
            <a:pPr lvl="0"/>
            <a:r>
              <a:rPr lang="nb-NO" dirty="0"/>
              <a:t>Company</a:t>
            </a:r>
            <a:endParaRPr lang="en-GB" dirty="0"/>
          </a:p>
        </p:txBody>
      </p:sp>
      <p:pic>
        <p:nvPicPr>
          <p:cNvPr id="20" name="Bilde 1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24380825" cy="2413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559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photo background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1260157" y="6382328"/>
            <a:ext cx="18332511" cy="1231106"/>
          </a:xfrm>
        </p:spPr>
        <p:txBody>
          <a:bodyPr wrap="square" lIns="0" tIns="0" rIns="0" bIns="0" anchor="ctr">
            <a:spAutoFit/>
          </a:bodyPr>
          <a:lstStyle>
            <a:lvl1pPr algn="l">
              <a:defRPr sz="8000">
                <a:solidFill>
                  <a:schemeClr val="bg1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19136392" y="12705989"/>
            <a:ext cx="3985698" cy="461665"/>
          </a:xfrm>
          <a:prstGeom prst="rect">
            <a:avLst/>
          </a:prstGeom>
        </p:spPr>
        <p:txBody>
          <a:bodyPr anchor="b">
            <a:sp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fld id="{35900153-C3D1-4B62-A437-E57CAB8AEB13}" type="datetime1">
              <a:rPr lang="nb-NO" smtClean="0"/>
              <a:t>24.06.2020</a:t>
            </a:fld>
            <a:endParaRPr lang="nb-NO" dirty="0"/>
          </a:p>
        </p:txBody>
      </p:sp>
      <p:sp>
        <p:nvSpPr>
          <p:cNvPr id="13" name="Plassholder for tekst 12"/>
          <p:cNvSpPr>
            <a:spLocks noGrp="1"/>
          </p:cNvSpPr>
          <p:nvPr>
            <p:ph type="body" sz="quarter" idx="13" hasCustomPrompt="1"/>
          </p:nvPr>
        </p:nvSpPr>
        <p:spPr>
          <a:xfrm>
            <a:off x="1260157" y="12153389"/>
            <a:ext cx="4220063" cy="461665"/>
          </a:xfrm>
        </p:spPr>
        <p:txBody>
          <a:bodyPr anchor="b">
            <a:spAutoFit/>
          </a:bodyPr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 err="1"/>
              <a:t>Name</a:t>
            </a:r>
            <a:endParaRPr lang="en-GB" dirty="0"/>
          </a:p>
        </p:txBody>
      </p:sp>
      <p:sp>
        <p:nvSpPr>
          <p:cNvPr id="14" name="Plassholder for tekst 12"/>
          <p:cNvSpPr>
            <a:spLocks noGrp="1"/>
          </p:cNvSpPr>
          <p:nvPr>
            <p:ph type="body" sz="quarter" idx="14" hasCustomPrompt="1"/>
          </p:nvPr>
        </p:nvSpPr>
        <p:spPr>
          <a:xfrm>
            <a:off x="1260157" y="12707725"/>
            <a:ext cx="4220063" cy="461665"/>
          </a:xfrm>
        </p:spPr>
        <p:txBody>
          <a:bodyPr anchor="b">
            <a:spAutoFit/>
          </a:bodyPr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 err="1"/>
              <a:t>Title</a:t>
            </a:r>
            <a:endParaRPr lang="en-GB" dirty="0"/>
          </a:p>
        </p:txBody>
      </p:sp>
      <p:sp>
        <p:nvSpPr>
          <p:cNvPr id="17" name="Plassholder for tekst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200074" y="12146546"/>
            <a:ext cx="6767125" cy="461665"/>
          </a:xfrm>
        </p:spPr>
        <p:txBody>
          <a:bodyPr wrap="square" anchor="b">
            <a:spAutoFit/>
          </a:bodyPr>
          <a:lstStyle>
            <a:lvl1pPr marL="0" indent="0">
              <a:buNone/>
              <a:defRPr b="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Office</a:t>
            </a:r>
            <a:endParaRPr lang="en-GB" dirty="0"/>
          </a:p>
        </p:txBody>
      </p:sp>
      <p:sp>
        <p:nvSpPr>
          <p:cNvPr id="18" name="Plassholder for tekst 12"/>
          <p:cNvSpPr>
            <a:spLocks noGrp="1"/>
          </p:cNvSpPr>
          <p:nvPr>
            <p:ph type="body" sz="quarter" idx="16" hasCustomPrompt="1"/>
          </p:nvPr>
        </p:nvSpPr>
        <p:spPr>
          <a:xfrm>
            <a:off x="10200075" y="12705989"/>
            <a:ext cx="6767125" cy="461665"/>
          </a:xfrm>
        </p:spPr>
        <p:txBody>
          <a:bodyPr wrap="square" anchor="b">
            <a:spAutoFit/>
          </a:bodyPr>
          <a:lstStyle>
            <a:lvl1pPr marL="0" indent="0">
              <a:buNone/>
              <a:defRPr b="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Company</a:t>
            </a:r>
            <a:endParaRPr lang="en-GB" dirty="0"/>
          </a:p>
        </p:txBody>
      </p:sp>
      <p:pic>
        <p:nvPicPr>
          <p:cNvPr id="5" name="Bild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" y="0"/>
            <a:ext cx="24380825" cy="252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077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260386" y="3091543"/>
            <a:ext cx="21861705" cy="918798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0" hasCustomPrompt="1"/>
          </p:nvPr>
        </p:nvSpPr>
        <p:spPr>
          <a:xfrm>
            <a:off x="1259560" y="2630802"/>
            <a:ext cx="21861704" cy="461665"/>
          </a:xfrm>
        </p:spPr>
        <p:txBody>
          <a:bodyPr>
            <a:spAutoFit/>
          </a:bodyPr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9579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260386" y="3091543"/>
            <a:ext cx="21861705" cy="918798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0" hasCustomPrompt="1"/>
          </p:nvPr>
        </p:nvSpPr>
        <p:spPr>
          <a:xfrm>
            <a:off x="1259560" y="2630802"/>
            <a:ext cx="21861704" cy="461665"/>
          </a:xfrm>
        </p:spPr>
        <p:txBody>
          <a:bodyPr>
            <a:spAutoFit/>
          </a:bodyPr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428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 userDrawn="1"/>
        </p:nvSpPr>
        <p:spPr>
          <a:xfrm>
            <a:off x="14689837" y="-1"/>
            <a:ext cx="9690988" cy="137144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lassholder for bilde 4"/>
          <p:cNvSpPr>
            <a:spLocks noGrp="1"/>
          </p:cNvSpPr>
          <p:nvPr>
            <p:ph type="pic" sz="quarter" idx="10" hasCustomPrompt="1"/>
          </p:nvPr>
        </p:nvSpPr>
        <p:spPr>
          <a:xfrm>
            <a:off x="14689837" y="-1"/>
            <a:ext cx="9690988" cy="13714413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Click the icon to add picture</a:t>
            </a:r>
          </a:p>
        </p:txBody>
      </p:sp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260387" y="1097394"/>
            <a:ext cx="12277305" cy="1077218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8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260387" y="3091543"/>
            <a:ext cx="12277306" cy="918798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1" hasCustomPrompt="1"/>
          </p:nvPr>
        </p:nvSpPr>
        <p:spPr>
          <a:xfrm>
            <a:off x="1259560" y="2630802"/>
            <a:ext cx="12277305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rgbClr val="002060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700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photo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 userDrawn="1"/>
        </p:nvSpPr>
        <p:spPr>
          <a:xfrm>
            <a:off x="14689837" y="-1"/>
            <a:ext cx="9690988" cy="137144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lassholder for bilde 4"/>
          <p:cNvSpPr>
            <a:spLocks noGrp="1"/>
          </p:cNvSpPr>
          <p:nvPr>
            <p:ph type="pic" sz="quarter" idx="10" hasCustomPrompt="1"/>
          </p:nvPr>
        </p:nvSpPr>
        <p:spPr>
          <a:xfrm>
            <a:off x="14689837" y="-1"/>
            <a:ext cx="9690988" cy="13714413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Click the icon to add picture</a:t>
            </a:r>
          </a:p>
        </p:txBody>
      </p:sp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260387" y="1097394"/>
            <a:ext cx="12277305" cy="1077218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8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260387" y="3091543"/>
            <a:ext cx="12277306" cy="918798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1" hasCustomPrompt="1"/>
          </p:nvPr>
        </p:nvSpPr>
        <p:spPr>
          <a:xfrm>
            <a:off x="1259560" y="2630802"/>
            <a:ext cx="12277305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2741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 userDrawn="1"/>
        </p:nvSpPr>
        <p:spPr>
          <a:xfrm>
            <a:off x="5742718" y="-1"/>
            <a:ext cx="18638107" cy="137144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lassholder for bilde 4"/>
          <p:cNvSpPr>
            <a:spLocks noGrp="1"/>
          </p:cNvSpPr>
          <p:nvPr>
            <p:ph type="pic" sz="quarter" idx="10" hasCustomPrompt="1"/>
          </p:nvPr>
        </p:nvSpPr>
        <p:spPr>
          <a:xfrm>
            <a:off x="5742717" y="-1"/>
            <a:ext cx="18638107" cy="13714413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Click the icon to add picture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idx="11" hasCustomPrompt="1"/>
          </p:nvPr>
        </p:nvSpPr>
        <p:spPr>
          <a:xfrm>
            <a:off x="1260386" y="1629141"/>
            <a:ext cx="4010673" cy="106503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11" name="Plassholder for tekst 8"/>
          <p:cNvSpPr>
            <a:spLocks noGrp="1"/>
          </p:cNvSpPr>
          <p:nvPr>
            <p:ph type="body" sz="quarter" idx="12" hasCustomPrompt="1"/>
          </p:nvPr>
        </p:nvSpPr>
        <p:spPr>
          <a:xfrm>
            <a:off x="1259560" y="1168400"/>
            <a:ext cx="4010673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7736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hoto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 userDrawn="1"/>
        </p:nvSpPr>
        <p:spPr>
          <a:xfrm>
            <a:off x="5742718" y="-1"/>
            <a:ext cx="18638107" cy="137144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lassholder for bilde 4"/>
          <p:cNvSpPr>
            <a:spLocks noGrp="1"/>
          </p:cNvSpPr>
          <p:nvPr>
            <p:ph type="pic" sz="quarter" idx="10" hasCustomPrompt="1"/>
          </p:nvPr>
        </p:nvSpPr>
        <p:spPr>
          <a:xfrm>
            <a:off x="5742717" y="-1"/>
            <a:ext cx="18638107" cy="13714413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Click the icon to add picture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idx="11" hasCustomPrompt="1"/>
          </p:nvPr>
        </p:nvSpPr>
        <p:spPr>
          <a:xfrm>
            <a:off x="1260386" y="1629141"/>
            <a:ext cx="4010673" cy="10650388"/>
          </a:xfrm>
        </p:spPr>
        <p:txBody>
          <a:bodyPr/>
          <a:lstStyle/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11" name="Plassholder for tekst 8"/>
          <p:cNvSpPr>
            <a:spLocks noGrp="1"/>
          </p:cNvSpPr>
          <p:nvPr>
            <p:ph type="body" sz="quarter" idx="12" hasCustomPrompt="1"/>
          </p:nvPr>
        </p:nvSpPr>
        <p:spPr>
          <a:xfrm>
            <a:off x="1259560" y="1168400"/>
            <a:ext cx="4010673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4334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photo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5"/>
          <p:cNvSpPr>
            <a:spLocks noChangeArrowheads="1"/>
          </p:cNvSpPr>
          <p:nvPr userDrawn="1"/>
        </p:nvSpPr>
        <p:spPr bwMode="auto">
          <a:xfrm>
            <a:off x="1906588" y="12903932"/>
            <a:ext cx="155575" cy="161925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6"/>
          <p:cNvSpPr>
            <a:spLocks/>
          </p:cNvSpPr>
          <p:nvPr userDrawn="1"/>
        </p:nvSpPr>
        <p:spPr bwMode="auto">
          <a:xfrm>
            <a:off x="1433513" y="12903932"/>
            <a:ext cx="158750" cy="161925"/>
          </a:xfrm>
          <a:custGeom>
            <a:avLst/>
            <a:gdLst>
              <a:gd name="T0" fmla="*/ 100 w 100"/>
              <a:gd name="T1" fmla="*/ 102 h 102"/>
              <a:gd name="T2" fmla="*/ 0 w 100"/>
              <a:gd name="T3" fmla="*/ 102 h 102"/>
              <a:gd name="T4" fmla="*/ 0 w 100"/>
              <a:gd name="T5" fmla="*/ 0 h 102"/>
              <a:gd name="T6" fmla="*/ 100 w 100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" h="102">
                <a:moveTo>
                  <a:pt x="100" y="102"/>
                </a:moveTo>
                <a:lnTo>
                  <a:pt x="0" y="102"/>
                </a:lnTo>
                <a:lnTo>
                  <a:pt x="0" y="0"/>
                </a:lnTo>
                <a:lnTo>
                  <a:pt x="100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3" name="Rectangle 7"/>
          <p:cNvSpPr>
            <a:spLocks noChangeArrowheads="1"/>
          </p:cNvSpPr>
          <p:nvPr userDrawn="1"/>
        </p:nvSpPr>
        <p:spPr bwMode="auto">
          <a:xfrm>
            <a:off x="1277938" y="12903932"/>
            <a:ext cx="155575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8"/>
          <p:cNvSpPr>
            <a:spLocks/>
          </p:cNvSpPr>
          <p:nvPr userDrawn="1"/>
        </p:nvSpPr>
        <p:spPr bwMode="auto">
          <a:xfrm>
            <a:off x="1592263" y="12746770"/>
            <a:ext cx="155575" cy="476250"/>
          </a:xfrm>
          <a:custGeom>
            <a:avLst/>
            <a:gdLst>
              <a:gd name="T0" fmla="*/ 0 w 98"/>
              <a:gd name="T1" fmla="*/ 0 h 300"/>
              <a:gd name="T2" fmla="*/ 0 w 98"/>
              <a:gd name="T3" fmla="*/ 201 h 300"/>
              <a:gd name="T4" fmla="*/ 98 w 98"/>
              <a:gd name="T5" fmla="*/ 300 h 300"/>
              <a:gd name="T6" fmla="*/ 98 w 98"/>
              <a:gd name="T7" fmla="*/ 0 h 300"/>
              <a:gd name="T8" fmla="*/ 0 w 98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300">
                <a:moveTo>
                  <a:pt x="0" y="0"/>
                </a:moveTo>
                <a:lnTo>
                  <a:pt x="0" y="201"/>
                </a:lnTo>
                <a:lnTo>
                  <a:pt x="98" y="300"/>
                </a:lnTo>
                <a:lnTo>
                  <a:pt x="98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9"/>
          <p:cNvSpPr>
            <a:spLocks/>
          </p:cNvSpPr>
          <p:nvPr userDrawn="1"/>
        </p:nvSpPr>
        <p:spPr bwMode="auto">
          <a:xfrm>
            <a:off x="2609850" y="12903932"/>
            <a:ext cx="155575" cy="161925"/>
          </a:xfrm>
          <a:custGeom>
            <a:avLst/>
            <a:gdLst>
              <a:gd name="T0" fmla="*/ 98 w 98"/>
              <a:gd name="T1" fmla="*/ 102 h 102"/>
              <a:gd name="T2" fmla="*/ 0 w 98"/>
              <a:gd name="T3" fmla="*/ 102 h 102"/>
              <a:gd name="T4" fmla="*/ 0 w 98"/>
              <a:gd name="T5" fmla="*/ 0 h 102"/>
              <a:gd name="T6" fmla="*/ 98 w 98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8" h="102">
                <a:moveTo>
                  <a:pt x="98" y="102"/>
                </a:moveTo>
                <a:lnTo>
                  <a:pt x="0" y="102"/>
                </a:lnTo>
                <a:lnTo>
                  <a:pt x="0" y="0"/>
                </a:lnTo>
                <a:lnTo>
                  <a:pt x="98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Rectangle 10"/>
          <p:cNvSpPr>
            <a:spLocks noChangeArrowheads="1"/>
          </p:cNvSpPr>
          <p:nvPr userDrawn="1"/>
        </p:nvSpPr>
        <p:spPr bwMode="auto">
          <a:xfrm>
            <a:off x="2455863" y="12903932"/>
            <a:ext cx="153988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11"/>
          <p:cNvSpPr>
            <a:spLocks/>
          </p:cNvSpPr>
          <p:nvPr userDrawn="1"/>
        </p:nvSpPr>
        <p:spPr bwMode="auto">
          <a:xfrm>
            <a:off x="2765425" y="12746770"/>
            <a:ext cx="158750" cy="476250"/>
          </a:xfrm>
          <a:custGeom>
            <a:avLst/>
            <a:gdLst>
              <a:gd name="T0" fmla="*/ 0 w 100"/>
              <a:gd name="T1" fmla="*/ 0 h 300"/>
              <a:gd name="T2" fmla="*/ 0 w 100"/>
              <a:gd name="T3" fmla="*/ 201 h 300"/>
              <a:gd name="T4" fmla="*/ 100 w 100"/>
              <a:gd name="T5" fmla="*/ 300 h 300"/>
              <a:gd name="T6" fmla="*/ 100 w 100"/>
              <a:gd name="T7" fmla="*/ 0 h 300"/>
              <a:gd name="T8" fmla="*/ 0 w 100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300">
                <a:moveTo>
                  <a:pt x="0" y="0"/>
                </a:moveTo>
                <a:lnTo>
                  <a:pt x="0" y="201"/>
                </a:lnTo>
                <a:lnTo>
                  <a:pt x="100" y="300"/>
                </a:lnTo>
                <a:lnTo>
                  <a:pt x="100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Rectangle 12"/>
          <p:cNvSpPr>
            <a:spLocks noChangeArrowheads="1"/>
          </p:cNvSpPr>
          <p:nvPr userDrawn="1"/>
        </p:nvSpPr>
        <p:spPr bwMode="auto">
          <a:xfrm>
            <a:off x="1747838" y="12589607"/>
            <a:ext cx="158750" cy="476250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Line 13"/>
          <p:cNvSpPr>
            <a:spLocks noChangeShapeType="1"/>
          </p:cNvSpPr>
          <p:nvPr userDrawn="1"/>
        </p:nvSpPr>
        <p:spPr bwMode="auto">
          <a:xfrm>
            <a:off x="2062163" y="13065857"/>
            <a:ext cx="39370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Line 14"/>
          <p:cNvSpPr>
            <a:spLocks noChangeShapeType="1"/>
          </p:cNvSpPr>
          <p:nvPr userDrawn="1"/>
        </p:nvSpPr>
        <p:spPr bwMode="auto">
          <a:xfrm>
            <a:off x="2924175" y="13065857"/>
            <a:ext cx="2144395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51" name="Line 15"/>
          <p:cNvSpPr>
            <a:spLocks noChangeShapeType="1"/>
          </p:cNvSpPr>
          <p:nvPr userDrawn="1"/>
        </p:nvSpPr>
        <p:spPr bwMode="auto">
          <a:xfrm>
            <a:off x="6350" y="13065857"/>
            <a:ext cx="127158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133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iagram 1"/>
          <p:cNvSpPr>
            <a:spLocks noGrp="1"/>
          </p:cNvSpPr>
          <p:nvPr>
            <p:ph type="chart" sz="quarter" idx="11" hasCustomPrompt="1"/>
          </p:nvPr>
        </p:nvSpPr>
        <p:spPr>
          <a:xfrm>
            <a:off x="5742718" y="1168400"/>
            <a:ext cx="17375190" cy="11111129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en-GB" dirty="0"/>
              <a:t>Click the icon to add a chart</a:t>
            </a:r>
          </a:p>
        </p:txBody>
      </p:sp>
      <p:sp>
        <p:nvSpPr>
          <p:cNvPr id="6" name="Plassholder for innhold 2"/>
          <p:cNvSpPr>
            <a:spLocks noGrp="1"/>
          </p:cNvSpPr>
          <p:nvPr>
            <p:ph idx="12" hasCustomPrompt="1"/>
          </p:nvPr>
        </p:nvSpPr>
        <p:spPr>
          <a:xfrm>
            <a:off x="1260386" y="1629141"/>
            <a:ext cx="4010673" cy="106503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8" name="Plassholder f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1259560" y="1168400"/>
            <a:ext cx="4010673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8680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diagram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iagram 1"/>
          <p:cNvSpPr>
            <a:spLocks noGrp="1"/>
          </p:cNvSpPr>
          <p:nvPr>
            <p:ph type="chart" sz="quarter" idx="11" hasCustomPrompt="1"/>
          </p:nvPr>
        </p:nvSpPr>
        <p:spPr>
          <a:xfrm>
            <a:off x="5742718" y="1168400"/>
            <a:ext cx="17375190" cy="11111129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en-GB" dirty="0"/>
              <a:t>Click the icon to add a chart</a:t>
            </a:r>
          </a:p>
        </p:txBody>
      </p:sp>
      <p:sp>
        <p:nvSpPr>
          <p:cNvPr id="6" name="Plassholder for innhold 2"/>
          <p:cNvSpPr>
            <a:spLocks noGrp="1"/>
          </p:cNvSpPr>
          <p:nvPr>
            <p:ph idx="12" hasCustomPrompt="1"/>
          </p:nvPr>
        </p:nvSpPr>
        <p:spPr>
          <a:xfrm>
            <a:off x="1260386" y="1629141"/>
            <a:ext cx="4010673" cy="106503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8" name="Plassholder f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1259560" y="1168400"/>
            <a:ext cx="4010673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2626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abell 1"/>
          <p:cNvSpPr>
            <a:spLocks noGrp="1"/>
          </p:cNvSpPr>
          <p:nvPr>
            <p:ph type="tbl" sz="quarter" idx="12" hasCustomPrompt="1"/>
          </p:nvPr>
        </p:nvSpPr>
        <p:spPr>
          <a:xfrm>
            <a:off x="5742718" y="1168400"/>
            <a:ext cx="17375191" cy="11111129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en-GB" dirty="0"/>
              <a:t>Click on the icon to add a table</a:t>
            </a:r>
          </a:p>
        </p:txBody>
      </p:sp>
      <p:sp>
        <p:nvSpPr>
          <p:cNvPr id="8" name="Plassholder for innhold 2"/>
          <p:cNvSpPr>
            <a:spLocks noGrp="1"/>
          </p:cNvSpPr>
          <p:nvPr>
            <p:ph idx="11" hasCustomPrompt="1"/>
          </p:nvPr>
        </p:nvSpPr>
        <p:spPr>
          <a:xfrm>
            <a:off x="1260386" y="1629141"/>
            <a:ext cx="4010673" cy="106503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1259560" y="1168400"/>
            <a:ext cx="4010673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65848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abell 1"/>
          <p:cNvSpPr>
            <a:spLocks noGrp="1"/>
          </p:cNvSpPr>
          <p:nvPr>
            <p:ph type="tbl" sz="quarter" idx="12" hasCustomPrompt="1"/>
          </p:nvPr>
        </p:nvSpPr>
        <p:spPr>
          <a:xfrm>
            <a:off x="5742718" y="1168400"/>
            <a:ext cx="17375191" cy="11111129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en-GB" dirty="0"/>
              <a:t>Click on the icon to add a table</a:t>
            </a:r>
          </a:p>
        </p:txBody>
      </p:sp>
      <p:sp>
        <p:nvSpPr>
          <p:cNvPr id="8" name="Plassholder for innhold 2"/>
          <p:cNvSpPr>
            <a:spLocks noGrp="1"/>
          </p:cNvSpPr>
          <p:nvPr>
            <p:ph idx="11" hasCustomPrompt="1"/>
          </p:nvPr>
        </p:nvSpPr>
        <p:spPr>
          <a:xfrm>
            <a:off x="1260386" y="1629141"/>
            <a:ext cx="4010673" cy="106503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1259560" y="1168400"/>
            <a:ext cx="4010673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19453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text red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260157" y="5633541"/>
            <a:ext cx="21028462" cy="1384995"/>
          </a:xfrm>
        </p:spPr>
        <p:txBody>
          <a:bodyPr anchor="ctr"/>
          <a:lstStyle>
            <a:lvl1pPr>
              <a:defRPr sz="9000">
                <a:solidFill>
                  <a:schemeClr val="lt1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7" name="Rectangle 5"/>
          <p:cNvSpPr>
            <a:spLocks noChangeArrowheads="1"/>
          </p:cNvSpPr>
          <p:nvPr userDrawn="1"/>
        </p:nvSpPr>
        <p:spPr bwMode="auto">
          <a:xfrm>
            <a:off x="1906588" y="12903932"/>
            <a:ext cx="155575" cy="161925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 userDrawn="1"/>
        </p:nvSpPr>
        <p:spPr bwMode="auto">
          <a:xfrm>
            <a:off x="1433513" y="12903932"/>
            <a:ext cx="158750" cy="161925"/>
          </a:xfrm>
          <a:custGeom>
            <a:avLst/>
            <a:gdLst>
              <a:gd name="T0" fmla="*/ 100 w 100"/>
              <a:gd name="T1" fmla="*/ 102 h 102"/>
              <a:gd name="T2" fmla="*/ 0 w 100"/>
              <a:gd name="T3" fmla="*/ 102 h 102"/>
              <a:gd name="T4" fmla="*/ 0 w 100"/>
              <a:gd name="T5" fmla="*/ 0 h 102"/>
              <a:gd name="T6" fmla="*/ 100 w 100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" h="102">
                <a:moveTo>
                  <a:pt x="100" y="102"/>
                </a:moveTo>
                <a:lnTo>
                  <a:pt x="0" y="102"/>
                </a:lnTo>
                <a:lnTo>
                  <a:pt x="0" y="0"/>
                </a:lnTo>
                <a:lnTo>
                  <a:pt x="100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Rectangle 7"/>
          <p:cNvSpPr>
            <a:spLocks noChangeArrowheads="1"/>
          </p:cNvSpPr>
          <p:nvPr userDrawn="1"/>
        </p:nvSpPr>
        <p:spPr bwMode="auto">
          <a:xfrm>
            <a:off x="1277938" y="12903932"/>
            <a:ext cx="155575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 userDrawn="1"/>
        </p:nvSpPr>
        <p:spPr bwMode="auto">
          <a:xfrm>
            <a:off x="1592263" y="12746770"/>
            <a:ext cx="155575" cy="476250"/>
          </a:xfrm>
          <a:custGeom>
            <a:avLst/>
            <a:gdLst>
              <a:gd name="T0" fmla="*/ 0 w 98"/>
              <a:gd name="T1" fmla="*/ 0 h 300"/>
              <a:gd name="T2" fmla="*/ 0 w 98"/>
              <a:gd name="T3" fmla="*/ 201 h 300"/>
              <a:gd name="T4" fmla="*/ 98 w 98"/>
              <a:gd name="T5" fmla="*/ 300 h 300"/>
              <a:gd name="T6" fmla="*/ 98 w 98"/>
              <a:gd name="T7" fmla="*/ 0 h 300"/>
              <a:gd name="T8" fmla="*/ 0 w 98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300">
                <a:moveTo>
                  <a:pt x="0" y="0"/>
                </a:moveTo>
                <a:lnTo>
                  <a:pt x="0" y="201"/>
                </a:lnTo>
                <a:lnTo>
                  <a:pt x="98" y="300"/>
                </a:lnTo>
                <a:lnTo>
                  <a:pt x="98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 userDrawn="1"/>
        </p:nvSpPr>
        <p:spPr bwMode="auto">
          <a:xfrm>
            <a:off x="2609850" y="12903932"/>
            <a:ext cx="155575" cy="161925"/>
          </a:xfrm>
          <a:custGeom>
            <a:avLst/>
            <a:gdLst>
              <a:gd name="T0" fmla="*/ 98 w 98"/>
              <a:gd name="T1" fmla="*/ 102 h 102"/>
              <a:gd name="T2" fmla="*/ 0 w 98"/>
              <a:gd name="T3" fmla="*/ 102 h 102"/>
              <a:gd name="T4" fmla="*/ 0 w 98"/>
              <a:gd name="T5" fmla="*/ 0 h 102"/>
              <a:gd name="T6" fmla="*/ 98 w 98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8" h="102">
                <a:moveTo>
                  <a:pt x="98" y="102"/>
                </a:moveTo>
                <a:lnTo>
                  <a:pt x="0" y="102"/>
                </a:lnTo>
                <a:lnTo>
                  <a:pt x="0" y="0"/>
                </a:lnTo>
                <a:lnTo>
                  <a:pt x="98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Rectangle 10"/>
          <p:cNvSpPr>
            <a:spLocks noChangeArrowheads="1"/>
          </p:cNvSpPr>
          <p:nvPr userDrawn="1"/>
        </p:nvSpPr>
        <p:spPr bwMode="auto">
          <a:xfrm>
            <a:off x="2455863" y="12903932"/>
            <a:ext cx="153988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Freeform 11"/>
          <p:cNvSpPr>
            <a:spLocks/>
          </p:cNvSpPr>
          <p:nvPr userDrawn="1"/>
        </p:nvSpPr>
        <p:spPr bwMode="auto">
          <a:xfrm>
            <a:off x="2765425" y="12746770"/>
            <a:ext cx="158750" cy="476250"/>
          </a:xfrm>
          <a:custGeom>
            <a:avLst/>
            <a:gdLst>
              <a:gd name="T0" fmla="*/ 0 w 100"/>
              <a:gd name="T1" fmla="*/ 0 h 300"/>
              <a:gd name="T2" fmla="*/ 0 w 100"/>
              <a:gd name="T3" fmla="*/ 201 h 300"/>
              <a:gd name="T4" fmla="*/ 100 w 100"/>
              <a:gd name="T5" fmla="*/ 300 h 300"/>
              <a:gd name="T6" fmla="*/ 100 w 100"/>
              <a:gd name="T7" fmla="*/ 0 h 300"/>
              <a:gd name="T8" fmla="*/ 0 w 100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300">
                <a:moveTo>
                  <a:pt x="0" y="0"/>
                </a:moveTo>
                <a:lnTo>
                  <a:pt x="0" y="201"/>
                </a:lnTo>
                <a:lnTo>
                  <a:pt x="100" y="300"/>
                </a:lnTo>
                <a:lnTo>
                  <a:pt x="100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Rectangle 12"/>
          <p:cNvSpPr>
            <a:spLocks noChangeArrowheads="1"/>
          </p:cNvSpPr>
          <p:nvPr userDrawn="1"/>
        </p:nvSpPr>
        <p:spPr bwMode="auto">
          <a:xfrm>
            <a:off x="1747838" y="12589607"/>
            <a:ext cx="158750" cy="476250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Line 13"/>
          <p:cNvSpPr>
            <a:spLocks noChangeShapeType="1"/>
          </p:cNvSpPr>
          <p:nvPr userDrawn="1"/>
        </p:nvSpPr>
        <p:spPr bwMode="auto">
          <a:xfrm>
            <a:off x="2062163" y="13065857"/>
            <a:ext cx="39370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Line 14"/>
          <p:cNvSpPr>
            <a:spLocks noChangeShapeType="1"/>
          </p:cNvSpPr>
          <p:nvPr userDrawn="1"/>
        </p:nvSpPr>
        <p:spPr bwMode="auto">
          <a:xfrm>
            <a:off x="2924175" y="13065857"/>
            <a:ext cx="2144395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7" name="Line 15"/>
          <p:cNvSpPr>
            <a:spLocks noChangeShapeType="1"/>
          </p:cNvSpPr>
          <p:nvPr userDrawn="1"/>
        </p:nvSpPr>
        <p:spPr bwMode="auto">
          <a:xfrm>
            <a:off x="6350" y="13065857"/>
            <a:ext cx="127158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204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text gree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260157" y="5633541"/>
            <a:ext cx="21028462" cy="1384995"/>
          </a:xfrm>
        </p:spPr>
        <p:txBody>
          <a:bodyPr anchor="ctr"/>
          <a:lstStyle>
            <a:lvl1pPr>
              <a:defRPr sz="9000">
                <a:solidFill>
                  <a:schemeClr val="lt1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7" name="Rectangle 5"/>
          <p:cNvSpPr>
            <a:spLocks noChangeArrowheads="1"/>
          </p:cNvSpPr>
          <p:nvPr userDrawn="1"/>
        </p:nvSpPr>
        <p:spPr bwMode="auto">
          <a:xfrm>
            <a:off x="1906588" y="12903932"/>
            <a:ext cx="155575" cy="161925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 userDrawn="1"/>
        </p:nvSpPr>
        <p:spPr bwMode="auto">
          <a:xfrm>
            <a:off x="1433513" y="12903932"/>
            <a:ext cx="158750" cy="161925"/>
          </a:xfrm>
          <a:custGeom>
            <a:avLst/>
            <a:gdLst>
              <a:gd name="T0" fmla="*/ 100 w 100"/>
              <a:gd name="T1" fmla="*/ 102 h 102"/>
              <a:gd name="T2" fmla="*/ 0 w 100"/>
              <a:gd name="T3" fmla="*/ 102 h 102"/>
              <a:gd name="T4" fmla="*/ 0 w 100"/>
              <a:gd name="T5" fmla="*/ 0 h 102"/>
              <a:gd name="T6" fmla="*/ 100 w 100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" h="102">
                <a:moveTo>
                  <a:pt x="100" y="102"/>
                </a:moveTo>
                <a:lnTo>
                  <a:pt x="0" y="102"/>
                </a:lnTo>
                <a:lnTo>
                  <a:pt x="0" y="0"/>
                </a:lnTo>
                <a:lnTo>
                  <a:pt x="100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Rectangle 7"/>
          <p:cNvSpPr>
            <a:spLocks noChangeArrowheads="1"/>
          </p:cNvSpPr>
          <p:nvPr userDrawn="1"/>
        </p:nvSpPr>
        <p:spPr bwMode="auto">
          <a:xfrm>
            <a:off x="1277938" y="12903932"/>
            <a:ext cx="155575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 userDrawn="1"/>
        </p:nvSpPr>
        <p:spPr bwMode="auto">
          <a:xfrm>
            <a:off x="1592263" y="12746770"/>
            <a:ext cx="155575" cy="476250"/>
          </a:xfrm>
          <a:custGeom>
            <a:avLst/>
            <a:gdLst>
              <a:gd name="T0" fmla="*/ 0 w 98"/>
              <a:gd name="T1" fmla="*/ 0 h 300"/>
              <a:gd name="T2" fmla="*/ 0 w 98"/>
              <a:gd name="T3" fmla="*/ 201 h 300"/>
              <a:gd name="T4" fmla="*/ 98 w 98"/>
              <a:gd name="T5" fmla="*/ 300 h 300"/>
              <a:gd name="T6" fmla="*/ 98 w 98"/>
              <a:gd name="T7" fmla="*/ 0 h 300"/>
              <a:gd name="T8" fmla="*/ 0 w 98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300">
                <a:moveTo>
                  <a:pt x="0" y="0"/>
                </a:moveTo>
                <a:lnTo>
                  <a:pt x="0" y="201"/>
                </a:lnTo>
                <a:lnTo>
                  <a:pt x="98" y="300"/>
                </a:lnTo>
                <a:lnTo>
                  <a:pt x="98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 userDrawn="1"/>
        </p:nvSpPr>
        <p:spPr bwMode="auto">
          <a:xfrm>
            <a:off x="2609850" y="12903932"/>
            <a:ext cx="155575" cy="161925"/>
          </a:xfrm>
          <a:custGeom>
            <a:avLst/>
            <a:gdLst>
              <a:gd name="T0" fmla="*/ 98 w 98"/>
              <a:gd name="T1" fmla="*/ 102 h 102"/>
              <a:gd name="T2" fmla="*/ 0 w 98"/>
              <a:gd name="T3" fmla="*/ 102 h 102"/>
              <a:gd name="T4" fmla="*/ 0 w 98"/>
              <a:gd name="T5" fmla="*/ 0 h 102"/>
              <a:gd name="T6" fmla="*/ 98 w 98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8" h="102">
                <a:moveTo>
                  <a:pt x="98" y="102"/>
                </a:moveTo>
                <a:lnTo>
                  <a:pt x="0" y="102"/>
                </a:lnTo>
                <a:lnTo>
                  <a:pt x="0" y="0"/>
                </a:lnTo>
                <a:lnTo>
                  <a:pt x="98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Rectangle 10"/>
          <p:cNvSpPr>
            <a:spLocks noChangeArrowheads="1"/>
          </p:cNvSpPr>
          <p:nvPr userDrawn="1"/>
        </p:nvSpPr>
        <p:spPr bwMode="auto">
          <a:xfrm>
            <a:off x="2455863" y="12903932"/>
            <a:ext cx="153988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Freeform 11"/>
          <p:cNvSpPr>
            <a:spLocks/>
          </p:cNvSpPr>
          <p:nvPr userDrawn="1"/>
        </p:nvSpPr>
        <p:spPr bwMode="auto">
          <a:xfrm>
            <a:off x="2765425" y="12746770"/>
            <a:ext cx="158750" cy="476250"/>
          </a:xfrm>
          <a:custGeom>
            <a:avLst/>
            <a:gdLst>
              <a:gd name="T0" fmla="*/ 0 w 100"/>
              <a:gd name="T1" fmla="*/ 0 h 300"/>
              <a:gd name="T2" fmla="*/ 0 w 100"/>
              <a:gd name="T3" fmla="*/ 201 h 300"/>
              <a:gd name="T4" fmla="*/ 100 w 100"/>
              <a:gd name="T5" fmla="*/ 300 h 300"/>
              <a:gd name="T6" fmla="*/ 100 w 100"/>
              <a:gd name="T7" fmla="*/ 0 h 300"/>
              <a:gd name="T8" fmla="*/ 0 w 100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300">
                <a:moveTo>
                  <a:pt x="0" y="0"/>
                </a:moveTo>
                <a:lnTo>
                  <a:pt x="0" y="201"/>
                </a:lnTo>
                <a:lnTo>
                  <a:pt x="100" y="300"/>
                </a:lnTo>
                <a:lnTo>
                  <a:pt x="100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Rectangle 12"/>
          <p:cNvSpPr>
            <a:spLocks noChangeArrowheads="1"/>
          </p:cNvSpPr>
          <p:nvPr userDrawn="1"/>
        </p:nvSpPr>
        <p:spPr bwMode="auto">
          <a:xfrm>
            <a:off x="1747838" y="12589607"/>
            <a:ext cx="158750" cy="476250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Line 13"/>
          <p:cNvSpPr>
            <a:spLocks noChangeShapeType="1"/>
          </p:cNvSpPr>
          <p:nvPr userDrawn="1"/>
        </p:nvSpPr>
        <p:spPr bwMode="auto">
          <a:xfrm>
            <a:off x="2062163" y="13065857"/>
            <a:ext cx="39370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Line 14"/>
          <p:cNvSpPr>
            <a:spLocks noChangeShapeType="1"/>
          </p:cNvSpPr>
          <p:nvPr userDrawn="1"/>
        </p:nvSpPr>
        <p:spPr bwMode="auto">
          <a:xfrm>
            <a:off x="2924175" y="13065857"/>
            <a:ext cx="2144395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7" name="Line 15"/>
          <p:cNvSpPr>
            <a:spLocks noChangeShapeType="1"/>
          </p:cNvSpPr>
          <p:nvPr userDrawn="1"/>
        </p:nvSpPr>
        <p:spPr bwMode="auto">
          <a:xfrm>
            <a:off x="6350" y="13065857"/>
            <a:ext cx="127158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927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text blu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260157" y="5633541"/>
            <a:ext cx="21028462" cy="1384995"/>
          </a:xfrm>
        </p:spPr>
        <p:txBody>
          <a:bodyPr anchor="ctr"/>
          <a:lstStyle>
            <a:lvl1pPr>
              <a:defRPr sz="9000">
                <a:solidFill>
                  <a:schemeClr val="lt1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7" name="Rectangle 5"/>
          <p:cNvSpPr>
            <a:spLocks noChangeArrowheads="1"/>
          </p:cNvSpPr>
          <p:nvPr userDrawn="1"/>
        </p:nvSpPr>
        <p:spPr bwMode="auto">
          <a:xfrm>
            <a:off x="1906588" y="12903932"/>
            <a:ext cx="155575" cy="161925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 userDrawn="1"/>
        </p:nvSpPr>
        <p:spPr bwMode="auto">
          <a:xfrm>
            <a:off x="1433513" y="12903932"/>
            <a:ext cx="158750" cy="161925"/>
          </a:xfrm>
          <a:custGeom>
            <a:avLst/>
            <a:gdLst>
              <a:gd name="T0" fmla="*/ 100 w 100"/>
              <a:gd name="T1" fmla="*/ 102 h 102"/>
              <a:gd name="T2" fmla="*/ 0 w 100"/>
              <a:gd name="T3" fmla="*/ 102 h 102"/>
              <a:gd name="T4" fmla="*/ 0 w 100"/>
              <a:gd name="T5" fmla="*/ 0 h 102"/>
              <a:gd name="T6" fmla="*/ 100 w 100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" h="102">
                <a:moveTo>
                  <a:pt x="100" y="102"/>
                </a:moveTo>
                <a:lnTo>
                  <a:pt x="0" y="102"/>
                </a:lnTo>
                <a:lnTo>
                  <a:pt x="0" y="0"/>
                </a:lnTo>
                <a:lnTo>
                  <a:pt x="100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Rectangle 7"/>
          <p:cNvSpPr>
            <a:spLocks noChangeArrowheads="1"/>
          </p:cNvSpPr>
          <p:nvPr userDrawn="1"/>
        </p:nvSpPr>
        <p:spPr bwMode="auto">
          <a:xfrm>
            <a:off x="1277938" y="12903932"/>
            <a:ext cx="155575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 userDrawn="1"/>
        </p:nvSpPr>
        <p:spPr bwMode="auto">
          <a:xfrm>
            <a:off x="1592263" y="12746770"/>
            <a:ext cx="155575" cy="476250"/>
          </a:xfrm>
          <a:custGeom>
            <a:avLst/>
            <a:gdLst>
              <a:gd name="T0" fmla="*/ 0 w 98"/>
              <a:gd name="T1" fmla="*/ 0 h 300"/>
              <a:gd name="T2" fmla="*/ 0 w 98"/>
              <a:gd name="T3" fmla="*/ 201 h 300"/>
              <a:gd name="T4" fmla="*/ 98 w 98"/>
              <a:gd name="T5" fmla="*/ 300 h 300"/>
              <a:gd name="T6" fmla="*/ 98 w 98"/>
              <a:gd name="T7" fmla="*/ 0 h 300"/>
              <a:gd name="T8" fmla="*/ 0 w 98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300">
                <a:moveTo>
                  <a:pt x="0" y="0"/>
                </a:moveTo>
                <a:lnTo>
                  <a:pt x="0" y="201"/>
                </a:lnTo>
                <a:lnTo>
                  <a:pt x="98" y="300"/>
                </a:lnTo>
                <a:lnTo>
                  <a:pt x="98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 userDrawn="1"/>
        </p:nvSpPr>
        <p:spPr bwMode="auto">
          <a:xfrm>
            <a:off x="2609850" y="12903932"/>
            <a:ext cx="155575" cy="161925"/>
          </a:xfrm>
          <a:custGeom>
            <a:avLst/>
            <a:gdLst>
              <a:gd name="T0" fmla="*/ 98 w 98"/>
              <a:gd name="T1" fmla="*/ 102 h 102"/>
              <a:gd name="T2" fmla="*/ 0 w 98"/>
              <a:gd name="T3" fmla="*/ 102 h 102"/>
              <a:gd name="T4" fmla="*/ 0 w 98"/>
              <a:gd name="T5" fmla="*/ 0 h 102"/>
              <a:gd name="T6" fmla="*/ 98 w 98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8" h="102">
                <a:moveTo>
                  <a:pt x="98" y="102"/>
                </a:moveTo>
                <a:lnTo>
                  <a:pt x="0" y="102"/>
                </a:lnTo>
                <a:lnTo>
                  <a:pt x="0" y="0"/>
                </a:lnTo>
                <a:lnTo>
                  <a:pt x="98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Rectangle 10"/>
          <p:cNvSpPr>
            <a:spLocks noChangeArrowheads="1"/>
          </p:cNvSpPr>
          <p:nvPr userDrawn="1"/>
        </p:nvSpPr>
        <p:spPr bwMode="auto">
          <a:xfrm>
            <a:off x="2455863" y="12903932"/>
            <a:ext cx="153988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Freeform 11"/>
          <p:cNvSpPr>
            <a:spLocks/>
          </p:cNvSpPr>
          <p:nvPr userDrawn="1"/>
        </p:nvSpPr>
        <p:spPr bwMode="auto">
          <a:xfrm>
            <a:off x="2765425" y="12746770"/>
            <a:ext cx="158750" cy="476250"/>
          </a:xfrm>
          <a:custGeom>
            <a:avLst/>
            <a:gdLst>
              <a:gd name="T0" fmla="*/ 0 w 100"/>
              <a:gd name="T1" fmla="*/ 0 h 300"/>
              <a:gd name="T2" fmla="*/ 0 w 100"/>
              <a:gd name="T3" fmla="*/ 201 h 300"/>
              <a:gd name="T4" fmla="*/ 100 w 100"/>
              <a:gd name="T5" fmla="*/ 300 h 300"/>
              <a:gd name="T6" fmla="*/ 100 w 100"/>
              <a:gd name="T7" fmla="*/ 0 h 300"/>
              <a:gd name="T8" fmla="*/ 0 w 100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300">
                <a:moveTo>
                  <a:pt x="0" y="0"/>
                </a:moveTo>
                <a:lnTo>
                  <a:pt x="0" y="201"/>
                </a:lnTo>
                <a:lnTo>
                  <a:pt x="100" y="300"/>
                </a:lnTo>
                <a:lnTo>
                  <a:pt x="100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Rectangle 12"/>
          <p:cNvSpPr>
            <a:spLocks noChangeArrowheads="1"/>
          </p:cNvSpPr>
          <p:nvPr userDrawn="1"/>
        </p:nvSpPr>
        <p:spPr bwMode="auto">
          <a:xfrm>
            <a:off x="1747838" y="12589607"/>
            <a:ext cx="158750" cy="476250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Line 13"/>
          <p:cNvSpPr>
            <a:spLocks noChangeShapeType="1"/>
          </p:cNvSpPr>
          <p:nvPr userDrawn="1"/>
        </p:nvSpPr>
        <p:spPr bwMode="auto">
          <a:xfrm>
            <a:off x="2062163" y="13065857"/>
            <a:ext cx="39370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Line 14"/>
          <p:cNvSpPr>
            <a:spLocks noChangeShapeType="1"/>
          </p:cNvSpPr>
          <p:nvPr userDrawn="1"/>
        </p:nvSpPr>
        <p:spPr bwMode="auto">
          <a:xfrm>
            <a:off x="2924175" y="13065857"/>
            <a:ext cx="2144395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7" name="Line 15"/>
          <p:cNvSpPr>
            <a:spLocks noChangeShapeType="1"/>
          </p:cNvSpPr>
          <p:nvPr userDrawn="1"/>
        </p:nvSpPr>
        <p:spPr bwMode="auto">
          <a:xfrm>
            <a:off x="6350" y="13065857"/>
            <a:ext cx="127158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4121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369152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side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1260157" y="3543261"/>
            <a:ext cx="18332511" cy="1231106"/>
          </a:xfrm>
        </p:spPr>
        <p:txBody>
          <a:bodyPr wrap="square" lIns="0" tIns="0" rIns="0" bIns="0" anchor="ctr">
            <a:spAutoFit/>
          </a:bodyPr>
          <a:lstStyle>
            <a:lvl1pPr algn="l">
              <a:defRPr sz="8000" b="1">
                <a:solidFill>
                  <a:schemeClr val="bg1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pic>
        <p:nvPicPr>
          <p:cNvPr id="5" name="Bild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" y="0"/>
            <a:ext cx="24380825" cy="2523415"/>
          </a:xfrm>
          <a:prstGeom prst="rect">
            <a:avLst/>
          </a:prstGeom>
        </p:spPr>
      </p:pic>
      <p:sp>
        <p:nvSpPr>
          <p:cNvPr id="7" name="Plassholder for tekst 6"/>
          <p:cNvSpPr>
            <a:spLocks noGrp="1"/>
          </p:cNvSpPr>
          <p:nvPr>
            <p:ph type="body" sz="quarter" idx="10" hasCustomPrompt="1"/>
          </p:nvPr>
        </p:nvSpPr>
        <p:spPr>
          <a:xfrm>
            <a:off x="1260474" y="5161524"/>
            <a:ext cx="18332193" cy="2154238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  <a:lvl2pPr marL="914263" indent="0">
              <a:buNone/>
              <a:defRPr b="1">
                <a:solidFill>
                  <a:schemeClr val="bg1"/>
                </a:solidFill>
              </a:defRPr>
            </a:lvl2pPr>
            <a:lvl3pPr marL="1828526" indent="0">
              <a:buNone/>
              <a:defRPr b="1">
                <a:solidFill>
                  <a:schemeClr val="bg1"/>
                </a:solidFill>
              </a:defRPr>
            </a:lvl3pPr>
            <a:lvl4pPr marL="2742789" indent="0">
              <a:buNone/>
              <a:defRPr b="1">
                <a:solidFill>
                  <a:schemeClr val="bg1"/>
                </a:solidFill>
              </a:defRPr>
            </a:lvl4pPr>
            <a:lvl5pPr marL="3657052" indent="0"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text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68644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1260386" y="1097394"/>
            <a:ext cx="21861705" cy="107721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1260386" y="2647950"/>
            <a:ext cx="21861705" cy="96315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text</a:t>
            </a:r>
            <a:endParaRPr lang="nb-NO" dirty="0"/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29" name="Rectangle 5"/>
          <p:cNvSpPr>
            <a:spLocks noChangeArrowheads="1"/>
          </p:cNvSpPr>
          <p:nvPr userDrawn="1"/>
        </p:nvSpPr>
        <p:spPr bwMode="auto">
          <a:xfrm>
            <a:off x="1906588" y="12903932"/>
            <a:ext cx="155575" cy="161925"/>
          </a:xfrm>
          <a:prstGeom prst="rect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6"/>
          <p:cNvSpPr>
            <a:spLocks/>
          </p:cNvSpPr>
          <p:nvPr userDrawn="1"/>
        </p:nvSpPr>
        <p:spPr bwMode="auto">
          <a:xfrm>
            <a:off x="1433513" y="12903932"/>
            <a:ext cx="158750" cy="161925"/>
          </a:xfrm>
          <a:custGeom>
            <a:avLst/>
            <a:gdLst>
              <a:gd name="T0" fmla="*/ 100 w 100"/>
              <a:gd name="T1" fmla="*/ 102 h 102"/>
              <a:gd name="T2" fmla="*/ 0 w 100"/>
              <a:gd name="T3" fmla="*/ 102 h 102"/>
              <a:gd name="T4" fmla="*/ 0 w 100"/>
              <a:gd name="T5" fmla="*/ 0 h 102"/>
              <a:gd name="T6" fmla="*/ 100 w 100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" h="102">
                <a:moveTo>
                  <a:pt x="100" y="102"/>
                </a:moveTo>
                <a:lnTo>
                  <a:pt x="0" y="102"/>
                </a:lnTo>
                <a:lnTo>
                  <a:pt x="0" y="0"/>
                </a:lnTo>
                <a:lnTo>
                  <a:pt x="100" y="102"/>
                </a:lnTo>
                <a:close/>
              </a:path>
            </a:pathLst>
          </a:cu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Rectangle 7"/>
          <p:cNvSpPr>
            <a:spLocks noChangeArrowheads="1"/>
          </p:cNvSpPr>
          <p:nvPr userDrawn="1"/>
        </p:nvSpPr>
        <p:spPr bwMode="auto">
          <a:xfrm>
            <a:off x="1277938" y="12903932"/>
            <a:ext cx="155575" cy="319088"/>
          </a:xfrm>
          <a:prstGeom prst="rect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2" name="Freeform 8"/>
          <p:cNvSpPr>
            <a:spLocks/>
          </p:cNvSpPr>
          <p:nvPr userDrawn="1"/>
        </p:nvSpPr>
        <p:spPr bwMode="auto">
          <a:xfrm>
            <a:off x="1592263" y="12746770"/>
            <a:ext cx="155575" cy="476250"/>
          </a:xfrm>
          <a:custGeom>
            <a:avLst/>
            <a:gdLst>
              <a:gd name="T0" fmla="*/ 0 w 98"/>
              <a:gd name="T1" fmla="*/ 0 h 300"/>
              <a:gd name="T2" fmla="*/ 0 w 98"/>
              <a:gd name="T3" fmla="*/ 201 h 300"/>
              <a:gd name="T4" fmla="*/ 98 w 98"/>
              <a:gd name="T5" fmla="*/ 300 h 300"/>
              <a:gd name="T6" fmla="*/ 98 w 98"/>
              <a:gd name="T7" fmla="*/ 0 h 300"/>
              <a:gd name="T8" fmla="*/ 0 w 98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300">
                <a:moveTo>
                  <a:pt x="0" y="0"/>
                </a:moveTo>
                <a:lnTo>
                  <a:pt x="0" y="201"/>
                </a:lnTo>
                <a:lnTo>
                  <a:pt x="98" y="300"/>
                </a:lnTo>
                <a:lnTo>
                  <a:pt x="98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3" name="Freeform 9"/>
          <p:cNvSpPr>
            <a:spLocks/>
          </p:cNvSpPr>
          <p:nvPr userDrawn="1"/>
        </p:nvSpPr>
        <p:spPr bwMode="auto">
          <a:xfrm>
            <a:off x="2609850" y="12903932"/>
            <a:ext cx="155575" cy="161925"/>
          </a:xfrm>
          <a:custGeom>
            <a:avLst/>
            <a:gdLst>
              <a:gd name="T0" fmla="*/ 98 w 98"/>
              <a:gd name="T1" fmla="*/ 102 h 102"/>
              <a:gd name="T2" fmla="*/ 0 w 98"/>
              <a:gd name="T3" fmla="*/ 102 h 102"/>
              <a:gd name="T4" fmla="*/ 0 w 98"/>
              <a:gd name="T5" fmla="*/ 0 h 102"/>
              <a:gd name="T6" fmla="*/ 98 w 98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8" h="102">
                <a:moveTo>
                  <a:pt x="98" y="102"/>
                </a:moveTo>
                <a:lnTo>
                  <a:pt x="0" y="102"/>
                </a:lnTo>
                <a:lnTo>
                  <a:pt x="0" y="0"/>
                </a:lnTo>
                <a:lnTo>
                  <a:pt x="98" y="102"/>
                </a:lnTo>
                <a:close/>
              </a:path>
            </a:pathLst>
          </a:cu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4" name="Rectangle 10"/>
          <p:cNvSpPr>
            <a:spLocks noChangeArrowheads="1"/>
          </p:cNvSpPr>
          <p:nvPr userDrawn="1"/>
        </p:nvSpPr>
        <p:spPr bwMode="auto">
          <a:xfrm>
            <a:off x="2455863" y="12903932"/>
            <a:ext cx="153988" cy="319088"/>
          </a:xfrm>
          <a:prstGeom prst="rect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5" name="Freeform 11"/>
          <p:cNvSpPr>
            <a:spLocks/>
          </p:cNvSpPr>
          <p:nvPr userDrawn="1"/>
        </p:nvSpPr>
        <p:spPr bwMode="auto">
          <a:xfrm>
            <a:off x="2765425" y="12746770"/>
            <a:ext cx="158750" cy="476250"/>
          </a:xfrm>
          <a:custGeom>
            <a:avLst/>
            <a:gdLst>
              <a:gd name="T0" fmla="*/ 0 w 100"/>
              <a:gd name="T1" fmla="*/ 0 h 300"/>
              <a:gd name="T2" fmla="*/ 0 w 100"/>
              <a:gd name="T3" fmla="*/ 201 h 300"/>
              <a:gd name="T4" fmla="*/ 100 w 100"/>
              <a:gd name="T5" fmla="*/ 300 h 300"/>
              <a:gd name="T6" fmla="*/ 100 w 100"/>
              <a:gd name="T7" fmla="*/ 0 h 300"/>
              <a:gd name="T8" fmla="*/ 0 w 100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300">
                <a:moveTo>
                  <a:pt x="0" y="0"/>
                </a:moveTo>
                <a:lnTo>
                  <a:pt x="0" y="201"/>
                </a:lnTo>
                <a:lnTo>
                  <a:pt x="100" y="300"/>
                </a:lnTo>
                <a:lnTo>
                  <a:pt x="100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6" name="Rectangle 12"/>
          <p:cNvSpPr>
            <a:spLocks noChangeArrowheads="1"/>
          </p:cNvSpPr>
          <p:nvPr userDrawn="1"/>
        </p:nvSpPr>
        <p:spPr bwMode="auto">
          <a:xfrm>
            <a:off x="1747838" y="12589607"/>
            <a:ext cx="158750" cy="476250"/>
          </a:xfrm>
          <a:prstGeom prst="rect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7" name="Line 13"/>
          <p:cNvSpPr>
            <a:spLocks noChangeShapeType="1"/>
          </p:cNvSpPr>
          <p:nvPr userDrawn="1"/>
        </p:nvSpPr>
        <p:spPr bwMode="auto">
          <a:xfrm>
            <a:off x="2062163" y="13065857"/>
            <a:ext cx="393700" cy="0"/>
          </a:xfrm>
          <a:prstGeom prst="line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8" name="Line 14"/>
          <p:cNvSpPr>
            <a:spLocks noChangeShapeType="1"/>
          </p:cNvSpPr>
          <p:nvPr userDrawn="1"/>
        </p:nvSpPr>
        <p:spPr bwMode="auto">
          <a:xfrm>
            <a:off x="2924175" y="13065857"/>
            <a:ext cx="21443950" cy="0"/>
          </a:xfrm>
          <a:prstGeom prst="line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39" name="Line 15"/>
          <p:cNvSpPr>
            <a:spLocks noChangeShapeType="1"/>
          </p:cNvSpPr>
          <p:nvPr userDrawn="1"/>
        </p:nvSpPr>
        <p:spPr bwMode="auto">
          <a:xfrm>
            <a:off x="6350" y="13065857"/>
            <a:ext cx="1271588" cy="0"/>
          </a:xfrm>
          <a:prstGeom prst="line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354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0" r:id="rId3"/>
    <p:sldLayoutId id="2147483664" r:id="rId4"/>
    <p:sldLayoutId id="2147483657" r:id="rId5"/>
    <p:sldLayoutId id="2147483665" r:id="rId6"/>
    <p:sldLayoutId id="2147483658" r:id="rId7"/>
    <p:sldLayoutId id="2147483666" r:id="rId8"/>
    <p:sldLayoutId id="2147483659" r:id="rId9"/>
    <p:sldLayoutId id="2147483660" r:id="rId10"/>
    <p:sldLayoutId id="2147483667" r:id="rId11"/>
    <p:sldLayoutId id="2147483661" r:id="rId12"/>
    <p:sldLayoutId id="2147483668" r:id="rId13"/>
    <p:sldLayoutId id="2147483651" r:id="rId14"/>
    <p:sldLayoutId id="2147483669" r:id="rId15"/>
    <p:sldLayoutId id="2147483670" r:id="rId16"/>
    <p:sldLayoutId id="2147483654" r:id="rId17"/>
    <p:sldLayoutId id="2147483663" r:id="rId18"/>
  </p:sldLayoutIdLst>
  <p:hf sldNum="0" hdr="0" ftr="0"/>
  <p:txStyles>
    <p:titleStyle>
      <a:lvl1pPr algn="l" defTabSz="1828526" rtl="0" eaLnBrk="1" latinLnBrk="0" hangingPunct="1">
        <a:lnSpc>
          <a:spcPct val="100000"/>
        </a:lnSpc>
        <a:spcBef>
          <a:spcPct val="0"/>
        </a:spcBef>
        <a:buNone/>
        <a:defRPr sz="7000" b="1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457131" indent="-457131" algn="l" defTabSz="1828526" rtl="0" eaLnBrk="1" latinLnBrk="0" hangingPunct="1">
        <a:lnSpc>
          <a:spcPct val="100000"/>
        </a:lnSpc>
        <a:spcBef>
          <a:spcPts val="2000"/>
        </a:spcBef>
        <a:buFont typeface="Arial" panose="020B0604020202020204" pitchFamily="34" charset="0"/>
        <a:buChar char="•"/>
        <a:defRPr sz="3000" kern="1200">
          <a:solidFill>
            <a:schemeClr val="dk2"/>
          </a:solidFill>
          <a:latin typeface="+mn-lt"/>
          <a:ea typeface="+mn-ea"/>
          <a:cs typeface="+mn-cs"/>
        </a:defRPr>
      </a:lvl1pPr>
      <a:lvl2pPr marL="1371394" indent="-457131" algn="l" defTabSz="1828526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3000" kern="1200" baseline="0">
          <a:solidFill>
            <a:schemeClr val="dk2"/>
          </a:solidFill>
          <a:latin typeface="+mn-lt"/>
          <a:ea typeface="+mn-ea"/>
          <a:cs typeface="+mn-cs"/>
        </a:defRPr>
      </a:lvl2pPr>
      <a:lvl3pPr marL="2285657" indent="-457131" algn="l" defTabSz="1828526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3000" kern="1200" baseline="0">
          <a:solidFill>
            <a:schemeClr val="dk2"/>
          </a:solidFill>
          <a:latin typeface="+mn-lt"/>
          <a:ea typeface="+mn-ea"/>
          <a:cs typeface="+mn-cs"/>
        </a:defRPr>
      </a:lvl3pPr>
      <a:lvl4pPr marL="3199920" indent="-457131" algn="l" defTabSz="1828526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3000" kern="1200">
          <a:solidFill>
            <a:schemeClr val="dk2"/>
          </a:solidFill>
          <a:latin typeface="+mn-lt"/>
          <a:ea typeface="+mn-ea"/>
          <a:cs typeface="+mn-cs"/>
        </a:defRPr>
      </a:lvl4pPr>
      <a:lvl5pPr marL="4114183" indent="-457131" algn="l" defTabSz="1828526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3000" kern="1200">
          <a:solidFill>
            <a:schemeClr val="dk2"/>
          </a:solidFill>
          <a:latin typeface="+mn-lt"/>
          <a:ea typeface="+mn-ea"/>
          <a:cs typeface="+mn-cs"/>
        </a:defRPr>
      </a:lvl5pPr>
      <a:lvl6pPr marL="5028446" indent="-457131" algn="l" defTabSz="18285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942708" indent="-457131" algn="l" defTabSz="18285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856971" indent="-457131" algn="l" defTabSz="18285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771234" indent="-457131" algn="l" defTabSz="18285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263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526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789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7051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4571314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485577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399840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314103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karel.agh@pcr.cz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1260157" y="2891461"/>
            <a:ext cx="18332511" cy="5539978"/>
          </a:xfrm>
        </p:spPr>
        <p:txBody>
          <a:bodyPr/>
          <a:lstStyle/>
          <a:p>
            <a:r>
              <a:rPr lang="cs-CZ" sz="8800" dirty="0"/>
              <a:t/>
            </a:r>
            <a:br>
              <a:rPr lang="cs-CZ" sz="8800" dirty="0"/>
            </a:br>
            <a:r>
              <a:rPr lang="cs-CZ" dirty="0">
                <a:solidFill>
                  <a:schemeClr val="tx1"/>
                </a:solidFill>
              </a:rPr>
              <a:t>Norské fondy 2014 – 2021</a:t>
            </a:r>
            <a:r>
              <a:rPr lang="cs-CZ" sz="8800" dirty="0">
                <a:solidFill>
                  <a:schemeClr val="tx1"/>
                </a:solidFill>
              </a:rPr>
              <a:t/>
            </a:r>
            <a:br>
              <a:rPr lang="cs-CZ" sz="8800" dirty="0">
                <a:solidFill>
                  <a:schemeClr val="tx1"/>
                </a:solidFill>
              </a:rPr>
            </a:br>
            <a:r>
              <a:rPr lang="cs-CZ" sz="7200" dirty="0">
                <a:solidFill>
                  <a:schemeClr val="tx1"/>
                </a:solidFill>
              </a:rPr>
              <a:t>Program Vnitřní věci</a:t>
            </a:r>
            <a:r>
              <a:rPr lang="cs-CZ" dirty="0">
                <a:solidFill>
                  <a:schemeClr val="tx1"/>
                </a:solidFill>
              </a:rPr>
              <a:t/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sz="6000" dirty="0">
                <a:solidFill>
                  <a:schemeClr val="tx1"/>
                </a:solidFill>
              </a:rPr>
              <a:t/>
            </a:r>
            <a:br>
              <a:rPr lang="cs-CZ" sz="6000" dirty="0">
                <a:solidFill>
                  <a:schemeClr val="tx1"/>
                </a:solidFill>
              </a:rPr>
            </a:br>
            <a:endParaRPr lang="en-GB" sz="6000" dirty="0">
              <a:solidFill>
                <a:schemeClr val="tx1"/>
              </a:solidFill>
            </a:endParaRP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>
          <a:xfrm>
            <a:off x="20284750" y="12613656"/>
            <a:ext cx="2837339" cy="553998"/>
          </a:xfrm>
        </p:spPr>
        <p:txBody>
          <a:bodyPr/>
          <a:lstStyle/>
          <a:p>
            <a:r>
              <a:rPr lang="cs-CZ" b="1" dirty="0"/>
              <a:t>27. 3. 2019</a:t>
            </a:r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446095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8176" y="5838002"/>
            <a:ext cx="21713915" cy="1231106"/>
          </a:xfrm>
        </p:spPr>
        <p:txBody>
          <a:bodyPr/>
          <a:lstStyle/>
          <a:p>
            <a:pPr algn="ctr"/>
            <a:r>
              <a:rPr lang="cs-CZ" sz="8000" dirty="0">
                <a:solidFill>
                  <a:schemeClr val="tx1"/>
                </a:solidFill>
              </a:rPr>
              <a:t>Společně pro</a:t>
            </a:r>
            <a:r>
              <a:rPr lang="cs-CZ" sz="8000" dirty="0"/>
              <a:t> bezpečnou </a:t>
            </a:r>
            <a:r>
              <a:rPr lang="cs-CZ" sz="8000" dirty="0">
                <a:solidFill>
                  <a:schemeClr val="tx1"/>
                </a:solidFill>
              </a:rPr>
              <a:t>Evropu</a:t>
            </a:r>
          </a:p>
        </p:txBody>
      </p:sp>
    </p:spTree>
    <p:extLst>
      <p:ext uri="{BB962C8B-B14F-4D97-AF65-F5344CB8AC3E}">
        <p14:creationId xmlns:p14="http://schemas.microsoft.com/office/powerpoint/2010/main" val="2917908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9264" y="3047482"/>
            <a:ext cx="22713696" cy="4924425"/>
          </a:xfrm>
        </p:spPr>
        <p:txBody>
          <a:bodyPr/>
          <a:lstStyle/>
          <a:p>
            <a:pPr algn="just"/>
            <a:r>
              <a:rPr lang="cs-CZ" sz="8000" dirty="0" smtClean="0"/>
              <a:t>Zvýšení policejní kompetence v prevenci a boji proti kriminalitě, posílení komunikačních dovedností s veřejností a povědomí o lidských právech</a:t>
            </a:r>
            <a:endParaRPr lang="cs-CZ" sz="8000" dirty="0"/>
          </a:p>
        </p:txBody>
      </p:sp>
      <p:sp>
        <p:nvSpPr>
          <p:cNvPr id="3" name="Obdélník 2"/>
          <p:cNvSpPr/>
          <p:nvPr/>
        </p:nvSpPr>
        <p:spPr>
          <a:xfrm>
            <a:off x="1412557" y="11316263"/>
            <a:ext cx="99822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Útvar policejního vzdělávání a služební přípravy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412557" y="10202571"/>
            <a:ext cx="51413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>
                <a:solidFill>
                  <a:schemeClr val="bg1"/>
                </a:solidFill>
              </a:rPr>
              <a:t>p</a:t>
            </a:r>
            <a:r>
              <a:rPr lang="cs-CZ" sz="4400" dirty="0" smtClean="0">
                <a:solidFill>
                  <a:schemeClr val="bg1"/>
                </a:solidFill>
              </a:rPr>
              <a:t>lk. Mgr. Karel AGH</a:t>
            </a:r>
            <a:endParaRPr lang="cs-CZ" sz="4400" dirty="0">
              <a:solidFill>
                <a:schemeClr val="bg1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3386" y="9615151"/>
            <a:ext cx="23812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491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60157" y="3879216"/>
            <a:ext cx="21028462" cy="4893647"/>
          </a:xfrm>
        </p:spPr>
        <p:txBody>
          <a:bodyPr/>
          <a:lstStyle/>
          <a:p>
            <a:r>
              <a:rPr lang="cs-CZ" sz="6000" dirty="0" smtClean="0"/>
              <a:t>Oblast podpory:</a:t>
            </a:r>
            <a:br>
              <a:rPr lang="cs-CZ" sz="6000" dirty="0" smtClean="0"/>
            </a:br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sz="6600" dirty="0" smtClean="0"/>
              <a:t>Efektivní spolupráce mezi mezinárodními orgány činnými v trestním řízení v boji proti organizovanému zločinu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1745710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560" y="878733"/>
            <a:ext cx="21861705" cy="1077218"/>
          </a:xfrm>
        </p:spPr>
        <p:txBody>
          <a:bodyPr/>
          <a:lstStyle/>
          <a:p>
            <a:r>
              <a:rPr lang="cs-CZ" dirty="0"/>
              <a:t>Popis projektu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560" y="1955952"/>
            <a:ext cx="21861705" cy="10820248"/>
          </a:xfrm>
        </p:spPr>
        <p:txBody>
          <a:bodyPr vert="horz" lIns="0" tIns="0" rIns="0" bIns="0" rtlCol="0" anchor="t">
            <a:normAutofit fontScale="92500"/>
          </a:bodyPr>
          <a:lstStyle/>
          <a:p>
            <a:endParaRPr lang="cs-CZ" dirty="0"/>
          </a:p>
          <a:p>
            <a:pPr algn="just">
              <a:spcBef>
                <a:spcPts val="3000"/>
              </a:spcBef>
            </a:pPr>
            <a:r>
              <a:rPr lang="cs-CZ" sz="4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dílčích aktivit, které jsou realizovány 9 subjekty v rámci PČR a MV ČR</a:t>
            </a:r>
          </a:p>
          <a:p>
            <a:pPr algn="just">
              <a:spcBef>
                <a:spcPts val="3000"/>
              </a:spcBef>
            </a:pPr>
            <a:r>
              <a:rPr lang="cs-CZ" sz="4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mezinárodní přesah v podobě mezinárodních cvičení, konferencí a workshopů</a:t>
            </a:r>
          </a:p>
          <a:p>
            <a:pPr algn="just">
              <a:spcBef>
                <a:spcPts val="3000"/>
              </a:spcBef>
            </a:pPr>
            <a:r>
              <a:rPr lang="cs-CZ" sz="4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cs-CZ" sz="4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elkový počet účastníků aktivit projektu = cca 3000 osob</a:t>
            </a:r>
          </a:p>
          <a:p>
            <a:pPr algn="just">
              <a:spcBef>
                <a:spcPts val="3000"/>
              </a:spcBef>
            </a:pPr>
            <a:r>
              <a:rPr lang="cs-CZ" sz="4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je zaměřen na:</a:t>
            </a:r>
          </a:p>
          <a:p>
            <a:pPr marL="0" indent="0">
              <a:buNone/>
            </a:pPr>
            <a:r>
              <a:rPr lang="cs-CZ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cs-CZ" sz="4300" dirty="0" smtClean="0">
                <a:solidFill>
                  <a:schemeClr val="tx1"/>
                </a:solidFill>
                <a:cs typeface="Arial" panose="020B0604020202020204" pitchFamily="34" charset="0"/>
              </a:rPr>
              <a:t>ochranu obyvatelstva</a:t>
            </a:r>
          </a:p>
          <a:p>
            <a:pPr marL="0" indent="0">
              <a:buNone/>
            </a:pPr>
            <a:r>
              <a:rPr lang="cs-CZ" sz="4300" dirty="0">
                <a:solidFill>
                  <a:schemeClr val="tx1"/>
                </a:solidFill>
                <a:cs typeface="Arial" panose="020B0604020202020204" pitchFamily="34" charset="0"/>
              </a:rPr>
              <a:t>	</a:t>
            </a:r>
            <a:r>
              <a:rPr lang="cs-CZ" sz="4300" dirty="0" smtClean="0">
                <a:solidFill>
                  <a:schemeClr val="tx1"/>
                </a:solidFill>
                <a:cs typeface="Arial" panose="020B0604020202020204" pitchFamily="34" charset="0"/>
              </a:rPr>
              <a:t>		- zvýšení profesionality a efektivity výkonu služby PČR</a:t>
            </a:r>
          </a:p>
          <a:p>
            <a:pPr marL="0" indent="0">
              <a:buNone/>
            </a:pPr>
            <a:r>
              <a:rPr lang="cs-CZ" sz="4300" dirty="0">
                <a:solidFill>
                  <a:schemeClr val="tx1"/>
                </a:solidFill>
                <a:cs typeface="Arial" panose="020B0604020202020204" pitchFamily="34" charset="0"/>
              </a:rPr>
              <a:t>	</a:t>
            </a:r>
            <a:r>
              <a:rPr lang="cs-CZ" sz="4300" dirty="0" smtClean="0">
                <a:solidFill>
                  <a:schemeClr val="tx1"/>
                </a:solidFill>
                <a:cs typeface="Arial" panose="020B0604020202020204" pitchFamily="34" charset="0"/>
              </a:rPr>
              <a:t>		- rozvoj schopností a dovedností příslušníků PČR</a:t>
            </a:r>
          </a:p>
          <a:p>
            <a:pPr marL="0" indent="0">
              <a:buNone/>
            </a:pPr>
            <a:r>
              <a:rPr lang="cs-CZ" sz="43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cs-CZ" sz="4300" dirty="0" smtClean="0">
                <a:solidFill>
                  <a:schemeClr val="tx1"/>
                </a:solidFill>
                <a:cs typeface="Arial" panose="020B0604020202020204" pitchFamily="34" charset="0"/>
              </a:rPr>
              <a:t>        			- reakce na změny bezpečnostní situace v ČR a Evropě</a:t>
            </a:r>
          </a:p>
          <a:p>
            <a:pPr marL="0" indent="0">
              <a:buNone/>
            </a:pPr>
            <a:r>
              <a:rPr lang="cs-CZ" sz="4300" dirty="0">
                <a:solidFill>
                  <a:schemeClr val="tx1"/>
                </a:solidFill>
                <a:cs typeface="Arial" panose="020B0604020202020204" pitchFamily="34" charset="0"/>
              </a:rPr>
              <a:t>	</a:t>
            </a:r>
            <a:r>
              <a:rPr lang="cs-CZ" sz="4300" dirty="0" smtClean="0">
                <a:solidFill>
                  <a:schemeClr val="tx1"/>
                </a:solidFill>
                <a:cs typeface="Arial" panose="020B0604020202020204" pitchFamily="34" charset="0"/>
              </a:rPr>
              <a:t>		- boj proti organizované trestné činnosti</a:t>
            </a:r>
          </a:p>
          <a:p>
            <a:pPr marL="0" indent="0">
              <a:buNone/>
            </a:pPr>
            <a:r>
              <a:rPr lang="cs-CZ" sz="4300" dirty="0">
                <a:solidFill>
                  <a:schemeClr val="tx1"/>
                </a:solidFill>
                <a:cs typeface="Arial" panose="020B0604020202020204" pitchFamily="34" charset="0"/>
              </a:rPr>
              <a:t>	</a:t>
            </a:r>
            <a:r>
              <a:rPr lang="cs-CZ" sz="4300" dirty="0" smtClean="0">
                <a:solidFill>
                  <a:schemeClr val="tx1"/>
                </a:solidFill>
                <a:cs typeface="Arial" panose="020B0604020202020204" pitchFamily="34" charset="0"/>
              </a:rPr>
              <a:t>		- zvýšení povědomí policistů i veřejnosti o lidských právech</a:t>
            </a:r>
          </a:p>
          <a:p>
            <a:pPr marL="0" indent="0">
              <a:buNone/>
            </a:pPr>
            <a:r>
              <a:rPr lang="cs-CZ" sz="4300" dirty="0">
                <a:solidFill>
                  <a:schemeClr val="tx1"/>
                </a:solidFill>
                <a:cs typeface="Arial" panose="020B0604020202020204" pitchFamily="34" charset="0"/>
              </a:rPr>
              <a:t>	</a:t>
            </a:r>
            <a:r>
              <a:rPr lang="cs-CZ" sz="4300" dirty="0" smtClean="0">
                <a:solidFill>
                  <a:schemeClr val="tx1"/>
                </a:solidFill>
                <a:cs typeface="Arial" panose="020B0604020202020204" pitchFamily="34" charset="0"/>
              </a:rPr>
              <a:t>		- posílení interkulturních a komunikačních dovedností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9305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560" y="878733"/>
            <a:ext cx="21861705" cy="1077218"/>
          </a:xfrm>
        </p:spPr>
        <p:txBody>
          <a:bodyPr/>
          <a:lstStyle/>
          <a:p>
            <a:r>
              <a:rPr lang="cs-CZ" dirty="0"/>
              <a:t>Popis projektu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560" y="3320172"/>
            <a:ext cx="21861705" cy="9208711"/>
          </a:xfrm>
        </p:spPr>
        <p:txBody>
          <a:bodyPr vert="horz" lIns="0" tIns="0" rIns="0" bIns="0" rtlCol="0" anchor="t">
            <a:normAutofit/>
          </a:bodyPr>
          <a:lstStyle/>
          <a:p>
            <a:endParaRPr lang="cs-CZ" dirty="0"/>
          </a:p>
          <a:p>
            <a:pPr marL="0" indent="0">
              <a:buNone/>
            </a:pPr>
            <a:r>
              <a:rPr lang="cs-CZ" sz="5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Cílové skupiny:</a:t>
            </a:r>
          </a:p>
          <a:p>
            <a:pPr marL="0" indent="0">
              <a:buNone/>
            </a:pPr>
            <a:endParaRPr lang="cs-CZ" sz="4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policisté a zaměstnanci PP ČR, ÚPVSP, ŘSCP, OVK, policejní </a:t>
            </a:r>
          </a:p>
          <a:p>
            <a:pPr marL="0" indent="0" algn="just">
              <a:buNone/>
            </a:pPr>
            <a:r>
              <a:rPr lang="cs-CZ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psychologové, ÚRN, ŘSPP, ÚSKPV,</a:t>
            </a:r>
          </a:p>
          <a:p>
            <a:pPr marL="0" indent="0" algn="just">
              <a:buNone/>
            </a:pPr>
            <a:r>
              <a:rPr lang="cs-CZ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zaměstnanci OBP a OPK MV ČR,</a:t>
            </a:r>
          </a:p>
          <a:p>
            <a:pPr marL="0" indent="0" algn="just">
              <a:buNone/>
            </a:pPr>
            <a:r>
              <a:rPr lang="cs-CZ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OSPOD, Městská policie, místní samospráva, senioři, menšiny, </a:t>
            </a:r>
          </a:p>
          <a:p>
            <a:pPr marL="0" indent="0" algn="just">
              <a:buNone/>
            </a:pPr>
            <a:r>
              <a:rPr lang="cs-CZ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široká veřejnost…</a:t>
            </a:r>
            <a:endParaRPr lang="cs-CZ" sz="4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1846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Bilaterální spolupráce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60386" y="2174612"/>
            <a:ext cx="22075102" cy="10334380"/>
          </a:xfrm>
        </p:spPr>
        <p:txBody>
          <a:bodyPr vert="horz" lIns="0" tIns="0" rIns="0" bIns="0" rtlCol="0" anchor="t">
            <a:normAutofit fontScale="92500" lnSpcReduction="10000"/>
          </a:bodyPr>
          <a:lstStyle/>
          <a:p>
            <a:endParaRPr lang="cs-CZ" dirty="0"/>
          </a:p>
          <a:p>
            <a:r>
              <a:rPr lang="cs-CZ" sz="4800" b="1" dirty="0" smtClean="0">
                <a:solidFill>
                  <a:schemeClr val="tx1"/>
                </a:solidFill>
              </a:rPr>
              <a:t>Kdo? </a:t>
            </a:r>
            <a:r>
              <a:rPr lang="cs-CZ" sz="3200" dirty="0" smtClean="0">
                <a:solidFill>
                  <a:schemeClr val="tx1"/>
                </a:solidFill>
              </a:rPr>
              <a:t>…..  </a:t>
            </a:r>
            <a:r>
              <a:rPr lang="cs-CZ" sz="4000" dirty="0" smtClean="0">
                <a:solidFill>
                  <a:schemeClr val="tx1"/>
                </a:solidFill>
              </a:rPr>
              <a:t>Speciální jednotka Norské policie – DELTA</a:t>
            </a:r>
            <a:endParaRPr lang="en-US" sz="4000" dirty="0">
              <a:solidFill>
                <a:schemeClr val="tx1"/>
              </a:solidFill>
            </a:endParaRPr>
          </a:p>
          <a:p>
            <a:r>
              <a:rPr lang="cs-CZ" sz="4800" b="1" dirty="0" smtClean="0">
                <a:solidFill>
                  <a:schemeClr val="tx1"/>
                </a:solidFill>
              </a:rPr>
              <a:t>Proč? </a:t>
            </a:r>
            <a:r>
              <a:rPr lang="cs-CZ" sz="3200" dirty="0" smtClean="0">
                <a:solidFill>
                  <a:schemeClr val="tx1"/>
                </a:solidFill>
              </a:rPr>
              <a:t>….. </a:t>
            </a:r>
            <a:r>
              <a:rPr lang="cs-CZ" sz="4000" dirty="0" smtClean="0">
                <a:solidFill>
                  <a:schemeClr val="tx1"/>
                </a:solidFill>
              </a:rPr>
              <a:t>Dlouhodobá spolupráce ÚRN a DELTA v Norsku</a:t>
            </a:r>
          </a:p>
          <a:p>
            <a:endParaRPr lang="cs-CZ" sz="4000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Příležitost prohloubit spolupráci a vyměnit zkušenosti ve specifické problematice ÚRN a DELTA </a:t>
            </a:r>
          </a:p>
          <a:p>
            <a:pPr marL="0" indent="0" algn="ctr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(terorismus, organizovaný zločin, nelegální migrace, drogová problematika ….)</a:t>
            </a:r>
          </a:p>
          <a:p>
            <a:pPr marL="0" indent="0">
              <a:spcBef>
                <a:spcPts val="1200"/>
              </a:spcBef>
              <a:buNone/>
            </a:pPr>
            <a:endParaRPr lang="cs-CZ" sz="4000" dirty="0" smtClean="0">
              <a:solidFill>
                <a:schemeClr val="tx1"/>
              </a:solidFill>
            </a:endParaRPr>
          </a:p>
          <a:p>
            <a:r>
              <a:rPr lang="cs-CZ" sz="4800" b="1" dirty="0" smtClean="0">
                <a:solidFill>
                  <a:schemeClr val="tx1"/>
                </a:solidFill>
              </a:rPr>
              <a:t>Cíl spolupráce:</a:t>
            </a:r>
          </a:p>
          <a:p>
            <a:pPr marL="914263" lvl="1" indent="0"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   Mezinárodní součinnostní cvičení </a:t>
            </a:r>
            <a:r>
              <a:rPr lang="cs-CZ" sz="4000" dirty="0" smtClean="0">
                <a:solidFill>
                  <a:schemeClr val="tx1"/>
                </a:solidFill>
              </a:rPr>
              <a:t>na téma osvobození rukojmích a řešení krizových situací   </a:t>
            </a:r>
          </a:p>
          <a:p>
            <a:pPr lvl="2"/>
            <a:r>
              <a:rPr lang="cs-CZ" sz="4000" dirty="0" smtClean="0">
                <a:solidFill>
                  <a:schemeClr val="tx1"/>
                </a:solidFill>
              </a:rPr>
              <a:t>1 x cvičení v ČR za účasti příslušníků DELTA</a:t>
            </a:r>
          </a:p>
          <a:p>
            <a:pPr lvl="2"/>
            <a:r>
              <a:rPr lang="cs-CZ" sz="4000" dirty="0" smtClean="0">
                <a:solidFill>
                  <a:schemeClr val="tx1"/>
                </a:solidFill>
              </a:rPr>
              <a:t>1 x cvičení v Norsku za účasti příslušníků ÚRN</a:t>
            </a:r>
          </a:p>
          <a:p>
            <a:pPr marL="914263" lvl="1" indent="0"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   Mezinárodní kurz CBRN ochrany </a:t>
            </a:r>
            <a:r>
              <a:rPr lang="cs-CZ" sz="4000" dirty="0" smtClean="0">
                <a:solidFill>
                  <a:schemeClr val="tx1"/>
                </a:solidFill>
              </a:rPr>
              <a:t>zaměřený na činnost policistů v kontaminovaném prostředí</a:t>
            </a:r>
          </a:p>
          <a:p>
            <a:pPr lvl="1"/>
            <a:r>
              <a:rPr lang="cs-CZ" sz="4000" dirty="0">
                <a:solidFill>
                  <a:schemeClr val="tx1"/>
                </a:solidFill>
              </a:rPr>
              <a:t> </a:t>
            </a:r>
            <a:r>
              <a:rPr lang="cs-CZ" sz="4000" dirty="0" smtClean="0">
                <a:solidFill>
                  <a:schemeClr val="tx1"/>
                </a:solidFill>
              </a:rPr>
              <a:t>       dva kurzy za účasti norských kolegů – příslušníků DELTA         </a:t>
            </a:r>
          </a:p>
          <a:p>
            <a:pPr marL="914263" lvl="1" indent="0">
              <a:buNone/>
            </a:pPr>
            <a:r>
              <a:rPr lang="cs-CZ" sz="4000" dirty="0">
                <a:solidFill>
                  <a:schemeClr val="tx1"/>
                </a:solidFill>
              </a:rPr>
              <a:t> 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880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Realizační tým projektu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60386" y="2174613"/>
            <a:ext cx="21861705" cy="989546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sz="4700" b="1" dirty="0" smtClean="0"/>
              <a:t>Ředitel projektu: </a:t>
            </a:r>
            <a:r>
              <a:rPr lang="cs-CZ" sz="4700" dirty="0" smtClean="0"/>
              <a:t>plk. JUDr. David FULKA, MBA, </a:t>
            </a:r>
          </a:p>
          <a:p>
            <a:pPr marL="0" indent="0">
              <a:buNone/>
            </a:pPr>
            <a:r>
              <a:rPr lang="cs-CZ" sz="4700" dirty="0" smtClean="0"/>
              <a:t>    ředitel </a:t>
            </a:r>
            <a:r>
              <a:rPr lang="cs-CZ" sz="4700" dirty="0"/>
              <a:t>Útvaru policejního vzdělávání a služební </a:t>
            </a:r>
            <a:r>
              <a:rPr lang="cs-CZ" sz="4700" dirty="0" smtClean="0"/>
              <a:t>přípravy,</a:t>
            </a:r>
          </a:p>
          <a:p>
            <a:pPr marL="0" indent="0">
              <a:buNone/>
            </a:pPr>
            <a:endParaRPr lang="cs-CZ" sz="4700" dirty="0"/>
          </a:p>
          <a:p>
            <a:r>
              <a:rPr lang="cs-CZ" sz="4700" b="1" dirty="0" smtClean="0"/>
              <a:t>Projektový manažer: </a:t>
            </a:r>
            <a:r>
              <a:rPr lang="cs-CZ" sz="4700" dirty="0" smtClean="0"/>
              <a:t>plk. Mgr. Karel AGH, </a:t>
            </a:r>
          </a:p>
          <a:p>
            <a:pPr marL="0" indent="0">
              <a:buNone/>
            </a:pPr>
            <a:r>
              <a:rPr lang="cs-CZ" sz="4700" dirty="0"/>
              <a:t> </a:t>
            </a:r>
            <a:r>
              <a:rPr lang="cs-CZ" sz="4700" dirty="0" smtClean="0"/>
              <a:t>   vedoucí odboru služební přípravy a policejního sportu,</a:t>
            </a:r>
          </a:p>
          <a:p>
            <a:pPr marL="0" indent="0">
              <a:buNone/>
            </a:pPr>
            <a:endParaRPr lang="cs-CZ" sz="4700" dirty="0" smtClean="0"/>
          </a:p>
          <a:p>
            <a:r>
              <a:rPr lang="cs-CZ" sz="4200" b="1" dirty="0" smtClean="0"/>
              <a:t>Vedoucí realizačního týmu a administrátorka projektu: </a:t>
            </a:r>
            <a:r>
              <a:rPr lang="cs-CZ" sz="4200" dirty="0" smtClean="0"/>
              <a:t>pplk. Mgr. Radka OVČÁČÍKOVÁ, </a:t>
            </a:r>
          </a:p>
          <a:p>
            <a:pPr marL="0" indent="0">
              <a:buNone/>
            </a:pPr>
            <a:r>
              <a:rPr lang="cs-CZ" sz="4200" dirty="0"/>
              <a:t> </a:t>
            </a:r>
            <a:r>
              <a:rPr lang="cs-CZ" sz="4200" dirty="0" smtClean="0"/>
              <a:t>   Kancelář ředitele </a:t>
            </a:r>
            <a:r>
              <a:rPr lang="cs-CZ" sz="4400" dirty="0" smtClean="0"/>
              <a:t>Útvaru policejního </a:t>
            </a:r>
            <a:r>
              <a:rPr lang="cs-CZ" sz="4400" dirty="0"/>
              <a:t>vzdělávání a služební přípravy</a:t>
            </a:r>
            <a:r>
              <a:rPr lang="cs-CZ" sz="4200" dirty="0" smtClean="0"/>
              <a:t> ,</a:t>
            </a:r>
          </a:p>
          <a:p>
            <a:pPr marL="0" indent="0">
              <a:buNone/>
            </a:pPr>
            <a:endParaRPr lang="cs-CZ" sz="4700" dirty="0" smtClean="0"/>
          </a:p>
          <a:p>
            <a:r>
              <a:rPr lang="cs-CZ" sz="4700" b="1" dirty="0" smtClean="0"/>
              <a:t>Odborní garanti a členové odborného týmu pro vybrané aktivity z řad: </a:t>
            </a:r>
            <a:r>
              <a:rPr lang="cs-CZ" sz="4700" dirty="0" smtClean="0"/>
              <a:t>OVP – policejních psychologů, ŘSCP, OBP MV ČR, OPK MV ČR, ÚRN, Správy logistického zabezpečení PP ČR, FO PP ČR, a další</a:t>
            </a:r>
            <a:endParaRPr lang="cs-CZ" sz="47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4700" b="1" dirty="0"/>
              <a:t>	</a:t>
            </a:r>
            <a:endParaRPr lang="cs-CZ" sz="4700" b="1" dirty="0" smtClean="0"/>
          </a:p>
          <a:p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2529206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Rozpočet projektu PDP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2416" y="3364992"/>
            <a:ext cx="21146987" cy="9034272"/>
          </a:xfrm>
        </p:spPr>
        <p:txBody>
          <a:bodyPr>
            <a:normAutofit/>
          </a:bodyPr>
          <a:lstStyle/>
          <a:p>
            <a:r>
              <a:rPr lang="cs-CZ" sz="4000" b="1" dirty="0"/>
              <a:t>Celkové maximální způsobilé náklady projektu vč. spolufinancování:  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/>
              <a:t>	</a:t>
            </a:r>
            <a:r>
              <a:rPr lang="cs-CZ" sz="4000" b="1" dirty="0" smtClean="0"/>
              <a:t> 1 255 454 </a:t>
            </a:r>
            <a:r>
              <a:rPr lang="pl-PL" sz="4000" b="1" dirty="0"/>
              <a:t>€</a:t>
            </a:r>
            <a:r>
              <a:rPr lang="pl-PL" sz="4000" dirty="0"/>
              <a:t>  </a:t>
            </a:r>
            <a:r>
              <a:rPr lang="cs-CZ" sz="4000" b="1" dirty="0"/>
              <a:t> 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/>
              <a:t>	</a:t>
            </a:r>
            <a:r>
              <a:rPr lang="cs-CZ" sz="3600" dirty="0" smtClean="0"/>
              <a:t>(32 014 077</a:t>
            </a:r>
            <a:r>
              <a:rPr lang="cs-CZ" sz="3600" dirty="0" smtClean="0">
                <a:solidFill>
                  <a:schemeClr val="tx1"/>
                </a:solidFill>
              </a:rPr>
              <a:t>,- </a:t>
            </a:r>
            <a:r>
              <a:rPr lang="cs-CZ" sz="3600" dirty="0"/>
              <a:t>Kč</a:t>
            </a:r>
            <a:r>
              <a:rPr lang="cs-CZ" sz="3600" dirty="0" smtClean="0"/>
              <a:t>)</a:t>
            </a:r>
          </a:p>
          <a:p>
            <a:pPr marL="0" indent="0">
              <a:buNone/>
            </a:pPr>
            <a:endParaRPr lang="cs-CZ" sz="3600" dirty="0" smtClean="0"/>
          </a:p>
          <a:p>
            <a:r>
              <a:rPr lang="cs-CZ" sz="4000" b="1" dirty="0" smtClean="0"/>
              <a:t>Podíl </a:t>
            </a:r>
            <a:r>
              <a:rPr lang="cs-CZ" sz="4000" b="1" dirty="0"/>
              <a:t>grantu projektu:				</a:t>
            </a:r>
            <a:r>
              <a:rPr lang="cs-CZ" sz="4000" dirty="0"/>
              <a:t>72,25 % </a:t>
            </a:r>
          </a:p>
          <a:p>
            <a:r>
              <a:rPr lang="cs-CZ" sz="4000" b="1" dirty="0"/>
              <a:t>Programové spolufinancování:			</a:t>
            </a:r>
            <a:r>
              <a:rPr lang="cs-CZ" sz="4000" dirty="0"/>
              <a:t>27,75 %</a:t>
            </a:r>
          </a:p>
          <a:p>
            <a:pPr marL="0" indent="0">
              <a:buNone/>
            </a:pPr>
            <a:r>
              <a:rPr lang="cs-CZ" sz="4000" dirty="0"/>
              <a:t>	</a:t>
            </a:r>
          </a:p>
          <a:p>
            <a:r>
              <a:rPr lang="pl-PL" sz="4000" b="1" dirty="0"/>
              <a:t>Maximální grant:				</a:t>
            </a:r>
            <a:r>
              <a:rPr lang="pl-PL" sz="4000" b="1" dirty="0" smtClean="0"/>
              <a:t>	 </a:t>
            </a:r>
            <a:r>
              <a:rPr lang="pl-PL" sz="4000" dirty="0" smtClean="0"/>
              <a:t>907 066</a:t>
            </a:r>
            <a:r>
              <a:rPr lang="pl-PL" sz="4000" dirty="0" smtClean="0">
                <a:solidFill>
                  <a:schemeClr val="tx1"/>
                </a:solidFill>
              </a:rPr>
              <a:t> </a:t>
            </a:r>
            <a:r>
              <a:rPr lang="pl-PL" sz="4000" dirty="0">
                <a:solidFill>
                  <a:schemeClr val="tx1"/>
                </a:solidFill>
              </a:rPr>
              <a:t>€   </a:t>
            </a:r>
            <a:r>
              <a:rPr lang="pl-PL" sz="4000" dirty="0" smtClean="0">
                <a:solidFill>
                  <a:schemeClr val="tx1"/>
                </a:solidFill>
              </a:rPr>
              <a:t>(23 130 183,- </a:t>
            </a:r>
            <a:r>
              <a:rPr lang="pl-PL" sz="4000" dirty="0">
                <a:solidFill>
                  <a:schemeClr val="tx1"/>
                </a:solidFill>
              </a:rPr>
              <a:t>Kč)</a:t>
            </a:r>
          </a:p>
          <a:p>
            <a:r>
              <a:rPr lang="pl-PL" sz="4000" b="1" dirty="0">
                <a:solidFill>
                  <a:schemeClr val="tx1"/>
                </a:solidFill>
              </a:rPr>
              <a:t>Spolufinancování KP:	</a:t>
            </a:r>
            <a:r>
              <a:rPr lang="pl-PL" sz="4000" dirty="0">
                <a:solidFill>
                  <a:schemeClr val="tx1"/>
                </a:solidFill>
              </a:rPr>
              <a:t>	</a:t>
            </a:r>
            <a:r>
              <a:rPr lang="pl-PL" sz="4000" dirty="0" smtClean="0">
                <a:solidFill>
                  <a:schemeClr val="tx1"/>
                </a:solidFill>
              </a:rPr>
              <a:t> 		188 318 </a:t>
            </a:r>
            <a:r>
              <a:rPr lang="pl-PL" sz="4000" dirty="0">
                <a:solidFill>
                  <a:schemeClr val="tx1"/>
                </a:solidFill>
              </a:rPr>
              <a:t>€  </a:t>
            </a:r>
            <a:r>
              <a:rPr lang="pl-PL" sz="4000" dirty="0" smtClean="0">
                <a:solidFill>
                  <a:schemeClr val="tx1"/>
                </a:solidFill>
              </a:rPr>
              <a:t>  </a:t>
            </a:r>
            <a:r>
              <a:rPr lang="pl-PL" sz="4000" dirty="0">
                <a:solidFill>
                  <a:schemeClr val="tx1"/>
                </a:solidFill>
              </a:rPr>
              <a:t>( </a:t>
            </a:r>
            <a:r>
              <a:rPr lang="pl-PL" sz="4000" dirty="0" smtClean="0">
                <a:solidFill>
                  <a:schemeClr val="tx1"/>
                </a:solidFill>
              </a:rPr>
              <a:t>4 802 109,- </a:t>
            </a:r>
            <a:r>
              <a:rPr lang="pl-PL" sz="4000" dirty="0">
                <a:solidFill>
                  <a:schemeClr val="tx1"/>
                </a:solidFill>
              </a:rPr>
              <a:t>Kč)	</a:t>
            </a:r>
          </a:p>
          <a:p>
            <a:r>
              <a:rPr lang="pl-PL" sz="4000" b="1" dirty="0">
                <a:solidFill>
                  <a:schemeClr val="tx1"/>
                </a:solidFill>
              </a:rPr>
              <a:t>Spolufinancování PVV:				</a:t>
            </a:r>
            <a:r>
              <a:rPr lang="pl-PL" sz="4000" dirty="0" smtClean="0">
                <a:solidFill>
                  <a:schemeClr val="tx1"/>
                </a:solidFill>
              </a:rPr>
              <a:t>160 070 </a:t>
            </a:r>
            <a:r>
              <a:rPr lang="pl-PL" sz="4000" dirty="0">
                <a:solidFill>
                  <a:schemeClr val="tx1"/>
                </a:solidFill>
              </a:rPr>
              <a:t>€    </a:t>
            </a:r>
            <a:r>
              <a:rPr lang="pl-PL" sz="4000" dirty="0" smtClean="0">
                <a:solidFill>
                  <a:schemeClr val="tx1"/>
                </a:solidFill>
              </a:rPr>
              <a:t>(4 081 785,- </a:t>
            </a:r>
            <a:r>
              <a:rPr lang="pl-PL" sz="4000" dirty="0">
                <a:solidFill>
                  <a:schemeClr val="tx1"/>
                </a:solidFill>
              </a:rPr>
              <a:t>Kč)</a:t>
            </a:r>
          </a:p>
        </p:txBody>
      </p:sp>
      <p:sp>
        <p:nvSpPr>
          <p:cNvPr id="5" name="Nadpis 1"/>
          <p:cNvSpPr>
            <a:spLocks noGrp="1"/>
          </p:cNvSpPr>
          <p:nvPr>
            <p:ph type="body" sz="quarter" idx="10"/>
          </p:nvPr>
        </p:nvSpPr>
        <p:spPr>
          <a:xfrm>
            <a:off x="1260475" y="2227262"/>
            <a:ext cx="21863050" cy="905448"/>
          </a:xfrm>
        </p:spPr>
        <p:txBody>
          <a:bodyPr/>
          <a:lstStyle/>
          <a:p>
            <a:pPr algn="just"/>
            <a:r>
              <a:rPr lang="cs-CZ" sz="2400" dirty="0" smtClean="0"/>
              <a:t>Zvýšení policejní kompetence v prevenci a boji proti kriminalitě, posílení komunikačních dovedností s veřejností a povědomí o lidských právech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85473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559" y="548754"/>
            <a:ext cx="21861705" cy="1077218"/>
          </a:xfrm>
        </p:spPr>
        <p:txBody>
          <a:bodyPr/>
          <a:lstStyle/>
          <a:p>
            <a:r>
              <a:rPr lang="cs-CZ" dirty="0"/>
              <a:t>Harmonogram projektu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60386" y="3712463"/>
            <a:ext cx="21861705" cy="8567065"/>
          </a:xfrm>
        </p:spPr>
        <p:txBody>
          <a:bodyPr vert="horz" lIns="0" tIns="0" rIns="0" bIns="0" rtlCol="0" anchor="t">
            <a:normAutofit/>
          </a:bodyPr>
          <a:lstStyle/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014361"/>
              </p:ext>
            </p:extLst>
          </p:nvPr>
        </p:nvGraphicFramePr>
        <p:xfrm>
          <a:off x="1259562" y="1938527"/>
          <a:ext cx="21861701" cy="10516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0713">
                  <a:extLst>
                    <a:ext uri="{9D8B030D-6E8A-4147-A177-3AD203B41FA5}">
                      <a16:colId xmlns:a16="http://schemas.microsoft.com/office/drawing/2014/main" val="3463586312"/>
                    </a:ext>
                  </a:extLst>
                </a:gridCol>
                <a:gridCol w="2268498">
                  <a:extLst>
                    <a:ext uri="{9D8B030D-6E8A-4147-A177-3AD203B41FA5}">
                      <a16:colId xmlns:a16="http://schemas.microsoft.com/office/drawing/2014/main" val="4196977436"/>
                    </a:ext>
                  </a:extLst>
                </a:gridCol>
                <a:gridCol w="2268498">
                  <a:extLst>
                    <a:ext uri="{9D8B030D-6E8A-4147-A177-3AD203B41FA5}">
                      <a16:colId xmlns:a16="http://schemas.microsoft.com/office/drawing/2014/main" val="1443757821"/>
                    </a:ext>
                  </a:extLst>
                </a:gridCol>
                <a:gridCol w="2268498">
                  <a:extLst>
                    <a:ext uri="{9D8B030D-6E8A-4147-A177-3AD203B41FA5}">
                      <a16:colId xmlns:a16="http://schemas.microsoft.com/office/drawing/2014/main" val="835709461"/>
                    </a:ext>
                  </a:extLst>
                </a:gridCol>
                <a:gridCol w="2268498">
                  <a:extLst>
                    <a:ext uri="{9D8B030D-6E8A-4147-A177-3AD203B41FA5}">
                      <a16:colId xmlns:a16="http://schemas.microsoft.com/office/drawing/2014/main" val="3627367580"/>
                    </a:ext>
                  </a:extLst>
                </a:gridCol>
                <a:gridCol w="2268498">
                  <a:extLst>
                    <a:ext uri="{9D8B030D-6E8A-4147-A177-3AD203B41FA5}">
                      <a16:colId xmlns:a16="http://schemas.microsoft.com/office/drawing/2014/main" val="1144999232"/>
                    </a:ext>
                  </a:extLst>
                </a:gridCol>
                <a:gridCol w="2268498">
                  <a:extLst>
                    <a:ext uri="{9D8B030D-6E8A-4147-A177-3AD203B41FA5}">
                      <a16:colId xmlns:a16="http://schemas.microsoft.com/office/drawing/2014/main" val="2236210667"/>
                    </a:ext>
                  </a:extLst>
                </a:gridCol>
              </a:tblGrid>
              <a:tr h="12898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Aktivity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1290423"/>
                  </a:ext>
                </a:extLst>
              </a:tr>
              <a:tr h="128983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ÚRN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5633789"/>
                  </a:ext>
                </a:extLst>
              </a:tr>
              <a:tr h="128983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ÚPVSP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1011421"/>
                  </a:ext>
                </a:extLst>
              </a:tr>
              <a:tr h="128983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OVK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5648848"/>
                  </a:ext>
                </a:extLst>
              </a:tr>
              <a:tr h="1339373">
                <a:tc>
                  <a:txBody>
                    <a:bodyPr/>
                    <a:lstStyle/>
                    <a:p>
                      <a:pPr marL="0" marR="0" indent="0" algn="l" defTabSz="182852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OVP – policejní psychologové</a:t>
                      </a:r>
                    </a:p>
                    <a:p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7595651"/>
                  </a:ext>
                </a:extLst>
              </a:tr>
              <a:tr h="1339373">
                <a:tc>
                  <a:txBody>
                    <a:bodyPr/>
                    <a:lstStyle/>
                    <a:p>
                      <a:pPr marL="0" marR="0" indent="0" algn="l" defTabSz="182852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ŘSCP</a:t>
                      </a:r>
                    </a:p>
                    <a:p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90099516"/>
                  </a:ext>
                </a:extLst>
              </a:tr>
              <a:tr h="1339373">
                <a:tc>
                  <a:txBody>
                    <a:bodyPr/>
                    <a:lstStyle/>
                    <a:p>
                      <a:pPr marL="0" marR="0" indent="0" algn="l" defTabSz="182852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OPK MV ČR / ÚSKPV, ŘSPP PP ČR</a:t>
                      </a:r>
                      <a:endParaRPr lang="cs-CZ" sz="3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75002466"/>
                  </a:ext>
                </a:extLst>
              </a:tr>
              <a:tr h="1339373">
                <a:tc>
                  <a:txBody>
                    <a:bodyPr/>
                    <a:lstStyle/>
                    <a:p>
                      <a:pPr marL="0" marR="0" indent="0" algn="l" defTabSz="182852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OBP MV ČR / ŘSPP PP ČR</a:t>
                      </a:r>
                    </a:p>
                    <a:p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2470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0965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559" y="627131"/>
            <a:ext cx="21861705" cy="1077218"/>
          </a:xfrm>
        </p:spPr>
        <p:txBody>
          <a:bodyPr/>
          <a:lstStyle/>
          <a:p>
            <a:r>
              <a:rPr lang="cs-CZ" dirty="0" smtClean="0"/>
              <a:t>Harmonogram mezinárodních aktivit projektu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84832"/>
            <a:ext cx="23207472" cy="10324883"/>
          </a:xfrm>
        </p:spPr>
        <p:txBody>
          <a:bodyPr vert="horz" lIns="0" tIns="0" rIns="0" bIns="0" rtlCol="0" anchor="t">
            <a:normAutofit fontScale="55000" lnSpcReduction="20000"/>
          </a:bodyPr>
          <a:lstStyle/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sz="4000" b="1" dirty="0" smtClean="0"/>
          </a:p>
          <a:p>
            <a:pPr marL="914263" lvl="1" indent="0" algn="just">
              <a:lnSpc>
                <a:spcPct val="110000"/>
              </a:lnSpc>
              <a:buNone/>
            </a:pPr>
            <a:r>
              <a:rPr lang="cs-CZ" sz="5800" b="1" dirty="0" smtClean="0">
                <a:cs typeface="Arial" panose="020B0604020202020204" pitchFamily="34" charset="0"/>
              </a:rPr>
              <a:t>2021 		Mezinárodní součinnostní cvičení s DELTA  v České republice</a:t>
            </a:r>
          </a:p>
          <a:p>
            <a:pPr marL="914263" lvl="1" indent="0" algn="just">
              <a:lnSpc>
                <a:spcPct val="110000"/>
              </a:lnSpc>
              <a:buNone/>
            </a:pPr>
            <a:endParaRPr lang="cs-CZ" sz="5800" b="1" dirty="0" smtClean="0">
              <a:cs typeface="Arial" panose="020B0604020202020204" pitchFamily="34" charset="0"/>
            </a:endParaRPr>
          </a:p>
          <a:p>
            <a:pPr marL="914263" lvl="1" indent="0" algn="just">
              <a:lnSpc>
                <a:spcPct val="110000"/>
              </a:lnSpc>
              <a:buNone/>
            </a:pPr>
            <a:r>
              <a:rPr lang="cs-CZ" sz="5800" b="1" dirty="0" smtClean="0">
                <a:cs typeface="Arial" panose="020B0604020202020204" pitchFamily="34" charset="0"/>
              </a:rPr>
              <a:t>2021</a:t>
            </a:r>
            <a:r>
              <a:rPr lang="cs-CZ" sz="5800" b="1" dirty="0">
                <a:cs typeface="Arial" panose="020B0604020202020204" pitchFamily="34" charset="0"/>
              </a:rPr>
              <a:t>		</a:t>
            </a:r>
            <a:r>
              <a:rPr lang="cs-CZ" sz="5800" b="1" dirty="0" smtClean="0">
                <a:cs typeface="Arial" panose="020B0604020202020204" pitchFamily="34" charset="0"/>
              </a:rPr>
              <a:t>	Mezinárodní </a:t>
            </a:r>
            <a:r>
              <a:rPr lang="cs-CZ" sz="5800" b="1" dirty="0">
                <a:cs typeface="Arial" panose="020B0604020202020204" pitchFamily="34" charset="0"/>
              </a:rPr>
              <a:t>workshop – výcvik policistů s využitím neletálních prostředků</a:t>
            </a:r>
          </a:p>
          <a:p>
            <a:pPr marL="914263" lvl="1" indent="0" algn="just">
              <a:lnSpc>
                <a:spcPct val="110000"/>
              </a:lnSpc>
              <a:buNone/>
            </a:pPr>
            <a:endParaRPr lang="cs-CZ" sz="5800" b="1" dirty="0" smtClean="0">
              <a:cs typeface="Arial" panose="020B0604020202020204" pitchFamily="34" charset="0"/>
            </a:endParaRPr>
          </a:p>
          <a:p>
            <a:pPr marL="914263" lvl="1" indent="0" algn="just">
              <a:lnSpc>
                <a:spcPct val="110000"/>
              </a:lnSpc>
              <a:buNone/>
            </a:pPr>
            <a:r>
              <a:rPr lang="cs-CZ" sz="5800" b="1" dirty="0" smtClean="0">
                <a:cs typeface="Arial" panose="020B0604020202020204" pitchFamily="34" charset="0"/>
              </a:rPr>
              <a:t>2021, 2022           </a:t>
            </a:r>
            <a:r>
              <a:rPr lang="cs-CZ" sz="5800" b="1" dirty="0">
                <a:cs typeface="Arial" panose="020B0604020202020204" pitchFamily="34" charset="0"/>
              </a:rPr>
              <a:t>	Zahraniční cesty (Norsko, Island, Velká Británie, Francie, Německo)</a:t>
            </a:r>
          </a:p>
          <a:p>
            <a:pPr marL="914263" lvl="1" indent="0" algn="just">
              <a:lnSpc>
                <a:spcPct val="110000"/>
              </a:lnSpc>
              <a:buNone/>
            </a:pPr>
            <a:endParaRPr lang="cs-CZ" sz="5800" b="1" dirty="0" smtClean="0">
              <a:cs typeface="Arial" panose="020B0604020202020204" pitchFamily="34" charset="0"/>
            </a:endParaRPr>
          </a:p>
          <a:p>
            <a:pPr marL="914263" lvl="1" indent="0" algn="just">
              <a:lnSpc>
                <a:spcPct val="110000"/>
              </a:lnSpc>
              <a:buNone/>
            </a:pPr>
            <a:r>
              <a:rPr lang="cs-CZ" sz="5800" b="1" dirty="0" smtClean="0">
                <a:cs typeface="Arial" panose="020B0604020202020204" pitchFamily="34" charset="0"/>
              </a:rPr>
              <a:t>2022			Národní </a:t>
            </a:r>
            <a:r>
              <a:rPr lang="cs-CZ" sz="5800" b="1" dirty="0">
                <a:cs typeface="Arial" panose="020B0604020202020204" pitchFamily="34" charset="0"/>
              </a:rPr>
              <a:t>a mezinárodní vzdělávací aktivita k podpoře CBRN ochrany s </a:t>
            </a:r>
            <a:r>
              <a:rPr lang="cs-CZ" sz="5800" b="1" dirty="0" smtClean="0">
                <a:cs typeface="Arial" panose="020B0604020202020204" pitchFamily="34" charset="0"/>
              </a:rPr>
              <a:t>DELTA</a:t>
            </a:r>
          </a:p>
          <a:p>
            <a:pPr marL="914263" lvl="1" indent="0" algn="just">
              <a:lnSpc>
                <a:spcPct val="110000"/>
              </a:lnSpc>
              <a:buNone/>
            </a:pPr>
            <a:endParaRPr lang="cs-CZ" sz="5800" b="1" dirty="0">
              <a:cs typeface="Arial" panose="020B0604020202020204" pitchFamily="34" charset="0"/>
            </a:endParaRPr>
          </a:p>
          <a:p>
            <a:pPr marL="914263" lvl="1" indent="0" algn="just">
              <a:lnSpc>
                <a:spcPct val="110000"/>
              </a:lnSpc>
              <a:buNone/>
            </a:pPr>
            <a:r>
              <a:rPr lang="cs-CZ" sz="5800" b="1" dirty="0" smtClean="0">
                <a:cs typeface="Arial" panose="020B0604020202020204" pitchFamily="34" charset="0"/>
              </a:rPr>
              <a:t>2023			Mezinárodní workshop – služební zákroky proti aktivním střelcům a pachatelům 				teroristických útoků v davovém prostředí</a:t>
            </a:r>
          </a:p>
          <a:p>
            <a:pPr marL="0" lvl="1" indent="0">
              <a:spcBef>
                <a:spcPts val="2000"/>
              </a:spcBef>
              <a:buNone/>
            </a:pPr>
            <a:r>
              <a:rPr lang="cs-CZ" sz="5800" b="1" dirty="0">
                <a:cs typeface="Arial" panose="020B0604020202020204" pitchFamily="34" charset="0"/>
              </a:rPr>
              <a:t> </a:t>
            </a:r>
            <a:r>
              <a:rPr lang="cs-CZ" sz="5800" b="1" dirty="0" smtClean="0">
                <a:cs typeface="Arial" panose="020B0604020202020204" pitchFamily="34" charset="0"/>
              </a:rPr>
              <a:t>       2023    </a:t>
            </a:r>
            <a:r>
              <a:rPr lang="cs-CZ" sz="5800" b="1" dirty="0">
                <a:cs typeface="Arial" panose="020B0604020202020204" pitchFamily="34" charset="0"/>
              </a:rPr>
              <a:t>		Mezinárodní součinnostní cvičení s DELTA  v Norsku</a:t>
            </a:r>
          </a:p>
          <a:p>
            <a:endParaRPr lang="cs-CZ" sz="5800" b="1" dirty="0"/>
          </a:p>
          <a:p>
            <a:pPr marL="914263" lvl="1" indent="0" algn="just">
              <a:lnSpc>
                <a:spcPct val="110000"/>
              </a:lnSpc>
              <a:buNone/>
            </a:pPr>
            <a:r>
              <a:rPr lang="cs-CZ" sz="5800" b="1" dirty="0">
                <a:cs typeface="Arial" panose="020B0604020202020204" pitchFamily="34" charset="0"/>
              </a:rPr>
              <a:t>2023           		Mezinárodní odborná konference – poučení a práce s dětským svědkem v rámci trestné</a:t>
            </a:r>
          </a:p>
          <a:p>
            <a:pPr marL="914263" lvl="1" indent="0" algn="just">
              <a:lnSpc>
                <a:spcPct val="110000"/>
              </a:lnSpc>
              <a:buNone/>
            </a:pPr>
            <a:r>
              <a:rPr lang="cs-CZ" sz="5800" b="1" dirty="0">
                <a:cs typeface="Arial" panose="020B0604020202020204" pitchFamily="34" charset="0"/>
              </a:rPr>
              <a:t>                   		</a:t>
            </a:r>
            <a:r>
              <a:rPr lang="cs-CZ" sz="5800" b="1" dirty="0" smtClean="0">
                <a:cs typeface="Arial" panose="020B0604020202020204" pitchFamily="34" charset="0"/>
              </a:rPr>
              <a:t>činnosti</a:t>
            </a:r>
          </a:p>
          <a:p>
            <a:pPr marL="914263" lvl="1" indent="0" algn="just">
              <a:lnSpc>
                <a:spcPct val="110000"/>
              </a:lnSpc>
              <a:buNone/>
            </a:pPr>
            <a:endParaRPr lang="cs-CZ" sz="5800" b="1" dirty="0" smtClean="0">
              <a:cs typeface="Arial" panose="020B0604020202020204" pitchFamily="34" charset="0"/>
            </a:endParaRPr>
          </a:p>
          <a:p>
            <a:pPr marL="914263" lvl="1" indent="0" algn="just">
              <a:lnSpc>
                <a:spcPct val="110000"/>
              </a:lnSpc>
              <a:buNone/>
            </a:pPr>
            <a:r>
              <a:rPr lang="cs-CZ" sz="5800" b="1" dirty="0" smtClean="0">
                <a:cs typeface="Arial" panose="020B0604020202020204" pitchFamily="34" charset="0"/>
              </a:rPr>
              <a:t>2024			Závěrečná mezinárodní konference projektu v rámci povinné publicity v revitalizovaném 			objektu v Kutné Hoře</a:t>
            </a:r>
            <a:endParaRPr lang="cs-CZ" sz="5800" b="1" dirty="0">
              <a:cs typeface="Arial" panose="020B0604020202020204" pitchFamily="34" charset="0"/>
            </a:endParaRPr>
          </a:p>
          <a:p>
            <a:endParaRPr lang="cs-CZ" sz="5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4388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Výchozí stav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85216" y="2029968"/>
            <a:ext cx="23372064" cy="10808207"/>
          </a:xfrm>
        </p:spPr>
        <p:txBody>
          <a:bodyPr vert="horz" lIns="0" tIns="0" rIns="0" bIns="0" rtlCol="0" anchor="t">
            <a:normAutofit/>
          </a:bodyPr>
          <a:lstStyle/>
          <a:p>
            <a:pPr marL="0" lvl="0" indent="0">
              <a:buNone/>
            </a:pPr>
            <a:endParaRPr lang="cs-CZ" sz="4000" b="1" dirty="0" smtClean="0">
              <a:solidFill>
                <a:schemeClr val="tx1"/>
              </a:solidFill>
            </a:endParaRPr>
          </a:p>
          <a:p>
            <a:pPr marL="0" lvl="0" indent="0">
              <a:buNone/>
            </a:pPr>
            <a:r>
              <a:rPr lang="cs-CZ" sz="4400" b="1" dirty="0">
                <a:solidFill>
                  <a:schemeClr val="tx1"/>
                </a:solidFill>
              </a:rPr>
              <a:t>	</a:t>
            </a:r>
            <a:r>
              <a:rPr lang="cs-CZ" sz="4400" b="1" u="sng" dirty="0" smtClean="0">
                <a:solidFill>
                  <a:schemeClr val="tx1"/>
                </a:solidFill>
              </a:rPr>
              <a:t>Potřeba podpořit:</a:t>
            </a:r>
          </a:p>
          <a:p>
            <a:pPr marL="0" lvl="0" indent="0">
              <a:buNone/>
            </a:pPr>
            <a:endParaRPr lang="cs-CZ" sz="4400" b="1" u="sng" dirty="0" smtClean="0">
              <a:solidFill>
                <a:schemeClr val="tx1"/>
              </a:solidFill>
            </a:endParaRPr>
          </a:p>
          <a:p>
            <a:pPr lvl="2" algn="just"/>
            <a:r>
              <a:rPr lang="cs-CZ" sz="4000" b="1" dirty="0" smtClean="0">
                <a:solidFill>
                  <a:schemeClr val="tx1"/>
                </a:solidFill>
              </a:rPr>
              <a:t>Možnosti </a:t>
            </a:r>
            <a:r>
              <a:rPr lang="cs-CZ" sz="4000" b="1" dirty="0">
                <a:solidFill>
                  <a:schemeClr val="tx1"/>
                </a:solidFill>
              </a:rPr>
              <a:t>pro policejní výcvik </a:t>
            </a:r>
            <a:r>
              <a:rPr lang="cs-CZ" sz="4000" dirty="0">
                <a:solidFill>
                  <a:schemeClr val="tx1"/>
                </a:solidFill>
              </a:rPr>
              <a:t>a výměnu </a:t>
            </a:r>
            <a:r>
              <a:rPr lang="cs-CZ" sz="4000" dirty="0" smtClean="0">
                <a:solidFill>
                  <a:schemeClr val="tx1"/>
                </a:solidFill>
              </a:rPr>
              <a:t>znalostí</a:t>
            </a:r>
            <a:endParaRPr lang="cs-CZ" sz="4000" dirty="0">
              <a:solidFill>
                <a:schemeClr val="tx1"/>
              </a:solidFill>
            </a:endParaRPr>
          </a:p>
          <a:p>
            <a:pPr lvl="2" algn="just"/>
            <a:r>
              <a:rPr lang="cs-CZ" sz="4000" b="1" dirty="0" smtClean="0">
                <a:solidFill>
                  <a:schemeClr val="tx1"/>
                </a:solidFill>
              </a:rPr>
              <a:t>Odborné schopnosti policistů </a:t>
            </a:r>
            <a:r>
              <a:rPr lang="cs-CZ" sz="4000" dirty="0">
                <a:solidFill>
                  <a:schemeClr val="tx1"/>
                </a:solidFill>
              </a:rPr>
              <a:t>v </a:t>
            </a:r>
            <a:r>
              <a:rPr lang="cs-CZ" sz="4000" dirty="0" smtClean="0">
                <a:solidFill>
                  <a:schemeClr val="tx1"/>
                </a:solidFill>
              </a:rPr>
              <a:t>boji </a:t>
            </a:r>
            <a:r>
              <a:rPr lang="cs-CZ" sz="4000" dirty="0">
                <a:solidFill>
                  <a:schemeClr val="tx1"/>
                </a:solidFill>
              </a:rPr>
              <a:t>proti organizovanému </a:t>
            </a:r>
            <a:r>
              <a:rPr lang="cs-CZ" sz="4000" dirty="0" smtClean="0">
                <a:solidFill>
                  <a:schemeClr val="tx1"/>
                </a:solidFill>
              </a:rPr>
              <a:t>zločinu a terorismu</a:t>
            </a:r>
            <a:endParaRPr lang="cs-CZ" sz="4000" dirty="0">
              <a:solidFill>
                <a:schemeClr val="tx1"/>
              </a:solidFill>
            </a:endParaRPr>
          </a:p>
          <a:p>
            <a:pPr lvl="2" algn="just"/>
            <a:r>
              <a:rPr lang="cs-CZ" sz="4000" b="1" dirty="0" smtClean="0">
                <a:solidFill>
                  <a:schemeClr val="tx1"/>
                </a:solidFill>
              </a:rPr>
              <a:t>Efektivitu </a:t>
            </a:r>
            <a:r>
              <a:rPr lang="cs-CZ" sz="4000" b="1" dirty="0">
                <a:solidFill>
                  <a:schemeClr val="tx1"/>
                </a:solidFill>
              </a:rPr>
              <a:t>práce </a:t>
            </a:r>
            <a:r>
              <a:rPr lang="cs-CZ" sz="4000" dirty="0">
                <a:solidFill>
                  <a:schemeClr val="tx1"/>
                </a:solidFill>
              </a:rPr>
              <a:t>vyškolením vlastních policejních specialistů (lektorů</a:t>
            </a:r>
            <a:r>
              <a:rPr lang="cs-CZ" sz="4000" dirty="0" smtClean="0">
                <a:solidFill>
                  <a:schemeClr val="tx1"/>
                </a:solidFill>
              </a:rPr>
              <a:t>)</a:t>
            </a:r>
          </a:p>
          <a:p>
            <a:pPr lvl="2" algn="just"/>
            <a:r>
              <a:rPr lang="cs-CZ" sz="4000" b="1" dirty="0" smtClean="0">
                <a:solidFill>
                  <a:schemeClr val="tx1"/>
                </a:solidFill>
              </a:rPr>
              <a:t>Vzdělávání </a:t>
            </a:r>
            <a:r>
              <a:rPr lang="cs-CZ" sz="4000" b="1" dirty="0">
                <a:solidFill>
                  <a:schemeClr val="tx1"/>
                </a:solidFill>
              </a:rPr>
              <a:t>policejních specialistů </a:t>
            </a:r>
            <a:r>
              <a:rPr lang="cs-CZ" sz="4000" dirty="0">
                <a:solidFill>
                  <a:schemeClr val="tx1"/>
                </a:solidFill>
              </a:rPr>
              <a:t>v oblasti prevence kriminality a patologických </a:t>
            </a:r>
            <a:r>
              <a:rPr lang="cs-CZ" sz="4000" dirty="0" smtClean="0">
                <a:solidFill>
                  <a:schemeClr val="tx1"/>
                </a:solidFill>
              </a:rPr>
              <a:t>jevů</a:t>
            </a:r>
            <a:endParaRPr lang="cs-CZ" sz="4000" dirty="0">
              <a:solidFill>
                <a:schemeClr val="tx1"/>
              </a:solidFill>
            </a:endParaRPr>
          </a:p>
          <a:p>
            <a:pPr lvl="2" algn="just"/>
            <a:r>
              <a:rPr lang="cs-CZ" sz="4000" b="1" dirty="0" smtClean="0">
                <a:solidFill>
                  <a:schemeClr val="tx1"/>
                </a:solidFill>
              </a:rPr>
              <a:t>Rozvoj a nadstavbu systému </a:t>
            </a:r>
            <a:r>
              <a:rPr lang="cs-CZ" sz="4000" b="1" dirty="0">
                <a:solidFill>
                  <a:schemeClr val="tx1"/>
                </a:solidFill>
              </a:rPr>
              <a:t>policejního vzdělávání </a:t>
            </a:r>
            <a:r>
              <a:rPr lang="cs-CZ" sz="4000" dirty="0">
                <a:solidFill>
                  <a:schemeClr val="tx1"/>
                </a:solidFill>
              </a:rPr>
              <a:t>a služební </a:t>
            </a:r>
            <a:r>
              <a:rPr lang="cs-CZ" sz="4000" dirty="0" smtClean="0">
                <a:solidFill>
                  <a:schemeClr val="tx1"/>
                </a:solidFill>
              </a:rPr>
              <a:t>přípravy</a:t>
            </a:r>
            <a:endParaRPr lang="cs-CZ" sz="4000" dirty="0">
              <a:solidFill>
                <a:schemeClr val="tx1"/>
              </a:solidFill>
            </a:endParaRPr>
          </a:p>
          <a:p>
            <a:pPr lvl="2" algn="just"/>
            <a:r>
              <a:rPr lang="cs-CZ" sz="4000" b="1" dirty="0" smtClean="0">
                <a:solidFill>
                  <a:schemeClr val="tx1"/>
                </a:solidFill>
              </a:rPr>
              <a:t>Prohloubení </a:t>
            </a:r>
            <a:r>
              <a:rPr lang="cs-CZ" sz="4000" b="1" dirty="0">
                <a:solidFill>
                  <a:schemeClr val="tx1"/>
                </a:solidFill>
              </a:rPr>
              <a:t>znalostí v oblasti lidských práv </a:t>
            </a:r>
            <a:r>
              <a:rPr lang="cs-CZ" sz="4000" dirty="0">
                <a:solidFill>
                  <a:schemeClr val="tx1"/>
                </a:solidFill>
              </a:rPr>
              <a:t>a sjednocení výkladu vybraných ustanovení zákona č. 273/2008 Sb., o Policii České </a:t>
            </a:r>
            <a:r>
              <a:rPr lang="cs-CZ" sz="4000" dirty="0" smtClean="0">
                <a:solidFill>
                  <a:schemeClr val="tx1"/>
                </a:solidFill>
              </a:rPr>
              <a:t>republiky </a:t>
            </a:r>
            <a:r>
              <a:rPr lang="cs-CZ" sz="4000" dirty="0">
                <a:solidFill>
                  <a:schemeClr val="tx1"/>
                </a:solidFill>
              </a:rPr>
              <a:t>s mezinárodněprávními standardy ochrany lidských </a:t>
            </a:r>
            <a:r>
              <a:rPr lang="cs-CZ" sz="4000" dirty="0" smtClean="0">
                <a:solidFill>
                  <a:schemeClr val="tx1"/>
                </a:solidFill>
              </a:rPr>
              <a:t>práv</a:t>
            </a:r>
          </a:p>
          <a:p>
            <a:pPr lvl="2" algn="just"/>
            <a:r>
              <a:rPr lang="cs-CZ" sz="4000" b="1" dirty="0" smtClean="0">
                <a:solidFill>
                  <a:schemeClr val="tx1"/>
                </a:solidFill>
              </a:rPr>
              <a:t>Adekvátní reakci </a:t>
            </a:r>
            <a:r>
              <a:rPr lang="cs-CZ" sz="4000" b="1" dirty="0">
                <a:solidFill>
                  <a:schemeClr val="tx1"/>
                </a:solidFill>
              </a:rPr>
              <a:t>na neustále se zvyšující nároky </a:t>
            </a:r>
            <a:r>
              <a:rPr lang="cs-CZ" sz="4000" dirty="0">
                <a:solidFill>
                  <a:schemeClr val="tx1"/>
                </a:solidFill>
              </a:rPr>
              <a:t>na řešení nově vznikající trestné </a:t>
            </a:r>
            <a:r>
              <a:rPr lang="cs-CZ" sz="4000" dirty="0" smtClean="0">
                <a:solidFill>
                  <a:schemeClr val="tx1"/>
                </a:solidFill>
              </a:rPr>
              <a:t>činnosti </a:t>
            </a:r>
          </a:p>
          <a:p>
            <a:pPr lvl="2" algn="just"/>
            <a:r>
              <a:rPr lang="cs-CZ" sz="4000" b="1" dirty="0" smtClean="0">
                <a:solidFill>
                  <a:schemeClr val="tx1"/>
                </a:solidFill>
              </a:rPr>
              <a:t>Hledání nových efektivních </a:t>
            </a:r>
            <a:r>
              <a:rPr lang="cs-CZ" sz="4000" b="1" dirty="0">
                <a:solidFill>
                  <a:schemeClr val="tx1"/>
                </a:solidFill>
              </a:rPr>
              <a:t>řešení při vedení zákroků proti aktivním střelcům </a:t>
            </a:r>
            <a:r>
              <a:rPr lang="cs-CZ" sz="4000" dirty="0">
                <a:solidFill>
                  <a:schemeClr val="tx1"/>
                </a:solidFill>
              </a:rPr>
              <a:t>a pachatelům teroristických útoků, jejichž způsoby útoku se neustále </a:t>
            </a:r>
            <a:r>
              <a:rPr lang="cs-CZ" sz="4000" dirty="0" smtClean="0">
                <a:solidFill>
                  <a:schemeClr val="tx1"/>
                </a:solidFill>
              </a:rPr>
              <a:t>mění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731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Cíle projektu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4082" y="2029967"/>
            <a:ext cx="22477438" cy="11000233"/>
          </a:xfrm>
        </p:spPr>
        <p:txBody>
          <a:bodyPr vert="horz" lIns="0" tIns="0" rIns="0" bIns="0" rtlCol="0" anchor="t">
            <a:normAutofit/>
          </a:bodyPr>
          <a:lstStyle/>
          <a:p>
            <a:endParaRPr lang="cs-CZ" dirty="0"/>
          </a:p>
          <a:p>
            <a:pPr algn="just"/>
            <a:r>
              <a:rPr lang="cs-CZ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výšit profesionalitu </a:t>
            </a:r>
            <a:r>
              <a:rPr lang="cs-CZ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efektivitu </a:t>
            </a:r>
            <a:r>
              <a:rPr lang="cs-CZ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výkonu služby Policie 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ČR</a:t>
            </a:r>
          </a:p>
          <a:p>
            <a:pPr algn="just"/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Získat erudované interní lektory 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policejní specialisty na školení příslušníků</a:t>
            </a:r>
          </a:p>
          <a:p>
            <a:pPr algn="just"/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Prohloubit znalosti </a:t>
            </a:r>
            <a:r>
              <a:rPr lang="cs-CZ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policistů v oblasti dodržování lidských práv </a:t>
            </a:r>
            <a:r>
              <a:rPr lang="cs-CZ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eliminace excesů při policejních 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zákrocích</a:t>
            </a:r>
          </a:p>
          <a:p>
            <a:pPr algn="just"/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Podpořit zvýšení kompetencí odborníků působících při PČR 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(psychologů, specialistů na menšiny, policistů ŘSCP)</a:t>
            </a:r>
          </a:p>
          <a:p>
            <a:pPr algn="just"/>
            <a:r>
              <a:rPr lang="cs-CZ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výšit </a:t>
            </a:r>
            <a:r>
              <a:rPr lang="cs-CZ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bezpečnost seniorů</a:t>
            </a:r>
            <a:r>
              <a:rPr lang="cs-CZ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kteří jsou stále častěji ohrožováni kriminalitou z oblasti podvodného jednání a 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krádeží</a:t>
            </a:r>
          </a:p>
          <a:p>
            <a:pPr algn="just"/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Posílit bezpečnost na letištích a měkkých cílech</a:t>
            </a:r>
            <a:endParaRPr lang="cs-CZ" sz="4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Podpořit a zlepšit komunikaci 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 činnostech </a:t>
            </a:r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menšinami a seniory</a:t>
            </a:r>
            <a:endParaRPr lang="cs-CZ" sz="4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Podpořit a zlepšit komunikaci mezi orgány činnými v trestným řízení 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dalšími subjekty.</a:t>
            </a:r>
          </a:p>
          <a:p>
            <a:pPr algn="just"/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Posílit a zavést inovativní prvky 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rámci prevence kriminality</a:t>
            </a:r>
          </a:p>
          <a:p>
            <a:pPr algn="just"/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Prohloubení vzájemného porozumění mezi ČR a </a:t>
            </a:r>
            <a:r>
              <a:rPr lang="cs-CZ" sz="4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donorskými</a:t>
            </a:r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státy</a:t>
            </a:r>
          </a:p>
          <a:p>
            <a:pPr algn="just"/>
            <a:endParaRPr lang="cs-CZ" sz="4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973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559" y="528314"/>
            <a:ext cx="21861705" cy="1077218"/>
          </a:xfrm>
        </p:spPr>
        <p:txBody>
          <a:bodyPr/>
          <a:lstStyle/>
          <a:p>
            <a:r>
              <a:rPr lang="cs-CZ" dirty="0"/>
              <a:t>Aktivity projektu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807207"/>
              </p:ext>
            </p:extLst>
          </p:nvPr>
        </p:nvGraphicFramePr>
        <p:xfrm>
          <a:off x="2048256" y="1883663"/>
          <a:ext cx="20720303" cy="104424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843">
                  <a:extLst>
                    <a:ext uri="{9D8B030D-6E8A-4147-A177-3AD203B41FA5}">
                      <a16:colId xmlns:a16="http://schemas.microsoft.com/office/drawing/2014/main" val="1476095688"/>
                    </a:ext>
                  </a:extLst>
                </a:gridCol>
                <a:gridCol w="8781460">
                  <a:extLst>
                    <a:ext uri="{9D8B030D-6E8A-4147-A177-3AD203B41FA5}">
                      <a16:colId xmlns:a16="http://schemas.microsoft.com/office/drawing/2014/main" val="3098292582"/>
                    </a:ext>
                  </a:extLst>
                </a:gridCol>
              </a:tblGrid>
              <a:tr h="1494162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Aktivity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Počet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3595995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specializované</a:t>
                      </a:r>
                      <a:r>
                        <a:rPr lang="cs-CZ" sz="5400" baseline="0" dirty="0" smtClean="0"/>
                        <a:t> kurzy 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25 x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2294519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mezinárodní</a:t>
                      </a:r>
                      <a:r>
                        <a:rPr lang="cs-CZ" sz="5400" baseline="0" dirty="0" smtClean="0"/>
                        <a:t> součinnostní cvičení 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2</a:t>
                      </a:r>
                      <a:r>
                        <a:rPr lang="cs-CZ" sz="5400" baseline="0" dirty="0" smtClean="0"/>
                        <a:t> </a:t>
                      </a:r>
                      <a:r>
                        <a:rPr lang="cs-CZ" sz="5400" dirty="0" smtClean="0"/>
                        <a:t>x 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8161733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mezinárodní</a:t>
                      </a:r>
                      <a:r>
                        <a:rPr lang="cs-CZ" sz="5400" baseline="0" dirty="0" smtClean="0"/>
                        <a:t> kurzy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2 x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3355416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modelová</a:t>
                      </a:r>
                      <a:r>
                        <a:rPr lang="cs-CZ" sz="5400" baseline="0" dirty="0" smtClean="0"/>
                        <a:t> cvičení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1 x 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7704482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zahraniční cesty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6 x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8833140"/>
                  </a:ext>
                </a:extLst>
              </a:tr>
              <a:tr h="1477474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přijetí expertů ze zahraničí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4 x</a:t>
                      </a:r>
                      <a:endParaRPr lang="cs-CZ" sz="5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5917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82660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559" y="528314"/>
            <a:ext cx="21861705" cy="1077218"/>
          </a:xfrm>
        </p:spPr>
        <p:txBody>
          <a:bodyPr/>
          <a:lstStyle/>
          <a:p>
            <a:r>
              <a:rPr lang="cs-CZ" dirty="0"/>
              <a:t>Aktivity projektu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6880742"/>
              </p:ext>
            </p:extLst>
          </p:nvPr>
        </p:nvGraphicFramePr>
        <p:xfrm>
          <a:off x="2048256" y="1883663"/>
          <a:ext cx="20720303" cy="104424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843">
                  <a:extLst>
                    <a:ext uri="{9D8B030D-6E8A-4147-A177-3AD203B41FA5}">
                      <a16:colId xmlns:a16="http://schemas.microsoft.com/office/drawing/2014/main" val="1476095688"/>
                    </a:ext>
                  </a:extLst>
                </a:gridCol>
                <a:gridCol w="8781460">
                  <a:extLst>
                    <a:ext uri="{9D8B030D-6E8A-4147-A177-3AD203B41FA5}">
                      <a16:colId xmlns:a16="http://schemas.microsoft.com/office/drawing/2014/main" val="3098292582"/>
                    </a:ext>
                  </a:extLst>
                </a:gridCol>
              </a:tblGrid>
              <a:tr h="1494162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Aktivity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Počet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3595995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workshopy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  2 x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2294519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odborná</a:t>
                      </a:r>
                      <a:r>
                        <a:rPr lang="cs-CZ" sz="5400" baseline="0" dirty="0" smtClean="0"/>
                        <a:t> školení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aseline="0" dirty="0" smtClean="0"/>
                        <a:t>  7  </a:t>
                      </a:r>
                      <a:r>
                        <a:rPr lang="cs-CZ" sz="5400" dirty="0" smtClean="0"/>
                        <a:t>x 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8161733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semináře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56 x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3355416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interaktivní</a:t>
                      </a:r>
                      <a:r>
                        <a:rPr lang="cs-CZ" sz="5400" baseline="0" dirty="0" smtClean="0"/>
                        <a:t> tréninky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16 x 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7704482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mezinárodní</a:t>
                      </a:r>
                      <a:r>
                        <a:rPr lang="cs-CZ" sz="5400" baseline="0" dirty="0" smtClean="0"/>
                        <a:t> odborné konference</a:t>
                      </a:r>
                      <a:endParaRPr lang="cs-CZ" sz="5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1 x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8833140"/>
                  </a:ext>
                </a:extLst>
              </a:tr>
              <a:tr h="1477474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ostatní</a:t>
                      </a:r>
                      <a:r>
                        <a:rPr lang="cs-CZ" sz="5400" baseline="0" dirty="0" smtClean="0"/>
                        <a:t> konference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3 x</a:t>
                      </a:r>
                      <a:endParaRPr lang="cs-CZ" sz="5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5917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5721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Výstupy vybraných aktivit projektu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85216" y="2029968"/>
            <a:ext cx="23372064" cy="10808207"/>
          </a:xfrm>
        </p:spPr>
        <p:txBody>
          <a:bodyPr vert="horz" lIns="0" tIns="0" rIns="0" bIns="0" rtlCol="0" anchor="t">
            <a:normAutofit/>
          </a:bodyPr>
          <a:lstStyle/>
          <a:p>
            <a:pPr marL="0" lvl="0" indent="0" algn="ctr">
              <a:buNone/>
            </a:pPr>
            <a:endParaRPr lang="cs-CZ" sz="4000" b="1" dirty="0" smtClean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r>
              <a:rPr lang="cs-CZ" sz="5400" dirty="0"/>
              <a:t>Certifikáty o absolvování kurzů, seminářů…</a:t>
            </a:r>
          </a:p>
          <a:p>
            <a:pPr>
              <a:lnSpc>
                <a:spcPct val="200000"/>
              </a:lnSpc>
            </a:pPr>
            <a:r>
              <a:rPr lang="cs-CZ" sz="5400" dirty="0"/>
              <a:t>Publikace </a:t>
            </a:r>
          </a:p>
          <a:p>
            <a:pPr>
              <a:lnSpc>
                <a:spcPct val="200000"/>
              </a:lnSpc>
            </a:pPr>
            <a:r>
              <a:rPr lang="cs-CZ" sz="5400" dirty="0"/>
              <a:t>Metodiky</a:t>
            </a:r>
          </a:p>
          <a:p>
            <a:pPr>
              <a:lnSpc>
                <a:spcPct val="200000"/>
              </a:lnSpc>
            </a:pPr>
            <a:r>
              <a:rPr lang="cs-CZ" sz="5400" dirty="0"/>
              <a:t>Sborníky</a:t>
            </a:r>
          </a:p>
          <a:p>
            <a:pPr>
              <a:lnSpc>
                <a:spcPct val="200000"/>
              </a:lnSpc>
            </a:pPr>
            <a:r>
              <a:rPr lang="cs-CZ" sz="5400" dirty="0"/>
              <a:t>Univerzální školící modul</a:t>
            </a:r>
          </a:p>
          <a:p>
            <a:pPr marL="0" lvl="0" indent="0" algn="just">
              <a:buNone/>
            </a:pPr>
            <a:endParaRPr lang="cs-CZ" sz="4000" dirty="0" smtClean="0">
              <a:solidFill>
                <a:schemeClr val="tx1"/>
              </a:solidFill>
            </a:endParaRPr>
          </a:p>
          <a:p>
            <a:pPr lvl="1" algn="just"/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499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02942" y="7021140"/>
            <a:ext cx="18472956" cy="2031325"/>
          </a:xfrm>
        </p:spPr>
        <p:txBody>
          <a:bodyPr/>
          <a:lstStyle/>
          <a:p>
            <a:pPr algn="ctr"/>
            <a:r>
              <a:rPr lang="cs-CZ" sz="6600" dirty="0" smtClean="0">
                <a:solidFill>
                  <a:schemeClr val="bg1"/>
                </a:solidFill>
              </a:rPr>
              <a:t>Pouze </a:t>
            </a:r>
            <a:r>
              <a:rPr lang="cs-CZ" sz="6600" dirty="0">
                <a:solidFill>
                  <a:schemeClr val="bg1"/>
                </a:solidFill>
              </a:rPr>
              <a:t>jazyk umožňuje myšlení a pouze prostřednictvím myšlení je možná lidskost.</a:t>
            </a:r>
          </a:p>
        </p:txBody>
      </p:sp>
      <p:sp>
        <p:nvSpPr>
          <p:cNvPr id="5" name="Obdélník 4"/>
          <p:cNvSpPr/>
          <p:nvPr/>
        </p:nvSpPr>
        <p:spPr>
          <a:xfrm>
            <a:off x="16083989" y="9925441"/>
            <a:ext cx="2339230" cy="6462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err="1" smtClean="0">
                <a:solidFill>
                  <a:schemeClr val="bg1"/>
                </a:solidFill>
              </a:rPr>
              <a:t>T.A.Harris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8163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1260157" y="3191516"/>
            <a:ext cx="18332511" cy="1231106"/>
          </a:xfrm>
        </p:spPr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Děkuji za pozornost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Plassholder for tekst 2"/>
          <p:cNvSpPr>
            <a:spLocks noGrp="1"/>
          </p:cNvSpPr>
          <p:nvPr>
            <p:ph type="body" sz="quarter" idx="10"/>
          </p:nvPr>
        </p:nvSpPr>
        <p:spPr>
          <a:xfrm>
            <a:off x="1260474" y="5161523"/>
            <a:ext cx="18332193" cy="4287277"/>
          </a:xfrm>
        </p:spPr>
        <p:txBody>
          <a:bodyPr>
            <a:normAutofit fontScale="25000" lnSpcReduction="20000"/>
          </a:bodyPr>
          <a:lstStyle/>
          <a:p>
            <a:r>
              <a:rPr lang="cs-CZ" sz="17600" dirty="0">
                <a:solidFill>
                  <a:schemeClr val="tx1"/>
                </a:solidFill>
              </a:rPr>
              <a:t>p</a:t>
            </a:r>
            <a:r>
              <a:rPr lang="cs-CZ" sz="17600" dirty="0" smtClean="0">
                <a:solidFill>
                  <a:schemeClr val="tx1"/>
                </a:solidFill>
              </a:rPr>
              <a:t>lk. Mgr. Karel AGH</a:t>
            </a:r>
          </a:p>
          <a:p>
            <a:r>
              <a:rPr lang="cs-CZ" sz="14400" dirty="0">
                <a:solidFill>
                  <a:schemeClr val="tx1"/>
                </a:solidFill>
              </a:rPr>
              <a:t>p</a:t>
            </a:r>
            <a:r>
              <a:rPr lang="cs-CZ" sz="14400" dirty="0" smtClean="0">
                <a:solidFill>
                  <a:schemeClr val="tx1"/>
                </a:solidFill>
              </a:rPr>
              <a:t>rojektový manažer</a:t>
            </a:r>
            <a:endParaRPr lang="cs-CZ" sz="14400" dirty="0">
              <a:solidFill>
                <a:schemeClr val="tx1"/>
              </a:solidFill>
            </a:endParaRPr>
          </a:p>
          <a:p>
            <a:r>
              <a:rPr lang="cs-CZ" sz="16000" dirty="0" smtClean="0">
                <a:solidFill>
                  <a:schemeClr val="tx1"/>
                </a:solidFill>
              </a:rPr>
              <a:t>Útvar policejního vzdělávání a služební přípravy</a:t>
            </a:r>
            <a:endParaRPr lang="cs-CZ" sz="16000" dirty="0">
              <a:solidFill>
                <a:schemeClr val="tx1"/>
              </a:solidFill>
            </a:endParaRPr>
          </a:p>
          <a:p>
            <a:pPr>
              <a:lnSpc>
                <a:spcPct val="170000"/>
              </a:lnSpc>
              <a:spcBef>
                <a:spcPts val="1200"/>
              </a:spcBef>
            </a:pPr>
            <a:r>
              <a:rPr lang="cs-CZ" sz="14400" dirty="0" smtClean="0">
                <a:solidFill>
                  <a:schemeClr val="tx1"/>
                </a:solidFill>
              </a:rPr>
              <a:t>Telefon: 974 841 489</a:t>
            </a:r>
            <a:endParaRPr lang="cs-CZ" sz="14400" dirty="0">
              <a:solidFill>
                <a:schemeClr val="tx1"/>
              </a:solidFill>
            </a:endParaRPr>
          </a:p>
          <a:p>
            <a:r>
              <a:rPr lang="cs-CZ" sz="14400" dirty="0">
                <a:solidFill>
                  <a:schemeClr val="tx1"/>
                </a:solidFill>
              </a:rPr>
              <a:t>e-mail</a:t>
            </a:r>
            <a:r>
              <a:rPr lang="cs-CZ" sz="14400" dirty="0" smtClean="0">
                <a:solidFill>
                  <a:schemeClr val="tx1"/>
                </a:solidFill>
              </a:rPr>
              <a:t>: </a:t>
            </a:r>
            <a:r>
              <a:rPr lang="cs-CZ" sz="14400" dirty="0" smtClean="0">
                <a:solidFill>
                  <a:schemeClr val="tx1"/>
                </a:solidFill>
                <a:hlinkClick r:id="rId2"/>
              </a:rPr>
              <a:t>karel.agh@pcr.cz</a:t>
            </a:r>
            <a:r>
              <a:rPr lang="cs-CZ" sz="14400" dirty="0" smtClean="0">
                <a:solidFill>
                  <a:schemeClr val="tx1"/>
                </a:solidFill>
              </a:rPr>
              <a:t> </a:t>
            </a:r>
            <a:endParaRPr lang="en-GB" sz="1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34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heme">
  <a:themeElements>
    <a:clrScheme name="">
      <a:dk1>
        <a:srgbClr val="000000"/>
      </a:dk1>
      <a:lt1>
        <a:srgbClr val="FFFFFF"/>
      </a:lt1>
      <a:dk2>
        <a:srgbClr val="1E1E1C"/>
      </a:dk2>
      <a:lt2>
        <a:srgbClr val="0F3C74"/>
      </a:lt2>
      <a:accent1>
        <a:srgbClr val="0F3C74"/>
      </a:accent1>
      <a:accent2>
        <a:srgbClr val="D8222C"/>
      </a:accent2>
      <a:accent3>
        <a:srgbClr val="3EAF79"/>
      </a:accent3>
      <a:accent4>
        <a:srgbClr val="FFC000"/>
      </a:accent4>
      <a:accent5>
        <a:srgbClr val="0F3C74"/>
      </a:accent5>
      <a:accent6>
        <a:srgbClr val="3EAF79"/>
      </a:accent6>
      <a:hlink>
        <a:srgbClr val="0F3C74"/>
      </a:hlink>
      <a:folHlink>
        <a:srgbClr val="954F72"/>
      </a:folHlink>
    </a:clrScheme>
    <a:fontScheme name="Egendefinert 1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mal_EØSMidlene.potx" id="{2877A2A8-6D65-4BE8-A3B9-A911333E1F70}" vid="{D3D72181-B44E-471C-A438-738F633005D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D0F01CB19E6B34D82407C513839D576" ma:contentTypeVersion="0" ma:contentTypeDescription="Vytvoří nový dokument" ma:contentTypeScope="" ma:versionID="325550834ad7693e063122e26340470c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2ecb93c72f33e94aa0d8973920a8bbe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619B9D1-EFA6-4D4C-9FF6-800F32B1A509}">
  <ds:schemaRefs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5A9D2C3-5478-4C41-B0E7-E9D1A0CC9A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57FB7B2-5A8A-4D24-A74D-0E49E1AE79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1142</TotalTime>
  <Words>649</Words>
  <Application>Microsoft Office PowerPoint</Application>
  <PresentationFormat>Vlastní</PresentationFormat>
  <Paragraphs>210</Paragraphs>
  <Slides>18</Slides>
  <Notes>7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Office-theme</vt:lpstr>
      <vt:lpstr> Norské fondy 2014 – 2021 Program Vnitřní věci  </vt:lpstr>
      <vt:lpstr>Společně pro bezpečnou Evropu</vt:lpstr>
      <vt:lpstr>Zvýšení policejní kompetence v prevenci a boji proti kriminalitě, posílení komunikačních dovedností s veřejností a povědomí o lidských právech</vt:lpstr>
      <vt:lpstr>Oblast podpory:  Efektivní spolupráce mezi mezinárodními orgány činnými v trestním řízení v boji proti organizovanému zločinu</vt:lpstr>
      <vt:lpstr>Popis projektu</vt:lpstr>
      <vt:lpstr>Popis projektu</vt:lpstr>
      <vt:lpstr>Bilaterální spolupráce</vt:lpstr>
      <vt:lpstr>Realizační tým projektu</vt:lpstr>
      <vt:lpstr>Rozpočet projektu PDP 1</vt:lpstr>
      <vt:lpstr>Harmonogram projektu</vt:lpstr>
      <vt:lpstr>Harmonogram mezinárodních aktivit projektu</vt:lpstr>
      <vt:lpstr>Výchozí stav</vt:lpstr>
      <vt:lpstr>Cíle projektu </vt:lpstr>
      <vt:lpstr>Aktivity projektu</vt:lpstr>
      <vt:lpstr>Aktivity projektu</vt:lpstr>
      <vt:lpstr>Výstupy vybraných aktivit projektu</vt:lpstr>
      <vt:lpstr>Pouze jazyk umožňuje myšlení a pouze prostřednictvím myšlení je možná lidskost.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Microsoft Office-bruker</dc:creator>
  <cp:lastModifiedBy>OVČÁČÍKOVÁ Radka</cp:lastModifiedBy>
  <cp:revision>136</cp:revision>
  <dcterms:created xsi:type="dcterms:W3CDTF">2017-09-27T10:52:39Z</dcterms:created>
  <dcterms:modified xsi:type="dcterms:W3CDTF">2020-06-24T05:55:35Z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0x0101000D0F01CB19E6B34D82407C513839D576</vt:lpwstr>
  </property>
</Properties>
</file>