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4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9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1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2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3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Nápad TČ</c:v>
                </c:pt>
                <c:pt idx="1">
                  <c:v>Objasněno TČ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2369</c:v>
                </c:pt>
                <c:pt idx="1">
                  <c:v>1152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FB-48E8-962C-E2EDE2040BD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Nápad TČ</c:v>
                </c:pt>
                <c:pt idx="1">
                  <c:v>Objasněno TČ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2451</c:v>
                </c:pt>
                <c:pt idx="1">
                  <c:v>1185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FB-48E8-962C-E2EDE2040BD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Nápad TČ</c:v>
                </c:pt>
                <c:pt idx="1">
                  <c:v>Objasněno TČ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2287</c:v>
                </c:pt>
                <c:pt idx="1">
                  <c:v>1167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FB-48E8-962C-E2EDE2040BD1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Nápad TČ</c:v>
                </c:pt>
                <c:pt idx="1">
                  <c:v>Objasněno TČ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1757</c:v>
                </c:pt>
                <c:pt idx="1">
                  <c:v>895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FB-48E8-962C-E2EDE2040BD1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Nápad TČ</c:v>
                </c:pt>
                <c:pt idx="1">
                  <c:v>Objasněno TČ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1672</c:v>
                </c:pt>
                <c:pt idx="1">
                  <c:v>857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FB-48E8-962C-E2EDE2040BD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711984"/>
        <c:axId val="1454716560"/>
      </c:barChart>
      <c:catAx>
        <c:axId val="1454711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716560"/>
        <c:crosses val="autoZero"/>
        <c:auto val="1"/>
        <c:lblAlgn val="ctr"/>
        <c:lblOffset val="100"/>
        <c:noMultiLvlLbl val="0"/>
      </c:catAx>
      <c:valAx>
        <c:axId val="145471656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711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92328365900182"/>
          <c:y val="0.93302153067136195"/>
          <c:w val="0.39894758174980066"/>
          <c:h val="6.3705469157514294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330662939215848"/>
          <c:y val="5.0754378650427957E-2"/>
          <c:w val="0.73884803638149876"/>
          <c:h val="0.853796983313453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48.63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0-4EC8-B995-82D3CE08C37C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48.35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E40-4EC8-B995-82D3CE08C37C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51.03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E40-4EC8-B995-82D3CE08C37C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50.94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E40-4EC8-B995-82D3CE08C37C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51.26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E40-4EC8-B995-82D3CE08C37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702416"/>
        <c:axId val="1454704912"/>
      </c:barChart>
      <c:catAx>
        <c:axId val="14547024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704912"/>
        <c:crosses val="autoZero"/>
        <c:auto val="1"/>
        <c:lblAlgn val="ctr"/>
        <c:lblOffset val="100"/>
        <c:noMultiLvlLbl val="0"/>
      </c:catAx>
      <c:valAx>
        <c:axId val="1454704912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702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585328805380995"/>
          <c:y val="0.9175015184455424"/>
          <c:w val="0.7336840615399417"/>
          <c:h val="6.8907617648995015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454739883189008E-2"/>
          <c:y val="3.0135910746000506E-2"/>
          <c:w val="0.92864923839892666"/>
          <c:h val="0.7551557967784627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Obecná TČ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1807</c:v>
                </c:pt>
                <c:pt idx="1">
                  <c:v>693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Obecná TČ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1863</c:v>
                </c:pt>
                <c:pt idx="1">
                  <c:v>726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Obecná TČ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1656</c:v>
                </c:pt>
                <c:pt idx="1">
                  <c:v>690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Obecná TČ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1253</c:v>
                </c:pt>
                <c:pt idx="1">
                  <c:v>484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Obecná TČ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1174</c:v>
                </c:pt>
                <c:pt idx="1">
                  <c:v>507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1188702177017252"/>
          <c:y val="0.91485806630048938"/>
          <c:w val="0.37287026531374828"/>
          <c:h val="8.5141933699510619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38.35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38.97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41.67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38.630000000000003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43.19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Násilná TČ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201</c:v>
                </c:pt>
                <c:pt idx="1">
                  <c:v>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Násilná TČ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157</c:v>
                </c:pt>
                <c:pt idx="1">
                  <c:v>118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Násilná TČ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142</c:v>
                </c:pt>
                <c:pt idx="1">
                  <c:v>103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Násilná TČ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112</c:v>
                </c:pt>
                <c:pt idx="1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Násilná TČ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106</c:v>
                </c:pt>
                <c:pt idx="1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75.62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75.16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72.540000000000006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69.64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77.36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47442532925627E-2"/>
          <c:y val="3.9914924353075365E-2"/>
          <c:w val="0.97030625158618178"/>
          <c:h val="0.75989130111796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Majetková TČ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1318</c:v>
                </c:pt>
                <c:pt idx="1">
                  <c:v>326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Majetková TČ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1399</c:v>
                </c:pt>
                <c:pt idx="1">
                  <c:v>374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Majetková TČ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1188</c:v>
                </c:pt>
                <c:pt idx="1">
                  <c:v>336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Majetková TČ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871</c:v>
                </c:pt>
                <c:pt idx="1">
                  <c:v>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Majetková TČ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787</c:v>
                </c:pt>
                <c:pt idx="1">
                  <c:v>209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24.73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26.73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28.28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23.31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26.56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47442532925627E-2"/>
          <c:y val="3.9914924353075365E-2"/>
          <c:w val="0.97030625158618178"/>
          <c:h val="0.75989130111796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 vloupáním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527</c:v>
                </c:pt>
                <c:pt idx="1">
                  <c:v>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 vloupáním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456</c:v>
                </c:pt>
                <c:pt idx="1">
                  <c:v>116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 vloupáním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356</c:v>
                </c:pt>
                <c:pt idx="1">
                  <c:v>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 vloupáním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239</c:v>
                </c:pt>
                <c:pt idx="1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 vloupáním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220</c:v>
                </c:pt>
                <c:pt idx="1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26.76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25.44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27.81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22.18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25.45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47442532925627E-2"/>
          <c:y val="3.9914924353075365E-2"/>
          <c:w val="0.97030625158618178"/>
          <c:h val="0.75989130111796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Krádeže prosté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650</c:v>
                </c:pt>
                <c:pt idx="1">
                  <c:v>130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Krádeže prosté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796</c:v>
                </c:pt>
                <c:pt idx="1">
                  <c:v>196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Krádeže prosté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667</c:v>
                </c:pt>
                <c:pt idx="1">
                  <c:v>168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Krádeže prosté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483</c:v>
                </c:pt>
                <c:pt idx="1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Krádeže prosté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444</c:v>
                </c:pt>
                <c:pt idx="1">
                  <c:v>107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24.62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25.19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19.670000000000002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24.1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47442532925627E-2"/>
          <c:y val="3.9914924353075365E-2"/>
          <c:w val="0.97030625158618178"/>
          <c:h val="0.75989130111796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Hospodářská TČ</c:v>
                </c:pt>
                <c:pt idx="1">
                  <c:v>Objasněno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204</c:v>
                </c:pt>
                <c:pt idx="1">
                  <c:v>122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Hospodářská TČ</c:v>
                </c:pt>
                <c:pt idx="1">
                  <c:v>Objasněno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238</c:v>
                </c:pt>
                <c:pt idx="1">
                  <c:v>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Hospodářská TČ</c:v>
                </c:pt>
                <c:pt idx="1">
                  <c:v>Objasněno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243</c:v>
                </c:pt>
                <c:pt idx="1">
                  <c:v>132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Hospodářská TČ</c:v>
                </c:pt>
                <c:pt idx="1">
                  <c:v>Objasněno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200</c:v>
                </c:pt>
                <c:pt idx="1">
                  <c:v>129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Hospodářská TČ</c:v>
                </c:pt>
                <c:pt idx="1">
                  <c:v>Objasněno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199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59.8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B5-4E80-BDBC-3B4563D63BC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58.4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B5-4E80-BDBC-3B4563D63BC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54.32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B5-4E80-BDBC-3B4563D63BC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64.5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6B5-4E80-BDBC-3B4563D63BC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45.23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6B5-4E80-BDBC-3B4563D63BCA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1216"/>
        <c:axId val="1454683696"/>
      </c:barChart>
      <c:catAx>
        <c:axId val="14546712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54683696"/>
        <c:crosses val="autoZero"/>
        <c:auto val="1"/>
        <c:lblAlgn val="ctr"/>
        <c:lblOffset val="100"/>
        <c:noMultiLvlLbl val="0"/>
      </c:catAx>
      <c:valAx>
        <c:axId val="145468369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579513945105947"/>
          <c:y val="0.92080645567637509"/>
          <c:w val="0.61768212090972796"/>
          <c:h val="7.362906149739358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841499708896203E-2"/>
          <c:y val="0.13223958460300822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Celkem DN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440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Celkem DN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440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Celkem DN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448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Celkem DN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487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Celkem DN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492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6802401402557E-2"/>
          <c:y val="3.9914880885723772E-2"/>
          <c:w val="0.97030625158618178"/>
          <c:h val="0.759891301117960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Úmrtí</c:v>
                </c:pt>
                <c:pt idx="1">
                  <c:v>Těžká zranění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4</c:v>
                </c:pt>
                <c:pt idx="1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E-4B64-9799-88FD050CAF1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Úmrtí</c:v>
                </c:pt>
                <c:pt idx="1">
                  <c:v>Těžká zranění</c:v>
                </c:pt>
              </c:strCache>
            </c:strRef>
          </c:cat>
          <c:val>
            <c:numRef>
              <c:f>List1!$C$2:$C$3</c:f>
              <c:numCache>
                <c:formatCode>General</c:formatCode>
                <c:ptCount val="2"/>
                <c:pt idx="0">
                  <c:v>7</c:v>
                </c:pt>
                <c:pt idx="1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1E-4B64-9799-88FD050CAF1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Úmrtí</c:v>
                </c:pt>
                <c:pt idx="1">
                  <c:v>Těžká zranění</c:v>
                </c:pt>
              </c:strCache>
            </c:strRef>
          </c:cat>
          <c:val>
            <c:numRef>
              <c:f>List1!$D$2:$D$3</c:f>
              <c:numCache>
                <c:formatCode>General</c:formatCode>
                <c:ptCount val="2"/>
                <c:pt idx="0">
                  <c:v>3</c:v>
                </c:pt>
                <c:pt idx="1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1E-4B64-9799-88FD050CAF1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Úmrtí</c:v>
                </c:pt>
                <c:pt idx="1">
                  <c:v>Těžká zranění</c:v>
                </c:pt>
              </c:strCache>
            </c:strRef>
          </c:cat>
          <c:val>
            <c:numRef>
              <c:f>List1!$E$2:$E$3</c:f>
              <c:numCache>
                <c:formatCode>General</c:formatCode>
                <c:ptCount val="2"/>
                <c:pt idx="0">
                  <c:v>7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01E-4B64-9799-88FD050CAF1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List1!$A$2:$A$3</c:f>
              <c:strCache>
                <c:ptCount val="2"/>
                <c:pt idx="0">
                  <c:v>Úmrtí</c:v>
                </c:pt>
                <c:pt idx="1">
                  <c:v>Těžká zranění</c:v>
                </c:pt>
              </c:strCache>
            </c:strRef>
          </c:cat>
          <c:val>
            <c:numRef>
              <c:f>List1!$F$2:$F$3</c:f>
              <c:numCache>
                <c:formatCode>General</c:formatCode>
                <c:ptCount val="2"/>
                <c:pt idx="0">
                  <c:v>3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01E-4B64-9799-88FD050CAF1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454675376"/>
        <c:axId val="1454687856"/>
      </c:barChart>
      <c:catAx>
        <c:axId val="145467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87856"/>
        <c:crosses val="autoZero"/>
        <c:auto val="1"/>
        <c:lblAlgn val="ctr"/>
        <c:lblOffset val="100"/>
        <c:noMultiLvlLbl val="0"/>
      </c:catAx>
      <c:valAx>
        <c:axId val="145468785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54675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37887267482221"/>
          <c:y val="0.88582903040734362"/>
          <c:w val="0.37691941282472358"/>
          <c:h val="0.1069137106193699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Lehká zranění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205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Lehká zranění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Lehká zranění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Lehká zranění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Lehká zranění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218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u viníků DN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u viníků DN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u viníků DN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u viníků DN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u viníků DN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Nezaviněná řidičem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List1!$B$2:$B$6</c:f>
              <c:numCache>
                <c:formatCode>General</c:formatCode>
                <c:ptCount val="5"/>
                <c:pt idx="0">
                  <c:v>66</c:v>
                </c:pt>
                <c:pt idx="1">
                  <c:v>89</c:v>
                </c:pt>
                <c:pt idx="2">
                  <c:v>88</c:v>
                </c:pt>
                <c:pt idx="3">
                  <c:v>151</c:v>
                </c:pt>
                <c:pt idx="4">
                  <c:v>185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A3-4280-B836-79CADFEEAAF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Rychlost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List1!$C$2:$C$6</c:f>
              <c:numCache>
                <c:formatCode>General</c:formatCode>
                <c:ptCount val="5"/>
                <c:pt idx="0">
                  <c:v>79</c:v>
                </c:pt>
                <c:pt idx="1">
                  <c:v>83</c:v>
                </c:pt>
                <c:pt idx="2">
                  <c:v>81</c:v>
                </c:pt>
                <c:pt idx="3">
                  <c:v>76</c:v>
                </c:pt>
                <c:pt idx="4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A3-4280-B836-79CADFEEAAF5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Předjíždění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List1!$D$2:$D$6</c:f>
              <c:numCache>
                <c:formatCode>General</c:formatCode>
                <c:ptCount val="5"/>
                <c:pt idx="0">
                  <c:v>8</c:v>
                </c:pt>
                <c:pt idx="1">
                  <c:v>8</c:v>
                </c:pt>
                <c:pt idx="2">
                  <c:v>9</c:v>
                </c:pt>
                <c:pt idx="3">
                  <c:v>17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FA3-4280-B836-79CADFEEAAF5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Přednost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List1!$E$2:$E$6</c:f>
              <c:numCache>
                <c:formatCode>General</c:formatCode>
                <c:ptCount val="5"/>
                <c:pt idx="0">
                  <c:v>61</c:v>
                </c:pt>
                <c:pt idx="1">
                  <c:v>63</c:v>
                </c:pt>
                <c:pt idx="2">
                  <c:v>77</c:v>
                </c:pt>
                <c:pt idx="3">
                  <c:v>58</c:v>
                </c:pt>
                <c:pt idx="4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A3-4280-B836-79CADFEEAAF5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Způsob jízdy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List1!$F$2:$F$6</c:f>
              <c:numCache>
                <c:formatCode>General</c:formatCode>
                <c:ptCount val="5"/>
                <c:pt idx="0">
                  <c:v>225</c:v>
                </c:pt>
                <c:pt idx="1">
                  <c:v>195</c:v>
                </c:pt>
                <c:pt idx="2">
                  <c:v>193</c:v>
                </c:pt>
                <c:pt idx="3">
                  <c:v>184</c:v>
                </c:pt>
                <c:pt idx="4">
                  <c:v>166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FA3-4280-B836-79CADFEEAAF5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613970496"/>
        <c:axId val="613976736"/>
      </c:barChart>
      <c:catAx>
        <c:axId val="613970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13976736"/>
        <c:crosses val="autoZero"/>
        <c:auto val="1"/>
        <c:lblAlgn val="ctr"/>
        <c:lblOffset val="100"/>
        <c:noMultiLvlLbl val="0"/>
      </c:catAx>
      <c:valAx>
        <c:axId val="61397673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13970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v dopravě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329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Alkohol v dopravě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Drogy v dopravě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106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Drogy v dopravě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148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řidičem nemot.vozidel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řidičem nemot.vozidel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řidičem nemot.vozidel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řidičem nemot.vozidel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řidičem nemot.vozidel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chodcem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chodcem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chodcem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chodcem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chodcem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290072376158336E-2"/>
          <c:y val="0.15287941948432918"/>
          <c:w val="0.94029850896193878"/>
          <c:h val="0.590481948270398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lesní zvěří 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2-4B9D-A09B-FB6CAE35F68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lesní zvěří 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52-4B9D-A09B-FB6CAE35F68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lesní zvěří 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F52-4B9D-A09B-FB6CAE35F68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lesní zvěří </c:v>
                </c:pt>
              </c:strCache>
            </c:strRef>
          </c:cat>
          <c:val>
            <c:numRef>
              <c:f>List1!$E$2</c:f>
              <c:numCache>
                <c:formatCode>General</c:formatCode>
                <c:ptCount val="1"/>
                <c:pt idx="0">
                  <c:v>143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52-4B9D-A09B-FB6CAE35F68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</c:f>
              <c:strCache>
                <c:ptCount val="1"/>
                <c:pt idx="0">
                  <c:v>DN zaviněné lesní zvěří </c:v>
                </c:pt>
              </c:strCache>
            </c:strRef>
          </c:cat>
          <c:val>
            <c:numRef>
              <c:f>List1!$F$2</c:f>
              <c:numCache>
                <c:formatCode>General</c:formatCode>
                <c:ptCount val="1"/>
                <c:pt idx="0">
                  <c:v>181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F52-4B9D-A09B-FB6CAE35F68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59954144"/>
        <c:axId val="433803968"/>
      </c:barChart>
      <c:catAx>
        <c:axId val="4599541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33803968"/>
        <c:crosses val="autoZero"/>
        <c:auto val="1"/>
        <c:lblAlgn val="ctr"/>
        <c:lblOffset val="100"/>
        <c:noMultiLvlLbl val="0"/>
      </c:catAx>
      <c:valAx>
        <c:axId val="4338039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9954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4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5531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7023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1735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4351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25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4484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5821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721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23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413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593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3A8FE-EDE1-4C8E-818E-D48F7BDA3432}" type="datetimeFigureOut">
              <a:rPr lang="cs-CZ" smtClean="0"/>
              <a:t>09.02.2017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5EA8D-E34F-4432-9051-06751BD15C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89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Srovnání vývoje a nápadu TČ, početních stavů policistů a vývoj nehodovosti na Územním odboru Břeclav 2012 - 2016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50124" y="5105017"/>
            <a:ext cx="9144000" cy="1655762"/>
          </a:xfrm>
        </p:spPr>
        <p:txBody>
          <a:bodyPr/>
          <a:lstStyle/>
          <a:p>
            <a:pPr algn="r"/>
            <a:r>
              <a:rPr lang="cs-CZ" dirty="0"/>
              <a:t>9</a:t>
            </a:r>
            <a:r>
              <a:rPr lang="cs-CZ" dirty="0" smtClean="0"/>
              <a:t>.2.2017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408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Celkový nápad TČ 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59040794"/>
              </p:ext>
            </p:extLst>
          </p:nvPr>
        </p:nvGraphicFramePr>
        <p:xfrm>
          <a:off x="1541077" y="1468274"/>
          <a:ext cx="936472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0787">
                  <a:extLst>
                    <a:ext uri="{9D8B030D-6E8A-4147-A177-3AD203B41FA5}">
                      <a16:colId xmlns:a16="http://schemas.microsoft.com/office/drawing/2014/main" val="1397152105"/>
                    </a:ext>
                  </a:extLst>
                </a:gridCol>
                <a:gridCol w="1560787">
                  <a:extLst>
                    <a:ext uri="{9D8B030D-6E8A-4147-A177-3AD203B41FA5}">
                      <a16:colId xmlns:a16="http://schemas.microsoft.com/office/drawing/2014/main" val="1939827273"/>
                    </a:ext>
                  </a:extLst>
                </a:gridCol>
                <a:gridCol w="1560787">
                  <a:extLst>
                    <a:ext uri="{9D8B030D-6E8A-4147-A177-3AD203B41FA5}">
                      <a16:colId xmlns:a16="http://schemas.microsoft.com/office/drawing/2014/main" val="2917368149"/>
                    </a:ext>
                  </a:extLst>
                </a:gridCol>
                <a:gridCol w="1560787">
                  <a:extLst>
                    <a:ext uri="{9D8B030D-6E8A-4147-A177-3AD203B41FA5}">
                      <a16:colId xmlns:a16="http://schemas.microsoft.com/office/drawing/2014/main" val="1450485445"/>
                    </a:ext>
                  </a:extLst>
                </a:gridCol>
                <a:gridCol w="1560787">
                  <a:extLst>
                    <a:ext uri="{9D8B030D-6E8A-4147-A177-3AD203B41FA5}">
                      <a16:colId xmlns:a16="http://schemas.microsoft.com/office/drawing/2014/main" val="3841679185"/>
                    </a:ext>
                  </a:extLst>
                </a:gridCol>
                <a:gridCol w="1560787">
                  <a:extLst>
                    <a:ext uri="{9D8B030D-6E8A-4147-A177-3AD203B41FA5}">
                      <a16:colId xmlns:a16="http://schemas.microsoft.com/office/drawing/2014/main" val="1229085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939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Nápad TČ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2369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1757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1672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6743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857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482691"/>
                  </a:ext>
                </a:extLst>
              </a:tr>
            </a:tbl>
          </a:graphicData>
        </a:graphic>
      </p:graphicFrame>
      <p:graphicFrame>
        <p:nvGraphicFramePr>
          <p:cNvPr id="23" name="Zástupný symbol pro obsah 2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47609860"/>
              </p:ext>
            </p:extLst>
          </p:nvPr>
        </p:nvGraphicFramePr>
        <p:xfrm>
          <a:off x="1313793" y="2793837"/>
          <a:ext cx="9819290" cy="3880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911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9186" y="365125"/>
            <a:ext cx="11708524" cy="1325563"/>
          </a:xfrm>
        </p:spPr>
        <p:txBody>
          <a:bodyPr/>
          <a:lstStyle/>
          <a:p>
            <a:r>
              <a:rPr lang="cs-CZ" dirty="0" smtClean="0"/>
              <a:t>Celková objasněnost ÚO Břeclav 2012 – 2016 v % 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71754301"/>
              </p:ext>
            </p:extLst>
          </p:nvPr>
        </p:nvGraphicFramePr>
        <p:xfrm>
          <a:off x="1363716" y="1825625"/>
          <a:ext cx="3681248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0624">
                  <a:extLst>
                    <a:ext uri="{9D8B030D-6E8A-4147-A177-3AD203B41FA5}">
                      <a16:colId xmlns:a16="http://schemas.microsoft.com/office/drawing/2014/main" val="1572719031"/>
                    </a:ext>
                  </a:extLst>
                </a:gridCol>
                <a:gridCol w="1840624">
                  <a:extLst>
                    <a:ext uri="{9D8B030D-6E8A-4147-A177-3AD203B41FA5}">
                      <a16:colId xmlns:a16="http://schemas.microsoft.com/office/drawing/2014/main" val="24965543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450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48,63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8267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48,35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465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51,03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37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50,94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617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51,26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47546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75474255"/>
              </p:ext>
            </p:extLst>
          </p:nvPr>
        </p:nvGraphicFramePr>
        <p:xfrm>
          <a:off x="6064469" y="1853981"/>
          <a:ext cx="5404945" cy="48305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983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TČ celkem ÚO Břeclav 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28524561"/>
              </p:ext>
            </p:extLst>
          </p:nvPr>
        </p:nvGraphicFramePr>
        <p:xfrm>
          <a:off x="1391306" y="2893220"/>
          <a:ext cx="9409388" cy="3499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87685585"/>
              </p:ext>
            </p:extLst>
          </p:nvPr>
        </p:nvGraphicFramePr>
        <p:xfrm>
          <a:off x="990600" y="1567657"/>
          <a:ext cx="102108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1800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Obecná TČ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1807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1174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693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690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45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Objasněnost obecné TČ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04490251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38,35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38,97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41,67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38,63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43,19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00149584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6849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Násilná TČ celkem ÚO Břeclav 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60293358"/>
              </p:ext>
            </p:extLst>
          </p:nvPr>
        </p:nvGraphicFramePr>
        <p:xfrm>
          <a:off x="1460937" y="2984938"/>
          <a:ext cx="9409388" cy="3499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59130476"/>
              </p:ext>
            </p:extLst>
          </p:nvPr>
        </p:nvGraphicFramePr>
        <p:xfrm>
          <a:off x="659525" y="1567657"/>
          <a:ext cx="102108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1800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Násilná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TČ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017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Objasněnost násilné TČ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11287145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75,62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75,16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72,54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69,64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77,36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06918649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845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Majetková TČ celkem ÚO Břeclav 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74249206"/>
              </p:ext>
            </p:extLst>
          </p:nvPr>
        </p:nvGraphicFramePr>
        <p:xfrm>
          <a:off x="1686910" y="2893220"/>
          <a:ext cx="8818180" cy="356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58994475"/>
              </p:ext>
            </p:extLst>
          </p:nvPr>
        </p:nvGraphicFramePr>
        <p:xfrm>
          <a:off x="659525" y="1567657"/>
          <a:ext cx="102108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1800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Majetková TČ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1399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209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540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Objasněnost majetkové TČ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96306805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24,73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26,73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28,28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23,31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26,56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6073305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4297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38200" y="242094"/>
            <a:ext cx="10515600" cy="1325563"/>
          </a:xfrm>
        </p:spPr>
        <p:txBody>
          <a:bodyPr/>
          <a:lstStyle/>
          <a:p>
            <a:pPr algn="ctr"/>
            <a:r>
              <a:rPr lang="cs-CZ" dirty="0" smtClean="0"/>
              <a:t>Krádež vloupáním celkem ÚO Břeclav</a:t>
            </a:r>
            <a:br>
              <a:rPr lang="cs-CZ" dirty="0" smtClean="0"/>
            </a:br>
            <a:r>
              <a:rPr lang="cs-CZ" dirty="0" smtClean="0"/>
              <a:t>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36997217"/>
              </p:ext>
            </p:extLst>
          </p:nvPr>
        </p:nvGraphicFramePr>
        <p:xfrm>
          <a:off x="1334814" y="2893220"/>
          <a:ext cx="8818180" cy="356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90991458"/>
              </p:ext>
            </p:extLst>
          </p:nvPr>
        </p:nvGraphicFramePr>
        <p:xfrm>
          <a:off x="378371" y="1567657"/>
          <a:ext cx="1078361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926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639612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Krádež vloupáním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955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Objasněnost krádeže vloupáním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62636194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26,76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25,44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27,81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22,18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25,45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0181355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6723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83476" y="242094"/>
            <a:ext cx="10901855" cy="1325563"/>
          </a:xfrm>
        </p:spPr>
        <p:txBody>
          <a:bodyPr/>
          <a:lstStyle/>
          <a:p>
            <a:pPr algn="ctr"/>
            <a:r>
              <a:rPr lang="cs-CZ" dirty="0" smtClean="0"/>
              <a:t>Krádeže prosté celkem ÚO Břeclav 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23042295"/>
              </p:ext>
            </p:extLst>
          </p:nvPr>
        </p:nvGraphicFramePr>
        <p:xfrm>
          <a:off x="1525313" y="2893220"/>
          <a:ext cx="8818180" cy="356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00101299"/>
              </p:ext>
            </p:extLst>
          </p:nvPr>
        </p:nvGraphicFramePr>
        <p:xfrm>
          <a:off x="378371" y="1567657"/>
          <a:ext cx="1078361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926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639612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Krádeže</a:t>
                      </a:r>
                      <a:r>
                        <a:rPr lang="cs-CZ" baseline="0" dirty="0" smtClean="0"/>
                        <a:t> prosté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445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" y="365125"/>
            <a:ext cx="11845159" cy="1325563"/>
          </a:xfrm>
        </p:spPr>
        <p:txBody>
          <a:bodyPr/>
          <a:lstStyle/>
          <a:p>
            <a:pPr algn="ctr"/>
            <a:r>
              <a:rPr lang="cs-CZ" dirty="0" smtClean="0"/>
              <a:t>Objasněnost krádeže prosté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31337654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22,00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24,62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25,19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19,67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24,10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3055942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187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Hospodářská TČ ÚO Břeclav 2012 - 2016</a:t>
            </a: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24870010"/>
              </p:ext>
            </p:extLst>
          </p:nvPr>
        </p:nvGraphicFramePr>
        <p:xfrm>
          <a:off x="1944414" y="2893220"/>
          <a:ext cx="8818180" cy="356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50498097"/>
              </p:ext>
            </p:extLst>
          </p:nvPr>
        </p:nvGraphicFramePr>
        <p:xfrm>
          <a:off x="378371" y="1567657"/>
          <a:ext cx="1078361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926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639612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Hospodářská TČ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199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Objasněno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02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Objasněnost hospodářské TČ ÚO Břeclav</a:t>
            </a:r>
            <a:br>
              <a:rPr lang="cs-CZ" dirty="0" smtClean="0"/>
            </a:br>
            <a:r>
              <a:rPr lang="cs-CZ" dirty="0" smtClean="0"/>
              <a:t>2012 – 2016 v %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20264233"/>
              </p:ext>
            </p:extLst>
          </p:nvPr>
        </p:nvGraphicFramePr>
        <p:xfrm>
          <a:off x="838198" y="1825625"/>
          <a:ext cx="3733802" cy="2210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6901">
                  <a:extLst>
                    <a:ext uri="{9D8B030D-6E8A-4147-A177-3AD203B41FA5}">
                      <a16:colId xmlns:a16="http://schemas.microsoft.com/office/drawing/2014/main" val="1563299300"/>
                    </a:ext>
                  </a:extLst>
                </a:gridCol>
                <a:gridCol w="1866901">
                  <a:extLst>
                    <a:ext uri="{9D8B030D-6E8A-4147-A177-3AD203B41FA5}">
                      <a16:colId xmlns:a16="http://schemas.microsoft.com/office/drawing/2014/main" val="1512483991"/>
                    </a:ext>
                  </a:extLst>
                </a:gridCol>
              </a:tblGrid>
              <a:tr h="368391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%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152074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59,80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970946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58,40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20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54,32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929422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64,50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227417"/>
                  </a:ext>
                </a:extLst>
              </a:tr>
              <a:tr h="3683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45,23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36374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11247525"/>
              </p:ext>
            </p:extLst>
          </p:nvPr>
        </p:nvGraphicFramePr>
        <p:xfrm>
          <a:off x="5875283" y="1825624"/>
          <a:ext cx="5478517" cy="4564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4754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754117" y="2278008"/>
            <a:ext cx="10515600" cy="1325563"/>
          </a:xfrm>
        </p:spPr>
        <p:txBody>
          <a:bodyPr/>
          <a:lstStyle/>
          <a:p>
            <a:pPr algn="ctr"/>
            <a:r>
              <a:rPr lang="cs-CZ" dirty="0" smtClean="0"/>
              <a:t>Rozbor nehodovosti na ÚO Břeclav</a:t>
            </a:r>
            <a:br>
              <a:rPr lang="cs-CZ" dirty="0" smtClean="0"/>
            </a:br>
            <a:r>
              <a:rPr lang="cs-CZ" dirty="0" smtClean="0"/>
              <a:t>2012 - 2016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577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Celkem dopravních nehod ÚO Břeclav</a:t>
            </a:r>
            <a:br>
              <a:rPr lang="cs-CZ" dirty="0" smtClean="0"/>
            </a:br>
            <a:r>
              <a:rPr lang="cs-CZ" dirty="0" smtClean="0"/>
              <a:t>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04463266"/>
              </p:ext>
            </p:extLst>
          </p:nvPr>
        </p:nvGraphicFramePr>
        <p:xfrm>
          <a:off x="1217886" y="1690688"/>
          <a:ext cx="975622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6038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Celkem nehod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492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82320042"/>
              </p:ext>
            </p:extLst>
          </p:nvPr>
        </p:nvGraphicFramePr>
        <p:xfrm>
          <a:off x="1398588" y="2648608"/>
          <a:ext cx="9955212" cy="3528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388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Úmrtí, těžká zranění ÚO Břeclav 2012 -2016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18" name="Zástupný symbol pro obsah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77792001"/>
              </p:ext>
            </p:extLst>
          </p:nvPr>
        </p:nvGraphicFramePr>
        <p:xfrm>
          <a:off x="1361087" y="2893220"/>
          <a:ext cx="9023133" cy="3780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Zástupný symbol pro obsah 1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61736209"/>
              </p:ext>
            </p:extLst>
          </p:nvPr>
        </p:nvGraphicFramePr>
        <p:xfrm>
          <a:off x="399391" y="1399491"/>
          <a:ext cx="1078361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926">
                  <a:extLst>
                    <a:ext uri="{9D8B030D-6E8A-4147-A177-3AD203B41FA5}">
                      <a16:colId xmlns:a16="http://schemas.microsoft.com/office/drawing/2014/main" val="4149108210"/>
                    </a:ext>
                  </a:extLst>
                </a:gridCol>
                <a:gridCol w="1639612">
                  <a:extLst>
                    <a:ext uri="{9D8B030D-6E8A-4147-A177-3AD203B41FA5}">
                      <a16:colId xmlns:a16="http://schemas.microsoft.com/office/drawing/2014/main" val="1711431829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869750693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210952707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384999356"/>
                    </a:ext>
                  </a:extLst>
                </a:gridCol>
                <a:gridCol w="1797269">
                  <a:extLst>
                    <a:ext uri="{9D8B030D-6E8A-4147-A177-3AD203B41FA5}">
                      <a16:colId xmlns:a16="http://schemas.microsoft.com/office/drawing/2014/main" val="1628994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02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Úmrtí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82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Těžká</a:t>
                      </a:r>
                      <a:r>
                        <a:rPr lang="cs-CZ" baseline="0" dirty="0" smtClean="0"/>
                        <a:t> zranění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7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51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Lehká zranění 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2465263"/>
              </p:ext>
            </p:extLst>
          </p:nvPr>
        </p:nvGraphicFramePr>
        <p:xfrm>
          <a:off x="1217886" y="1690688"/>
          <a:ext cx="975622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6038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626038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Lehká</a:t>
                      </a:r>
                      <a:r>
                        <a:rPr lang="cs-CZ" baseline="0" dirty="0" smtClean="0"/>
                        <a:t> zranění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218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87801171"/>
              </p:ext>
            </p:extLst>
          </p:nvPr>
        </p:nvGraphicFramePr>
        <p:xfrm>
          <a:off x="1398588" y="2638098"/>
          <a:ext cx="9955212" cy="3538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655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Alkohol u viníků DN 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32701863"/>
              </p:ext>
            </p:extLst>
          </p:nvPr>
        </p:nvGraphicFramePr>
        <p:xfrm>
          <a:off x="599088" y="1690688"/>
          <a:ext cx="1063647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89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541301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Alkohol u viníků DN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12664671"/>
              </p:ext>
            </p:extLst>
          </p:nvPr>
        </p:nvGraphicFramePr>
        <p:xfrm>
          <a:off x="1398588" y="2627586"/>
          <a:ext cx="9955212" cy="3549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211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Příčiny DN ÚO Břeclav 2012 - 2016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654199791"/>
              </p:ext>
            </p:extLst>
          </p:nvPr>
        </p:nvGraphicFramePr>
        <p:xfrm>
          <a:off x="1030014" y="1510315"/>
          <a:ext cx="10323786" cy="2078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607">
                  <a:extLst>
                    <a:ext uri="{9D8B030D-6E8A-4147-A177-3AD203B41FA5}">
                      <a16:colId xmlns:a16="http://schemas.microsoft.com/office/drawing/2014/main" val="443568936"/>
                    </a:ext>
                  </a:extLst>
                </a:gridCol>
                <a:gridCol w="2316655">
                  <a:extLst>
                    <a:ext uri="{9D8B030D-6E8A-4147-A177-3AD203B41FA5}">
                      <a16:colId xmlns:a16="http://schemas.microsoft.com/office/drawing/2014/main" val="658350128"/>
                    </a:ext>
                  </a:extLst>
                </a:gridCol>
                <a:gridCol w="1720631">
                  <a:extLst>
                    <a:ext uri="{9D8B030D-6E8A-4147-A177-3AD203B41FA5}">
                      <a16:colId xmlns:a16="http://schemas.microsoft.com/office/drawing/2014/main" val="3127444950"/>
                    </a:ext>
                  </a:extLst>
                </a:gridCol>
                <a:gridCol w="1720631">
                  <a:extLst>
                    <a:ext uri="{9D8B030D-6E8A-4147-A177-3AD203B41FA5}">
                      <a16:colId xmlns:a16="http://schemas.microsoft.com/office/drawing/2014/main" val="4253767156"/>
                    </a:ext>
                  </a:extLst>
                </a:gridCol>
                <a:gridCol w="1720631">
                  <a:extLst>
                    <a:ext uri="{9D8B030D-6E8A-4147-A177-3AD203B41FA5}">
                      <a16:colId xmlns:a16="http://schemas.microsoft.com/office/drawing/2014/main" val="2019560453"/>
                    </a:ext>
                  </a:extLst>
                </a:gridCol>
                <a:gridCol w="1720631">
                  <a:extLst>
                    <a:ext uri="{9D8B030D-6E8A-4147-A177-3AD203B41FA5}">
                      <a16:colId xmlns:a16="http://schemas.microsoft.com/office/drawing/2014/main" val="2040112340"/>
                    </a:ext>
                  </a:extLst>
                </a:gridCol>
              </a:tblGrid>
              <a:tr h="402568">
                <a:tc>
                  <a:txBody>
                    <a:bodyPr/>
                    <a:lstStyle/>
                    <a:p>
                      <a:pPr algn="ctr"/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Nezaviněná</a:t>
                      </a:r>
                      <a:r>
                        <a:rPr lang="cs-CZ" sz="1600" baseline="0" dirty="0" smtClean="0"/>
                        <a:t> řidičem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Rychlost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Předjíždění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Přednost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Způsob jízdy</a:t>
                      </a:r>
                      <a:endParaRPr lang="cs-CZ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0507285"/>
                  </a:ext>
                </a:extLst>
              </a:tr>
              <a:tr h="28638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2012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66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79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61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225</a:t>
                      </a:r>
                      <a:endParaRPr lang="cs-CZ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44490"/>
                  </a:ext>
                </a:extLst>
              </a:tr>
              <a:tr h="28638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2013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89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63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195</a:t>
                      </a:r>
                      <a:endParaRPr lang="cs-CZ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558637"/>
                  </a:ext>
                </a:extLst>
              </a:tr>
              <a:tr h="28638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2014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88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81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9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77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193</a:t>
                      </a:r>
                      <a:endParaRPr lang="cs-CZ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7589441"/>
                  </a:ext>
                </a:extLst>
              </a:tr>
              <a:tr h="28638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2015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151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76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17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58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184</a:t>
                      </a:r>
                      <a:endParaRPr lang="cs-CZ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905272"/>
                  </a:ext>
                </a:extLst>
              </a:tr>
              <a:tr h="28638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2016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185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65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12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64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166</a:t>
                      </a:r>
                      <a:endParaRPr lang="cs-CZ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575218"/>
                  </a:ext>
                </a:extLst>
              </a:tr>
            </a:tbl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76424100"/>
              </p:ext>
            </p:extLst>
          </p:nvPr>
        </p:nvGraphicFramePr>
        <p:xfrm>
          <a:off x="452437" y="3699641"/>
          <a:ext cx="11487315" cy="3026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211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Zjištěný alkohol v dopravě ÚO Břeclav</a:t>
            </a:r>
            <a:br>
              <a:rPr lang="cs-CZ" dirty="0" smtClean="0"/>
            </a:br>
            <a:r>
              <a:rPr lang="cs-CZ" dirty="0" smtClean="0"/>
              <a:t>2015 - 2016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51026504"/>
              </p:ext>
            </p:extLst>
          </p:nvPr>
        </p:nvGraphicFramePr>
        <p:xfrm>
          <a:off x="3520963" y="1690688"/>
          <a:ext cx="554967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89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Alkohol v dopravě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337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42285324"/>
              </p:ext>
            </p:extLst>
          </p:nvPr>
        </p:nvGraphicFramePr>
        <p:xfrm>
          <a:off x="1398588" y="2627586"/>
          <a:ext cx="9955212" cy="3549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044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Zjištěné omamné prostředky (mimo alkohol) </a:t>
            </a:r>
            <a:br>
              <a:rPr lang="cs-CZ" dirty="0" smtClean="0"/>
            </a:br>
            <a:r>
              <a:rPr lang="cs-CZ" dirty="0" smtClean="0"/>
              <a:t>v dopravě celkem ÚO Břeclav 2015 - 2016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652797479"/>
              </p:ext>
            </p:extLst>
          </p:nvPr>
        </p:nvGraphicFramePr>
        <p:xfrm>
          <a:off x="3601354" y="1720742"/>
          <a:ext cx="554967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89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772745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Drogy v dopravě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81144035"/>
              </p:ext>
            </p:extLst>
          </p:nvPr>
        </p:nvGraphicFramePr>
        <p:xfrm>
          <a:off x="1398588" y="2627586"/>
          <a:ext cx="9955212" cy="3549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635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78372" y="365125"/>
            <a:ext cx="11214538" cy="1325563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Dopravní nehody zaviněné řidičem nemotorových vozidel</a:t>
            </a:r>
            <a:r>
              <a:rPr lang="cs-CZ" dirty="0"/>
              <a:t> </a:t>
            </a:r>
            <a:r>
              <a:rPr lang="cs-CZ" dirty="0" smtClean="0"/>
              <a:t>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80289382"/>
              </p:ext>
            </p:extLst>
          </p:nvPr>
        </p:nvGraphicFramePr>
        <p:xfrm>
          <a:off x="599088" y="1690688"/>
          <a:ext cx="1063647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581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492469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334814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408386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418896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345324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DN zaviněné řidičem nemot. vozidel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42235812"/>
              </p:ext>
            </p:extLst>
          </p:nvPr>
        </p:nvGraphicFramePr>
        <p:xfrm>
          <a:off x="735724" y="2627586"/>
          <a:ext cx="10618076" cy="3741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0603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78372" y="365125"/>
            <a:ext cx="11214538" cy="1325563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Dopravní nehody zaviněné chodcem 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74006448"/>
              </p:ext>
            </p:extLst>
          </p:nvPr>
        </p:nvGraphicFramePr>
        <p:xfrm>
          <a:off x="599088" y="1690688"/>
          <a:ext cx="1063647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581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492469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334814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408386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418896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345324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DN zaviněné chodcem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97068065"/>
              </p:ext>
            </p:extLst>
          </p:nvPr>
        </p:nvGraphicFramePr>
        <p:xfrm>
          <a:off x="735724" y="2627586"/>
          <a:ext cx="10618076" cy="3741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281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78372" y="365125"/>
            <a:ext cx="11214538" cy="1325563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Dopravní nehody zaviněné lesní zvěří ÚO Břeclav 2012 - 2016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79013323"/>
              </p:ext>
            </p:extLst>
          </p:nvPr>
        </p:nvGraphicFramePr>
        <p:xfrm>
          <a:off x="599088" y="1690688"/>
          <a:ext cx="1063647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581">
                  <a:extLst>
                    <a:ext uri="{9D8B030D-6E8A-4147-A177-3AD203B41FA5}">
                      <a16:colId xmlns:a16="http://schemas.microsoft.com/office/drawing/2014/main" val="2034982524"/>
                    </a:ext>
                  </a:extLst>
                </a:gridCol>
                <a:gridCol w="1492469">
                  <a:extLst>
                    <a:ext uri="{9D8B030D-6E8A-4147-A177-3AD203B41FA5}">
                      <a16:colId xmlns:a16="http://schemas.microsoft.com/office/drawing/2014/main" val="452444253"/>
                    </a:ext>
                  </a:extLst>
                </a:gridCol>
                <a:gridCol w="1334814">
                  <a:extLst>
                    <a:ext uri="{9D8B030D-6E8A-4147-A177-3AD203B41FA5}">
                      <a16:colId xmlns:a16="http://schemas.microsoft.com/office/drawing/2014/main" val="3092361111"/>
                    </a:ext>
                  </a:extLst>
                </a:gridCol>
                <a:gridCol w="1408386">
                  <a:extLst>
                    <a:ext uri="{9D8B030D-6E8A-4147-A177-3AD203B41FA5}">
                      <a16:colId xmlns:a16="http://schemas.microsoft.com/office/drawing/2014/main" val="3437623572"/>
                    </a:ext>
                  </a:extLst>
                </a:gridCol>
                <a:gridCol w="1418896">
                  <a:extLst>
                    <a:ext uri="{9D8B030D-6E8A-4147-A177-3AD203B41FA5}">
                      <a16:colId xmlns:a16="http://schemas.microsoft.com/office/drawing/2014/main" val="3765987584"/>
                    </a:ext>
                  </a:extLst>
                </a:gridCol>
                <a:gridCol w="1345324">
                  <a:extLst>
                    <a:ext uri="{9D8B030D-6E8A-4147-A177-3AD203B41FA5}">
                      <a16:colId xmlns:a16="http://schemas.microsoft.com/office/drawing/2014/main" val="39100140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79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DN zaviněné lesní zvěří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824027"/>
                  </a:ext>
                </a:extLst>
              </a:tr>
            </a:tbl>
          </a:graphicData>
        </a:graphic>
      </p:graphicFrame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42920243"/>
              </p:ext>
            </p:extLst>
          </p:nvPr>
        </p:nvGraphicFramePr>
        <p:xfrm>
          <a:off x="735724" y="2627586"/>
          <a:ext cx="10618076" cy="3741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570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9731" y="2803525"/>
            <a:ext cx="10515600" cy="1325563"/>
          </a:xfrm>
        </p:spPr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8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</TotalTime>
  <Words>552</Words>
  <Application>Microsoft Office PowerPoint</Application>
  <PresentationFormat>Širokoúhlá obrazovka</PresentationFormat>
  <Paragraphs>352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Motiv Office</vt:lpstr>
      <vt:lpstr>Srovnání vývoje a nápadu TČ, početních stavů policistů a vývoj nehodovosti na Územním odboru Břeclav 2012 - 2016</vt:lpstr>
      <vt:lpstr>Celkový nápad TČ ÚO Břeclav 2012 - 2016</vt:lpstr>
      <vt:lpstr>Celková objasněnost ÚO Břeclav 2012 – 2016 v % </vt:lpstr>
      <vt:lpstr>Obecná TČ celkem ÚO Břeclav 2012 - 2016</vt:lpstr>
      <vt:lpstr>Objasněnost obecné TČ ÚO Břeclav 2012 – 2016 v %</vt:lpstr>
      <vt:lpstr>Násilná TČ celkem ÚO Břeclav 2012 - 2016</vt:lpstr>
      <vt:lpstr>Objasněnost násilné TČ ÚO Břeclav 2012 – 2016 v %</vt:lpstr>
      <vt:lpstr>Majetková TČ celkem ÚO Břeclav 2012 - 2016</vt:lpstr>
      <vt:lpstr>Objasněnost majetkové TČ ÚO Břeclav 2012 – 2016 v %</vt:lpstr>
      <vt:lpstr>Krádež vloupáním celkem ÚO Břeclav 2012 - 2016</vt:lpstr>
      <vt:lpstr>Objasněnost krádeže vloupáním ÚO Břeclav 2012 – 2016 v %</vt:lpstr>
      <vt:lpstr>Krádeže prosté celkem ÚO Břeclav 2012 - 2016</vt:lpstr>
      <vt:lpstr>Objasněnost krádeže prosté ÚO Břeclav 2012 – 2016 v %</vt:lpstr>
      <vt:lpstr>Hospodářská TČ ÚO Břeclav 2012 - 2016</vt:lpstr>
      <vt:lpstr>Objasněnost hospodářské TČ ÚO Břeclav 2012 – 2016 v %</vt:lpstr>
      <vt:lpstr>Rozbor nehodovosti na ÚO Břeclav 2012 - 2016</vt:lpstr>
      <vt:lpstr>Celkem dopravních nehod ÚO Břeclav 2012 - 2016</vt:lpstr>
      <vt:lpstr>Úmrtí, těžká zranění ÚO Břeclav 2012 -2016 </vt:lpstr>
      <vt:lpstr>Lehká zranění ÚO Břeclav 2012 - 2016</vt:lpstr>
      <vt:lpstr>Alkohol u viníků DN ÚO Břeclav 2012 - 2016</vt:lpstr>
      <vt:lpstr>Příčiny DN ÚO Břeclav 2012 - 2016</vt:lpstr>
      <vt:lpstr>Zjištěný alkohol v dopravě ÚO Břeclav 2015 - 2016</vt:lpstr>
      <vt:lpstr>Zjištěné omamné prostředky (mimo alkohol)  v dopravě celkem ÚO Břeclav 2015 - 2016</vt:lpstr>
      <vt:lpstr>Dopravní nehody zaviněné řidičem nemotorových vozidel ÚO Břeclav 2012 - 2016</vt:lpstr>
      <vt:lpstr>Dopravní nehody zaviněné chodcem ÚO Břeclav 2012 - 2016</vt:lpstr>
      <vt:lpstr>Dopravní nehody zaviněné lesní zvěří ÚO Břeclav 2012 - 2016</vt:lpstr>
      <vt:lpstr>Děkuji za pozornost</vt:lpstr>
    </vt:vector>
  </TitlesOfParts>
  <Company>Policie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Srovnání vývoje a nápadu TČ, početních stavů policistů a vývoj nehodovosti na Územním odboru Břeclav 2012 - 2016</dc:title>
  <dc:creator>RANZENHOFEROVÁ Patricie</dc:creator>
  <cp:lastModifiedBy>HARAŠTOVÁ Kamila</cp:lastModifiedBy>
  <cp:revision>54</cp:revision>
  <dcterms:created xsi:type="dcterms:W3CDTF">2017-02-02T08:42:53Z</dcterms:created>
  <dcterms:modified xsi:type="dcterms:W3CDTF">2017-02-09T13:44:37Z</dcterms:modified>
</cp:coreProperties>
</file>