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1.xml" ContentType="application/vnd.openxmlformats-officedocument.themeOverride+xml"/>
  <Override PartName="/ppt/charts/chart3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charts/chart4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theme/themeOverride3.xml" ContentType="application/vnd.openxmlformats-officedocument.themeOverride+xml"/>
  <Override PartName="/ppt/charts/chart5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theme/themeOverride4.xml" ContentType="application/vnd.openxmlformats-officedocument.themeOverride+xml"/>
  <Override PartName="/ppt/charts/chart6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0"/>
  </p:notesMasterIdLst>
  <p:sldIdLst>
    <p:sldId id="257" r:id="rId3"/>
    <p:sldId id="333" r:id="rId4"/>
    <p:sldId id="339" r:id="rId5"/>
    <p:sldId id="340" r:id="rId6"/>
    <p:sldId id="341" r:id="rId7"/>
    <p:sldId id="342" r:id="rId8"/>
    <p:sldId id="343" r:id="rId9"/>
    <p:sldId id="335" r:id="rId10"/>
    <p:sldId id="336" r:id="rId11"/>
    <p:sldId id="334" r:id="rId12"/>
    <p:sldId id="360" r:id="rId13"/>
    <p:sldId id="367" r:id="rId14"/>
    <p:sldId id="372" r:id="rId15"/>
    <p:sldId id="322" r:id="rId16"/>
    <p:sldId id="346" r:id="rId17"/>
    <p:sldId id="345" r:id="rId18"/>
    <p:sldId id="344" r:id="rId19"/>
    <p:sldId id="347" r:id="rId20"/>
    <p:sldId id="371" r:id="rId21"/>
    <p:sldId id="348" r:id="rId22"/>
    <p:sldId id="349" r:id="rId23"/>
    <p:sldId id="350" r:id="rId24"/>
    <p:sldId id="369" r:id="rId25"/>
    <p:sldId id="351" r:id="rId26"/>
    <p:sldId id="370" r:id="rId27"/>
    <p:sldId id="361" r:id="rId28"/>
    <p:sldId id="352" r:id="rId29"/>
    <p:sldId id="353" r:id="rId30"/>
    <p:sldId id="368" r:id="rId31"/>
    <p:sldId id="354" r:id="rId32"/>
    <p:sldId id="355" r:id="rId33"/>
    <p:sldId id="359" r:id="rId34"/>
    <p:sldId id="362" r:id="rId35"/>
    <p:sldId id="366" r:id="rId36"/>
    <p:sldId id="358" r:id="rId37"/>
    <p:sldId id="363" r:id="rId38"/>
    <p:sldId id="332" r:id="rId39"/>
  </p:sldIdLst>
  <p:sldSz cx="9144000" cy="6858000" type="screen4x3"/>
  <p:notesSz cx="6797675" cy="99266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HOVANEC Petr" initials="CP" lastIdx="1" clrIdx="0">
    <p:extLst>
      <p:ext uri="{19B8F6BF-5375-455C-9EA6-DF929625EA0E}">
        <p15:presenceInfo xmlns:p15="http://schemas.microsoft.com/office/powerpoint/2012/main" userId="CHOVANEC Pet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CDCDCD"/>
    <a:srgbClr val="FFB9B9"/>
    <a:srgbClr val="FF5050"/>
    <a:srgbClr val="C9A4E4"/>
    <a:srgbClr val="FFAA71"/>
    <a:srgbClr val="6699FF"/>
    <a:srgbClr val="0033CC"/>
    <a:srgbClr val="DE0000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25E5076-3810-47DD-B79F-674D7AD40C01}" styleName="Tmavý styl 1 – zvýraznění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Tmavý styl 1 – zvýraznění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8A107856-5554-42FB-B03E-39F5DBC370BA}" styleName="Střední styl 4 – zvýraznění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C4B1156A-380E-4F78-BDF5-A606A8083BF9}" styleName="Střední styl 4 – zvýraznění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22838BEF-8BB2-4498-84A7-C5851F593DF1}" styleName="Střední styl 4 – zvýraznění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46F890A9-2807-4EBB-B81D-B2AA78EC7F39}" styleName="Tmavý styl 2 – zvýraznění 5/zvýraznění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6" autoAdjust="0"/>
    <p:restoredTop sz="94660"/>
  </p:normalViewPr>
  <p:slideViewPr>
    <p:cSldViewPr>
      <p:cViewPr varScale="1">
        <p:scale>
          <a:sx n="110" d="100"/>
          <a:sy n="110" d="100"/>
        </p:scale>
        <p:origin x="1650" y="1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notesMaster" Target="notesMasters/notesMaster1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\\10.232.35.230\sdileni_ohk\!Odbor_analytiky\SKALICKY_Pavel\Statistiky%20pro%20N%20SKPV\data\tabulky%20k%20prezentaci-Hanzlov&#225;.xlsx" TargetMode="Externa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oleObject" Target="file:///C:\Users\pc307293\Documents\Statistiky%20pro%20N%20SKPV\data\tabulky%20k%20prezentaci-Hanzlov&#225;.xlsx" TargetMode="Externa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.xml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oleObject" Target="file:///C:\Users\pc307293\Documents\Statistiky%20pro%20N%20SKPV\data\tabulky%20k%20prezentaci-Hanzlov&#225;.xlsx" TargetMode="Externa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3.xml"/><Relationship Id="rId2" Type="http://schemas.microsoft.com/office/2011/relationships/chartColorStyle" Target="colors3.xml"/><Relationship Id="rId1" Type="http://schemas.microsoft.com/office/2011/relationships/chartStyle" Target="style3.xml"/><Relationship Id="rId4" Type="http://schemas.openxmlformats.org/officeDocument/2006/relationships/oleObject" Target="file:///C:\Users\pc307293\Documents\Statistiky%20pro%20N%20SKPV\data\tabulky%20k%20prezentaci-Hanzlov&#225;.xlsx" TargetMode="Externa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4.xml"/><Relationship Id="rId2" Type="http://schemas.microsoft.com/office/2011/relationships/chartColorStyle" Target="colors4.xml"/><Relationship Id="rId1" Type="http://schemas.microsoft.com/office/2011/relationships/chartStyle" Target="style4.xml"/><Relationship Id="rId4" Type="http://schemas.openxmlformats.org/officeDocument/2006/relationships/oleObject" Target="file:///C:\Users\pc307293\Documents\Statistiky%20pro%20N%20SKPV\data\tabulky%20k%20prezentaci-Hanzlov&#225;.xlsx" TargetMode="Externa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pc307293\Documents\Statistiky%20pro%20N%20SKPV\data\tabulky%20k%20prezentaci-Hanzlov&#225;.xlsx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7559541168465054"/>
          <c:y val="3.5801464605370217E-2"/>
          <c:w val="0.64847866238942353"/>
          <c:h val="0.8119610719937469"/>
        </c:manualLayout>
      </c:layout>
      <c:barChart>
        <c:barDir val="col"/>
        <c:grouping val="clustered"/>
        <c:varyColors val="0"/>
        <c:ser>
          <c:idx val="0"/>
          <c:order val="0"/>
          <c:tx>
            <c:v>2014</c:v>
          </c:tx>
          <c:spPr>
            <a:solidFill>
              <a:srgbClr val="92D05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'[tabulky k prezentaci-Hanzlová.xlsx]stíhané osoby'!$C$7:$C$8</c:f>
              <c:strCache>
                <c:ptCount val="2"/>
                <c:pt idx="0">
                  <c:v> nezl. 1-14 let</c:v>
                </c:pt>
                <c:pt idx="1">
                  <c:v> mladiství</c:v>
                </c:pt>
              </c:strCache>
            </c:strRef>
          </c:cat>
          <c:val>
            <c:numRef>
              <c:f>'[tabulky k prezentaci-Hanzlová.xlsx]stíhané osoby'!$D$7:$D$8</c:f>
              <c:numCache>
                <c:formatCode>#,##0</c:formatCode>
                <c:ptCount val="2"/>
                <c:pt idx="0">
                  <c:v>93</c:v>
                </c:pt>
                <c:pt idx="1">
                  <c:v>133</c:v>
                </c:pt>
              </c:numCache>
            </c:numRef>
          </c:val>
        </c:ser>
        <c:ser>
          <c:idx val="1"/>
          <c:order val="1"/>
          <c:tx>
            <c:v>2015</c:v>
          </c:tx>
          <c:spPr>
            <a:solidFill>
              <a:srgbClr val="00B0F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'[tabulky k prezentaci-Hanzlová.xlsx]stíhané osoby'!$C$7:$C$8</c:f>
              <c:strCache>
                <c:ptCount val="2"/>
                <c:pt idx="0">
                  <c:v> nezl. 1-14 let</c:v>
                </c:pt>
                <c:pt idx="1">
                  <c:v> mladiství</c:v>
                </c:pt>
              </c:strCache>
            </c:strRef>
          </c:cat>
          <c:val>
            <c:numRef>
              <c:f>'[tabulky k prezentaci-Hanzlová.xlsx]stíhané osoby'!$E$7:$E$8</c:f>
              <c:numCache>
                <c:formatCode>#,##0</c:formatCode>
                <c:ptCount val="2"/>
                <c:pt idx="0">
                  <c:v>54</c:v>
                </c:pt>
                <c:pt idx="1">
                  <c:v>140</c:v>
                </c:pt>
              </c:numCache>
            </c:numRef>
          </c:val>
        </c:ser>
        <c:ser>
          <c:idx val="2"/>
          <c:order val="2"/>
          <c:tx>
            <c:v>2016</c:v>
          </c:tx>
          <c:spPr>
            <a:solidFill>
              <a:srgbClr val="FF000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'[tabulky k prezentaci-Hanzlová.xlsx]stíhané osoby'!$C$7:$C$8</c:f>
              <c:strCache>
                <c:ptCount val="2"/>
                <c:pt idx="0">
                  <c:v> nezl. 1-14 let</c:v>
                </c:pt>
                <c:pt idx="1">
                  <c:v> mladiství</c:v>
                </c:pt>
              </c:strCache>
            </c:strRef>
          </c:cat>
          <c:val>
            <c:numRef>
              <c:f>'[tabulky k prezentaci-Hanzlová.xlsx]stíhané osoby'!$F$7:$F$8</c:f>
              <c:numCache>
                <c:formatCode>#,##0</c:formatCode>
                <c:ptCount val="2"/>
                <c:pt idx="0">
                  <c:v>132</c:v>
                </c:pt>
                <c:pt idx="1">
                  <c:v>199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144631728"/>
        <c:axId val="144632120"/>
      </c:barChart>
      <c:catAx>
        <c:axId val="14463172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144632120"/>
        <c:crosses val="autoZero"/>
        <c:auto val="1"/>
        <c:lblAlgn val="ctr"/>
        <c:lblOffset val="100"/>
        <c:noMultiLvlLbl val="0"/>
      </c:catAx>
      <c:valAx>
        <c:axId val="144632120"/>
        <c:scaling>
          <c:orientation val="minMax"/>
        </c:scaling>
        <c:delete val="0"/>
        <c:axPos val="l"/>
        <c:majorGridlines/>
        <c:numFmt formatCode="#,##0" sourceLinked="1"/>
        <c:majorTickMark val="out"/>
        <c:minorTickMark val="none"/>
        <c:tickLblPos val="nextTo"/>
        <c:spPr>
          <a:ln>
            <a:noFill/>
          </a:ln>
        </c:spPr>
        <c:crossAx val="144631728"/>
        <c:crosses val="autoZero"/>
        <c:crossBetween val="between"/>
      </c:valAx>
      <c:spPr>
        <a:noFill/>
        <a:ln w="25400">
          <a:noFill/>
        </a:ln>
      </c:spPr>
    </c:plotArea>
    <c:legend>
      <c:legendPos val="b"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 algn="ctr">
              <a:defRPr sz="1400" b="0" i="0" u="none" strike="noStrike" kern="1200" spc="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r>
              <a:rPr lang="cs-CZ" baseline="0">
                <a:solidFill>
                  <a:sysClr val="windowText" lastClr="000000"/>
                </a:solidFill>
              </a:rPr>
              <a:t>osoba mladistvá</a:t>
            </a:r>
          </a:p>
        </c:rich>
      </c:tx>
      <c:layout>
        <c:manualLayout>
          <c:xMode val="edge"/>
          <c:yMode val="edge"/>
          <c:x val="0.38606315154797616"/>
          <c:y val="2.7778003974787066E-2"/>
        </c:manualLayout>
      </c:layout>
      <c:overlay val="0"/>
      <c:spPr>
        <a:noFill/>
        <a:ln>
          <a:solidFill>
            <a:srgbClr val="92D050"/>
          </a:solidFill>
        </a:ln>
        <a:effectLst/>
      </c:spPr>
      <c:txPr>
        <a:bodyPr rot="0" spcFirstLastPara="1" vertOverflow="ellipsis" vert="horz" wrap="square" anchor="ctr" anchorCtr="1"/>
        <a:lstStyle/>
        <a:p>
          <a:pPr algn="ctr">
            <a:defRPr sz="1400" b="0" i="0" u="none" strike="noStrike" kern="1200" spc="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cs-CZ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'stíhané osoby'!$D$52:$D$60</c:f>
              <c:strCache>
                <c:ptCount val="9"/>
                <c:pt idx="0">
                  <c:v>krádež</c:v>
                </c:pt>
                <c:pt idx="1">
                  <c:v>výtržnictví</c:v>
                </c:pt>
                <c:pt idx="2">
                  <c:v>poškozování cizí věci (sprejerství)</c:v>
                </c:pt>
                <c:pt idx="3">
                  <c:v>vloupání</c:v>
                </c:pt>
                <c:pt idx="4">
                  <c:v>loupež</c:v>
                </c:pt>
                <c:pt idx="5">
                  <c:v>toxi</c:v>
                </c:pt>
                <c:pt idx="6">
                  <c:v>pohlavní zneužívání</c:v>
                </c:pt>
                <c:pt idx="7">
                  <c:v>vydírání </c:v>
                </c:pt>
                <c:pt idx="8">
                  <c:v>požár</c:v>
                </c:pt>
              </c:strCache>
            </c:strRef>
          </c:cat>
          <c:val>
            <c:numRef>
              <c:f>'stíhané osoby'!$E$52:$E$60</c:f>
              <c:numCache>
                <c:formatCode>General</c:formatCode>
                <c:ptCount val="9"/>
              </c:numCache>
            </c:numRef>
          </c:val>
        </c:ser>
        <c:ser>
          <c:idx val="1"/>
          <c:order val="1"/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'stíhané osoby'!$D$52:$D$60</c:f>
              <c:strCache>
                <c:ptCount val="9"/>
                <c:pt idx="0">
                  <c:v>krádež</c:v>
                </c:pt>
                <c:pt idx="1">
                  <c:v>výtržnictví</c:v>
                </c:pt>
                <c:pt idx="2">
                  <c:v>poškozování cizí věci (sprejerství)</c:v>
                </c:pt>
                <c:pt idx="3">
                  <c:v>vloupání</c:v>
                </c:pt>
                <c:pt idx="4">
                  <c:v>loupež</c:v>
                </c:pt>
                <c:pt idx="5">
                  <c:v>toxi</c:v>
                </c:pt>
                <c:pt idx="6">
                  <c:v>pohlavní zneužívání</c:v>
                </c:pt>
                <c:pt idx="7">
                  <c:v>vydírání </c:v>
                </c:pt>
                <c:pt idx="8">
                  <c:v>požár</c:v>
                </c:pt>
              </c:strCache>
            </c:strRef>
          </c:cat>
          <c:val>
            <c:numRef>
              <c:f>'stíhané osoby'!$F$52:$F$60</c:f>
              <c:numCache>
                <c:formatCode>General</c:formatCode>
                <c:ptCount val="9"/>
              </c:numCache>
            </c:numRef>
          </c:val>
        </c:ser>
        <c:ser>
          <c:idx val="2"/>
          <c:order val="2"/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'stíhané osoby'!$D$52:$D$60</c:f>
              <c:strCache>
                <c:ptCount val="9"/>
                <c:pt idx="0">
                  <c:v>krádež</c:v>
                </c:pt>
                <c:pt idx="1">
                  <c:v>výtržnictví</c:v>
                </c:pt>
                <c:pt idx="2">
                  <c:v>poškozování cizí věci (sprejerství)</c:v>
                </c:pt>
                <c:pt idx="3">
                  <c:v>vloupání</c:v>
                </c:pt>
                <c:pt idx="4">
                  <c:v>loupež</c:v>
                </c:pt>
                <c:pt idx="5">
                  <c:v>toxi</c:v>
                </c:pt>
                <c:pt idx="6">
                  <c:v>pohlavní zneužívání</c:v>
                </c:pt>
                <c:pt idx="7">
                  <c:v>vydírání </c:v>
                </c:pt>
                <c:pt idx="8">
                  <c:v>požár</c:v>
                </c:pt>
              </c:strCache>
            </c:strRef>
          </c:cat>
          <c:val>
            <c:numRef>
              <c:f>'stíhané osoby'!$G$52:$G$60</c:f>
              <c:numCache>
                <c:formatCode>General</c:formatCode>
                <c:ptCount val="9"/>
                <c:pt idx="0">
                  <c:v>26</c:v>
                </c:pt>
                <c:pt idx="1">
                  <c:v>18</c:v>
                </c:pt>
                <c:pt idx="2">
                  <c:v>3</c:v>
                </c:pt>
                <c:pt idx="3">
                  <c:v>2</c:v>
                </c:pt>
                <c:pt idx="4">
                  <c:v>2</c:v>
                </c:pt>
                <c:pt idx="5">
                  <c:v>2</c:v>
                </c:pt>
                <c:pt idx="6">
                  <c:v>2</c:v>
                </c:pt>
                <c:pt idx="7">
                  <c:v>1</c:v>
                </c:pt>
                <c:pt idx="8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44632904"/>
        <c:axId val="144633296"/>
      </c:barChart>
      <c:catAx>
        <c:axId val="1446329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44633296"/>
        <c:crosses val="autoZero"/>
        <c:auto val="1"/>
        <c:lblAlgn val="ctr"/>
        <c:lblOffset val="100"/>
        <c:noMultiLvlLbl val="0"/>
      </c:catAx>
      <c:valAx>
        <c:axId val="14463329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4463290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4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 algn="ctr">
              <a:defRPr sz="1400" b="0" i="0" u="none" strike="noStrike" kern="1200" spc="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r>
              <a:rPr lang="cs-CZ" baseline="0">
                <a:solidFill>
                  <a:sysClr val="windowText" lastClr="000000"/>
                </a:solidFill>
              </a:rPr>
              <a:t>osoba nezletilá</a:t>
            </a:r>
          </a:p>
        </c:rich>
      </c:tx>
      <c:layout>
        <c:manualLayout>
          <c:xMode val="edge"/>
          <c:yMode val="edge"/>
          <c:x val="0.38835933434296765"/>
          <c:y val="3.4049761464990169E-2"/>
        </c:manualLayout>
      </c:layout>
      <c:overlay val="0"/>
      <c:spPr>
        <a:noFill/>
        <a:ln>
          <a:solidFill>
            <a:srgbClr val="00B0F0"/>
          </a:solidFill>
        </a:ln>
        <a:effectLst/>
      </c:spPr>
      <c:txPr>
        <a:bodyPr rot="0" spcFirstLastPara="1" vertOverflow="ellipsis" vert="horz" wrap="square" anchor="ctr" anchorCtr="1"/>
        <a:lstStyle/>
        <a:p>
          <a:pPr algn="ctr">
            <a:defRPr sz="1400" b="0" i="0" u="none" strike="noStrike" kern="1200" spc="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cs-CZ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'stíhané osoby'!$D$67:$D$77</c:f>
              <c:strCache>
                <c:ptCount val="11"/>
                <c:pt idx="0">
                  <c:v>krádež</c:v>
                </c:pt>
                <c:pt idx="1">
                  <c:v>vloupání</c:v>
                </c:pt>
                <c:pt idx="2">
                  <c:v>výtržnictví</c:v>
                </c:pt>
                <c:pt idx="3">
                  <c:v>pohlavní zneužívání</c:v>
                </c:pt>
                <c:pt idx="4">
                  <c:v>toxi</c:v>
                </c:pt>
                <c:pt idx="5">
                  <c:v>poškozování cizí věci (sprejerství)</c:v>
                </c:pt>
                <c:pt idx="6">
                  <c:v>požár</c:v>
                </c:pt>
                <c:pt idx="7">
                  <c:v>loupež</c:v>
                </c:pt>
                <c:pt idx="8">
                  <c:v>vydírání</c:v>
                </c:pt>
                <c:pt idx="9">
                  <c:v>obecné ohrožení</c:v>
                </c:pt>
                <c:pt idx="10">
                  <c:v>šíření poplašné zprávy</c:v>
                </c:pt>
              </c:strCache>
            </c:strRef>
          </c:cat>
          <c:val>
            <c:numRef>
              <c:f>'stíhané osoby'!$E$67:$E$77</c:f>
              <c:numCache>
                <c:formatCode>General</c:formatCode>
                <c:ptCount val="11"/>
              </c:numCache>
            </c:numRef>
          </c:val>
        </c:ser>
        <c:ser>
          <c:idx val="1"/>
          <c:order val="1"/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'stíhané osoby'!$D$67:$D$77</c:f>
              <c:strCache>
                <c:ptCount val="11"/>
                <c:pt idx="0">
                  <c:v>krádež</c:v>
                </c:pt>
                <c:pt idx="1">
                  <c:v>vloupání</c:v>
                </c:pt>
                <c:pt idx="2">
                  <c:v>výtržnictví</c:v>
                </c:pt>
                <c:pt idx="3">
                  <c:v>pohlavní zneužívání</c:v>
                </c:pt>
                <c:pt idx="4">
                  <c:v>toxi</c:v>
                </c:pt>
                <c:pt idx="5">
                  <c:v>poškozování cizí věci (sprejerství)</c:v>
                </c:pt>
                <c:pt idx="6">
                  <c:v>požár</c:v>
                </c:pt>
                <c:pt idx="7">
                  <c:v>loupež</c:v>
                </c:pt>
                <c:pt idx="8">
                  <c:v>vydírání</c:v>
                </c:pt>
                <c:pt idx="9">
                  <c:v>obecné ohrožení</c:v>
                </c:pt>
                <c:pt idx="10">
                  <c:v>šíření poplašné zprávy</c:v>
                </c:pt>
              </c:strCache>
            </c:strRef>
          </c:cat>
          <c:val>
            <c:numRef>
              <c:f>'stíhané osoby'!$F$67:$F$77</c:f>
              <c:numCache>
                <c:formatCode>General</c:formatCode>
                <c:ptCount val="11"/>
              </c:numCache>
            </c:numRef>
          </c:val>
        </c:ser>
        <c:ser>
          <c:idx val="2"/>
          <c:order val="2"/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'stíhané osoby'!$D$67:$D$77</c:f>
              <c:strCache>
                <c:ptCount val="11"/>
                <c:pt idx="0">
                  <c:v>krádež</c:v>
                </c:pt>
                <c:pt idx="1">
                  <c:v>vloupání</c:v>
                </c:pt>
                <c:pt idx="2">
                  <c:v>výtržnictví</c:v>
                </c:pt>
                <c:pt idx="3">
                  <c:v>pohlavní zneužívání</c:v>
                </c:pt>
                <c:pt idx="4">
                  <c:v>toxi</c:v>
                </c:pt>
                <c:pt idx="5">
                  <c:v>poškozování cizí věci (sprejerství)</c:v>
                </c:pt>
                <c:pt idx="6">
                  <c:v>požár</c:v>
                </c:pt>
                <c:pt idx="7">
                  <c:v>loupež</c:v>
                </c:pt>
                <c:pt idx="8">
                  <c:v>vydírání</c:v>
                </c:pt>
                <c:pt idx="9">
                  <c:v>obecné ohrožení</c:v>
                </c:pt>
                <c:pt idx="10">
                  <c:v>šíření poplašné zprávy</c:v>
                </c:pt>
              </c:strCache>
            </c:strRef>
          </c:cat>
          <c:val>
            <c:numRef>
              <c:f>'stíhané osoby'!$G$67:$G$77</c:f>
              <c:numCache>
                <c:formatCode>General</c:formatCode>
                <c:ptCount val="11"/>
                <c:pt idx="0">
                  <c:v>22</c:v>
                </c:pt>
                <c:pt idx="1">
                  <c:v>13</c:v>
                </c:pt>
                <c:pt idx="2">
                  <c:v>11</c:v>
                </c:pt>
                <c:pt idx="3">
                  <c:v>7</c:v>
                </c:pt>
                <c:pt idx="4">
                  <c:v>5</c:v>
                </c:pt>
                <c:pt idx="5">
                  <c:v>5</c:v>
                </c:pt>
                <c:pt idx="6">
                  <c:v>2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44634080"/>
        <c:axId val="144634472"/>
      </c:barChart>
      <c:catAx>
        <c:axId val="1446340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44634472"/>
        <c:crosses val="autoZero"/>
        <c:auto val="1"/>
        <c:lblAlgn val="ctr"/>
        <c:lblOffset val="100"/>
        <c:noMultiLvlLbl val="0"/>
      </c:catAx>
      <c:valAx>
        <c:axId val="14463447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4463408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4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1419276757072033"/>
          <c:y val="1.6647645559203852E-2"/>
          <c:w val="0.76085010207057457"/>
          <c:h val="0.61160922130704143"/>
        </c:manualLayout>
      </c:layout>
      <c:barChart>
        <c:barDir val="col"/>
        <c:grouping val="clustered"/>
        <c:varyColors val="0"/>
        <c:ser>
          <c:idx val="0"/>
          <c:order val="0"/>
          <c:spPr>
            <a:solidFill>
              <a:srgbClr val="FF0000"/>
            </a:solidFill>
            <a:ln>
              <a:noFill/>
            </a:ln>
            <a:effectLst/>
          </c:spPr>
          <c:invertIfNegative val="0"/>
          <c:dPt>
            <c:idx val="1"/>
            <c:invertIfNegative val="0"/>
            <c:bubble3D val="0"/>
            <c:spPr>
              <a:solidFill>
                <a:srgbClr val="00B0F0"/>
              </a:solidFill>
              <a:ln>
                <a:noFill/>
              </a:ln>
              <a:effectLst/>
            </c:spPr>
          </c:dPt>
          <c:dPt>
            <c:idx val="2"/>
            <c:invertIfNegative val="0"/>
            <c:bubble3D val="0"/>
            <c:spPr>
              <a:solidFill>
                <a:srgbClr val="92D050"/>
              </a:solidFill>
              <a:ln>
                <a:noFill/>
              </a:ln>
              <a:effectLst/>
            </c:spPr>
          </c:dPt>
          <c:dPt>
            <c:idx val="3"/>
            <c:invertIfNegative val="0"/>
            <c:bubble3D val="0"/>
            <c:spPr>
              <a:solidFill>
                <a:schemeClr val="accent4">
                  <a:lumMod val="75000"/>
                </a:schemeClr>
              </a:solidFill>
              <a:ln>
                <a:noFill/>
              </a:ln>
              <a:effectLst/>
            </c:spPr>
          </c:dPt>
          <c:dPt>
            <c:idx val="4"/>
            <c:invertIfNegative val="0"/>
            <c:bubble3D val="0"/>
            <c:spPr>
              <a:solidFill>
                <a:schemeClr val="accent6">
                  <a:lumMod val="75000"/>
                </a:schemeClr>
              </a:solidFill>
              <a:ln>
                <a:noFill/>
              </a:ln>
              <a:effectLst/>
            </c:spPr>
          </c:dPt>
          <c:dPt>
            <c:idx val="5"/>
            <c:invertIfNegative val="0"/>
            <c:bubble3D val="0"/>
            <c:spPr>
              <a:solidFill>
                <a:srgbClr val="FFFF00"/>
              </a:solidFill>
              <a:ln>
                <a:noFill/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'vloupání do bytů'!$T$14:$T$19</c:f>
              <c:strCache>
                <c:ptCount val="6"/>
                <c:pt idx="0">
                  <c:v>Okno (balkonové dveře) → vypáčí, rozbije, vyrazí, vytlačí</c:v>
                </c:pt>
                <c:pt idx="1">
                  <c:v>Vstupní dveře → vykopne, vyrazí</c:v>
                </c:pt>
                <c:pt idx="2">
                  <c:v>FAB → otevírá shodným klíčem (nalezeným, vylákaným, odcizeným)</c:v>
                </c:pt>
                <c:pt idx="3">
                  <c:v>Vstupuje opřes nezajištěný balkon</c:v>
                </c:pt>
                <c:pt idx="4">
                  <c:v>FAB → páčí, rozlamuje, vytrhává</c:v>
                </c:pt>
                <c:pt idx="5">
                  <c:v>Ostatní</c:v>
                </c:pt>
              </c:strCache>
            </c:strRef>
          </c:cat>
          <c:val>
            <c:numRef>
              <c:f>'vloupání do bytů'!$U$14:$U$19</c:f>
              <c:numCache>
                <c:formatCode>General</c:formatCode>
                <c:ptCount val="6"/>
                <c:pt idx="0">
                  <c:v>28</c:v>
                </c:pt>
                <c:pt idx="1">
                  <c:v>24</c:v>
                </c:pt>
                <c:pt idx="2">
                  <c:v>11</c:v>
                </c:pt>
                <c:pt idx="3">
                  <c:v>10</c:v>
                </c:pt>
                <c:pt idx="4">
                  <c:v>2</c:v>
                </c:pt>
                <c:pt idx="5">
                  <c:v>40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44635256"/>
        <c:axId val="144635648"/>
      </c:barChart>
      <c:catAx>
        <c:axId val="144635256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144635648"/>
        <c:crosses val="autoZero"/>
        <c:auto val="1"/>
        <c:lblAlgn val="ctr"/>
        <c:lblOffset val="100"/>
        <c:noMultiLvlLbl val="0"/>
      </c:catAx>
      <c:valAx>
        <c:axId val="14463564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4463525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7860376624819466"/>
          <c:y val="0.68219588919902763"/>
          <c:w val="0.48586795911565372"/>
          <c:h val="0.27968062923072545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4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8.0112871858233486E-2"/>
          <c:y val="2.7139764945554389E-2"/>
          <c:w val="0.84862680802020873"/>
          <c:h val="0.58740813546254234"/>
        </c:manualLayout>
      </c:layout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00B0F0"/>
              </a:solidFill>
              <a:ln>
                <a:noFill/>
              </a:ln>
              <a:effectLst/>
            </c:spPr>
          </c:dPt>
          <c:dPt>
            <c:idx val="1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/>
            </c:spPr>
          </c:dPt>
          <c:dPt>
            <c:idx val="2"/>
            <c:invertIfNegative val="0"/>
            <c:bubble3D val="0"/>
            <c:spPr>
              <a:solidFill>
                <a:srgbClr val="92D050"/>
              </a:solidFill>
              <a:ln>
                <a:noFill/>
              </a:ln>
              <a:effectLst/>
            </c:spPr>
          </c:dPt>
          <c:dPt>
            <c:idx val="3"/>
            <c:invertIfNegative val="0"/>
            <c:bubble3D val="0"/>
            <c:spPr>
              <a:solidFill>
                <a:schemeClr val="accent6">
                  <a:lumMod val="75000"/>
                </a:schemeClr>
              </a:solidFill>
              <a:ln>
                <a:noFill/>
              </a:ln>
              <a:effectLst/>
            </c:spPr>
          </c:dPt>
          <c:dPt>
            <c:idx val="5"/>
            <c:invertIfNegative val="0"/>
            <c:bubble3D val="0"/>
            <c:spPr>
              <a:solidFill>
                <a:srgbClr val="FFFF00"/>
              </a:solidFill>
              <a:ln>
                <a:noFill/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'vloupání do bytů'!$T$45:$T$50</c:f>
              <c:strCache>
                <c:ptCount val="6"/>
                <c:pt idx="0">
                  <c:v>Dveře (hlavní, zadní) → vykopne, vyrazí, odvrtá; navrtání rámu dveří (zárubní)</c:v>
                </c:pt>
                <c:pt idx="1">
                  <c:v>Okno (často ve ventilační poloze) → vypáčí, rozbije, vyrazí, vytlačí</c:v>
                </c:pt>
                <c:pt idx="2">
                  <c:v>FAB → otevírá shodným klíčem (nalezeným, vylákaným, odcizeným)</c:v>
                </c:pt>
                <c:pt idx="3">
                  <c:v>FAB → páčí, navrtává</c:v>
                </c:pt>
                <c:pt idx="4">
                  <c:v>Přes nezajištěné sklepní prostory</c:v>
                </c:pt>
                <c:pt idx="5">
                  <c:v>Ostatní</c:v>
                </c:pt>
              </c:strCache>
            </c:strRef>
          </c:cat>
          <c:val>
            <c:numRef>
              <c:f>'vloupání do bytů'!$U$45:$U$50</c:f>
              <c:numCache>
                <c:formatCode>General</c:formatCode>
                <c:ptCount val="6"/>
                <c:pt idx="0">
                  <c:v>50</c:v>
                </c:pt>
                <c:pt idx="1">
                  <c:v>48</c:v>
                </c:pt>
                <c:pt idx="2">
                  <c:v>9</c:v>
                </c:pt>
                <c:pt idx="3">
                  <c:v>5</c:v>
                </c:pt>
                <c:pt idx="4">
                  <c:v>3</c:v>
                </c:pt>
                <c:pt idx="5">
                  <c:v>51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44636432"/>
        <c:axId val="146124736"/>
      </c:barChart>
      <c:catAx>
        <c:axId val="144636432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146124736"/>
        <c:crosses val="autoZero"/>
        <c:auto val="1"/>
        <c:lblAlgn val="ctr"/>
        <c:lblOffset val="100"/>
        <c:noMultiLvlLbl val="0"/>
      </c:catAx>
      <c:valAx>
        <c:axId val="14612473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4463643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9259490247436031"/>
          <c:y val="0.67163690112222818"/>
          <c:w val="0.60412100675682501"/>
          <c:h val="0.3091887435965957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4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200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cs-CZ" sz="1200" b="0" i="0" baseline="0" dirty="0">
                <a:solidFill>
                  <a:schemeClr val="tx1"/>
                </a:solidFill>
              </a:rPr>
              <a:t>Odcizená vozidla zn. ŠKODA dle typu</a:t>
            </a:r>
          </a:p>
        </c:rich>
      </c:tx>
      <c:layout>
        <c:manualLayout>
          <c:xMode val="edge"/>
          <c:yMode val="edge"/>
          <c:x val="0.32143005935848395"/>
          <c:y val="0.1303155277542080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cs-CZ"/>
        </a:p>
      </c:txPr>
    </c:title>
    <c:autoTitleDeleted val="0"/>
    <c:plotArea>
      <c:layout>
        <c:manualLayout>
          <c:layoutTarget val="inner"/>
          <c:xMode val="edge"/>
          <c:yMode val="edge"/>
          <c:x val="3.8187225228942814E-2"/>
          <c:y val="0.36187619630206996"/>
          <c:w val="0.9618127747710572"/>
          <c:h val="0.41779031907966141"/>
        </c:manualLayout>
      </c:layout>
      <c:barChart>
        <c:barDir val="col"/>
        <c:grouping val="clustered"/>
        <c:varyColors val="0"/>
        <c:ser>
          <c:idx val="0"/>
          <c:order val="0"/>
          <c:spPr>
            <a:solidFill>
              <a:srgbClr val="00FF0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'krádeže aut'!$T$33:$T$39</c:f>
              <c:strCache>
                <c:ptCount val="7"/>
                <c:pt idx="0">
                  <c:v>OCTAVIA</c:v>
                </c:pt>
                <c:pt idx="1">
                  <c:v>FABIA</c:v>
                </c:pt>
                <c:pt idx="2">
                  <c:v>SUPERB</c:v>
                </c:pt>
                <c:pt idx="3">
                  <c:v>FELICIA</c:v>
                </c:pt>
                <c:pt idx="4">
                  <c:v>RAPID</c:v>
                </c:pt>
                <c:pt idx="5">
                  <c:v>ROOMSTER</c:v>
                </c:pt>
                <c:pt idx="6">
                  <c:v>FORMAN</c:v>
                </c:pt>
              </c:strCache>
            </c:strRef>
          </c:cat>
          <c:val>
            <c:numRef>
              <c:f>'krádeže aut'!$U$33:$U$39</c:f>
              <c:numCache>
                <c:formatCode>General</c:formatCode>
                <c:ptCount val="7"/>
                <c:pt idx="0">
                  <c:v>27</c:v>
                </c:pt>
                <c:pt idx="1">
                  <c:v>4</c:v>
                </c:pt>
                <c:pt idx="2">
                  <c:v>2</c:v>
                </c:pt>
                <c:pt idx="3">
                  <c:v>2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46125520"/>
        <c:axId val="146125912"/>
      </c:barChart>
      <c:catAx>
        <c:axId val="14612552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46125912"/>
        <c:crosses val="autoZero"/>
        <c:auto val="1"/>
        <c:lblAlgn val="ctr"/>
        <c:lblOffset val="100"/>
        <c:noMultiLvlLbl val="0"/>
      </c:catAx>
      <c:valAx>
        <c:axId val="14612591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4612552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D4486D2-9C3B-422D-B41C-62EDE5D67DD7}" type="doc">
      <dgm:prSet loTypeId="urn:microsoft.com/office/officeart/2005/8/layout/chevron2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cs-CZ"/>
        </a:p>
      </dgm:t>
    </dgm:pt>
    <dgm:pt modelId="{A1C58AB3-15F7-4063-80BB-DC23B93E4A34}">
      <dgm:prSet/>
      <dgm:spPr/>
      <dgm:t>
        <a:bodyPr/>
        <a:lstStyle/>
        <a:p>
          <a:pPr rtl="0"/>
          <a:r>
            <a:rPr lang="cs-CZ" smtClean="0"/>
            <a:t>Stíháno, vyšetřováno osob vzhledem k TSK </a:t>
          </a:r>
          <a:endParaRPr lang="cs-CZ"/>
        </a:p>
      </dgm:t>
    </dgm:pt>
    <dgm:pt modelId="{9C23C4B7-1C77-4844-A917-7555AE065CF9}" type="parTrans" cxnId="{6758E88C-2BA7-4F5F-9B74-9520256ECA19}">
      <dgm:prSet/>
      <dgm:spPr/>
      <dgm:t>
        <a:bodyPr/>
        <a:lstStyle/>
        <a:p>
          <a:endParaRPr lang="cs-CZ"/>
        </a:p>
      </dgm:t>
    </dgm:pt>
    <dgm:pt modelId="{DA7A60A8-F087-4564-B678-1805F8661352}" type="sibTrans" cxnId="{6758E88C-2BA7-4F5F-9B74-9520256ECA19}">
      <dgm:prSet/>
      <dgm:spPr/>
      <dgm:t>
        <a:bodyPr/>
        <a:lstStyle/>
        <a:p>
          <a:endParaRPr lang="cs-CZ"/>
        </a:p>
      </dgm:t>
    </dgm:pt>
    <dgm:pt modelId="{63B49D35-997F-4AB9-B442-67BDA736FB1B}">
      <dgm:prSet/>
      <dgm:spPr/>
      <dgm:t>
        <a:bodyPr/>
        <a:lstStyle/>
        <a:p>
          <a:pPr rtl="0"/>
          <a:r>
            <a:rPr lang="cs-CZ" smtClean="0"/>
            <a:t>Recidivisté </a:t>
          </a:r>
          <a:endParaRPr lang="cs-CZ"/>
        </a:p>
      </dgm:t>
    </dgm:pt>
    <dgm:pt modelId="{84784F5B-9C0E-4614-938A-69D00AE638E0}" type="parTrans" cxnId="{665EE14A-F622-49F0-9CA5-B9A46B154AFC}">
      <dgm:prSet/>
      <dgm:spPr/>
      <dgm:t>
        <a:bodyPr/>
        <a:lstStyle/>
        <a:p>
          <a:endParaRPr lang="cs-CZ"/>
        </a:p>
      </dgm:t>
    </dgm:pt>
    <dgm:pt modelId="{21974BC1-45A4-4D75-9B12-01FF09898E53}" type="sibTrans" cxnId="{665EE14A-F622-49F0-9CA5-B9A46B154AFC}">
      <dgm:prSet/>
      <dgm:spPr/>
      <dgm:t>
        <a:bodyPr/>
        <a:lstStyle/>
        <a:p>
          <a:endParaRPr lang="cs-CZ"/>
        </a:p>
      </dgm:t>
    </dgm:pt>
    <dgm:pt modelId="{A476D53A-1F6E-4296-97F4-CD5CF3221738}" type="pres">
      <dgm:prSet presAssocID="{5D4486D2-9C3B-422D-B41C-62EDE5D67DD7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19689B95-8148-4672-A0CD-1581E6D6CB44}" type="pres">
      <dgm:prSet presAssocID="{A1C58AB3-15F7-4063-80BB-DC23B93E4A34}" presName="composite" presStyleCnt="0"/>
      <dgm:spPr/>
    </dgm:pt>
    <dgm:pt modelId="{E77482B5-C688-48C0-A146-8BF198813C7E}" type="pres">
      <dgm:prSet presAssocID="{A1C58AB3-15F7-4063-80BB-DC23B93E4A34}" presName="parentText" presStyleLbl="alignNode1" presStyleIdx="0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5FC2740-A49C-4FE0-B1AB-E6347B0B7D3D}" type="pres">
      <dgm:prSet presAssocID="{A1C58AB3-15F7-4063-80BB-DC23B93E4A34}" presName="descendantText" presStyleLbl="alignAcc1" presStyleIdx="0" presStyleCnt="2">
        <dgm:presLayoutVars>
          <dgm:bulletEnabled val="1"/>
        </dgm:presLayoutVars>
      </dgm:prSet>
      <dgm:spPr/>
    </dgm:pt>
    <dgm:pt modelId="{A4B1736F-DDAF-4F35-A919-82979EA93F66}" type="pres">
      <dgm:prSet presAssocID="{DA7A60A8-F087-4564-B678-1805F8661352}" presName="sp" presStyleCnt="0"/>
      <dgm:spPr/>
    </dgm:pt>
    <dgm:pt modelId="{27D415C5-89B3-417E-976A-3580BE2E52AF}" type="pres">
      <dgm:prSet presAssocID="{63B49D35-997F-4AB9-B442-67BDA736FB1B}" presName="composite" presStyleCnt="0"/>
      <dgm:spPr/>
    </dgm:pt>
    <dgm:pt modelId="{7F22576B-C116-438C-AC6C-EFE3E7E17F6C}" type="pres">
      <dgm:prSet presAssocID="{63B49D35-997F-4AB9-B442-67BDA736FB1B}" presName="parentText" presStyleLbl="alignNode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EF4E289-08DC-49EB-BE7C-65C45C8E9B55}" type="pres">
      <dgm:prSet presAssocID="{63B49D35-997F-4AB9-B442-67BDA736FB1B}" presName="descendantText" presStyleLbl="alignAcc1" presStyleIdx="1" presStyleCnt="2">
        <dgm:presLayoutVars>
          <dgm:bulletEnabled val="1"/>
        </dgm:presLayoutVars>
      </dgm:prSet>
      <dgm:spPr/>
    </dgm:pt>
  </dgm:ptLst>
  <dgm:cxnLst>
    <dgm:cxn modelId="{665EE14A-F622-49F0-9CA5-B9A46B154AFC}" srcId="{5D4486D2-9C3B-422D-B41C-62EDE5D67DD7}" destId="{63B49D35-997F-4AB9-B442-67BDA736FB1B}" srcOrd="1" destOrd="0" parTransId="{84784F5B-9C0E-4614-938A-69D00AE638E0}" sibTransId="{21974BC1-45A4-4D75-9B12-01FF09898E53}"/>
    <dgm:cxn modelId="{6758E88C-2BA7-4F5F-9B74-9520256ECA19}" srcId="{5D4486D2-9C3B-422D-B41C-62EDE5D67DD7}" destId="{A1C58AB3-15F7-4063-80BB-DC23B93E4A34}" srcOrd="0" destOrd="0" parTransId="{9C23C4B7-1C77-4844-A917-7555AE065CF9}" sibTransId="{DA7A60A8-F087-4564-B678-1805F8661352}"/>
    <dgm:cxn modelId="{3949DB7E-05DC-4C13-B106-430ABE03D219}" type="presOf" srcId="{5D4486D2-9C3B-422D-B41C-62EDE5D67DD7}" destId="{A476D53A-1F6E-4296-97F4-CD5CF3221738}" srcOrd="0" destOrd="0" presId="urn:microsoft.com/office/officeart/2005/8/layout/chevron2"/>
    <dgm:cxn modelId="{61697909-1AD9-4424-AF30-6A4D75491048}" type="presOf" srcId="{A1C58AB3-15F7-4063-80BB-DC23B93E4A34}" destId="{E77482B5-C688-48C0-A146-8BF198813C7E}" srcOrd="0" destOrd="0" presId="urn:microsoft.com/office/officeart/2005/8/layout/chevron2"/>
    <dgm:cxn modelId="{FB358C25-B8A0-4FFB-B658-89024BEFFE20}" type="presOf" srcId="{63B49D35-997F-4AB9-B442-67BDA736FB1B}" destId="{7F22576B-C116-438C-AC6C-EFE3E7E17F6C}" srcOrd="0" destOrd="0" presId="urn:microsoft.com/office/officeart/2005/8/layout/chevron2"/>
    <dgm:cxn modelId="{9876BFBF-C413-48C8-8D07-060D2869794D}" type="presParOf" srcId="{A476D53A-1F6E-4296-97F4-CD5CF3221738}" destId="{19689B95-8148-4672-A0CD-1581E6D6CB44}" srcOrd="0" destOrd="0" presId="urn:microsoft.com/office/officeart/2005/8/layout/chevron2"/>
    <dgm:cxn modelId="{99169C71-AECB-44E3-8C7B-AC355D2480E1}" type="presParOf" srcId="{19689B95-8148-4672-A0CD-1581E6D6CB44}" destId="{E77482B5-C688-48C0-A146-8BF198813C7E}" srcOrd="0" destOrd="0" presId="urn:microsoft.com/office/officeart/2005/8/layout/chevron2"/>
    <dgm:cxn modelId="{CB4E4E22-73B6-4B2C-96D2-A1BB73C430B5}" type="presParOf" srcId="{19689B95-8148-4672-A0CD-1581E6D6CB44}" destId="{95FC2740-A49C-4FE0-B1AB-E6347B0B7D3D}" srcOrd="1" destOrd="0" presId="urn:microsoft.com/office/officeart/2005/8/layout/chevron2"/>
    <dgm:cxn modelId="{AC4F04CB-4513-4C91-9D60-182B0B4735E5}" type="presParOf" srcId="{A476D53A-1F6E-4296-97F4-CD5CF3221738}" destId="{A4B1736F-DDAF-4F35-A919-82979EA93F66}" srcOrd="1" destOrd="0" presId="urn:microsoft.com/office/officeart/2005/8/layout/chevron2"/>
    <dgm:cxn modelId="{7BDB61ED-59F4-42CE-9B1F-8FB1DB764545}" type="presParOf" srcId="{A476D53A-1F6E-4296-97F4-CD5CF3221738}" destId="{27D415C5-89B3-417E-976A-3580BE2E52AF}" srcOrd="2" destOrd="0" presId="urn:microsoft.com/office/officeart/2005/8/layout/chevron2"/>
    <dgm:cxn modelId="{5BD8ADC5-B7B6-4A94-A621-8B1DDAE75459}" type="presParOf" srcId="{27D415C5-89B3-417E-976A-3580BE2E52AF}" destId="{7F22576B-C116-438C-AC6C-EFE3E7E17F6C}" srcOrd="0" destOrd="0" presId="urn:microsoft.com/office/officeart/2005/8/layout/chevron2"/>
    <dgm:cxn modelId="{40B04A5A-CA49-40F5-BF63-0F93F12D6AF2}" type="presParOf" srcId="{27D415C5-89B3-417E-976A-3580BE2E52AF}" destId="{6EF4E289-08DC-49EB-BE7C-65C45C8E9B55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77482B5-C688-48C0-A146-8BF198813C7E}">
      <dsp:nvSpPr>
        <dsp:cNvPr id="0" name=""/>
        <dsp:cNvSpPr/>
      </dsp:nvSpPr>
      <dsp:spPr>
        <a:xfrm rot="5400000">
          <a:off x="-313804" y="316409"/>
          <a:ext cx="2092030" cy="1464421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smtClean="0"/>
            <a:t>Stíháno, vyšetřováno osob vzhledem k TSK </a:t>
          </a:r>
          <a:endParaRPr lang="cs-CZ" sz="1400" kern="1200"/>
        </a:p>
      </dsp:txBody>
      <dsp:txXfrm rot="-5400000">
        <a:off x="1" y="734816"/>
        <a:ext cx="1464421" cy="627609"/>
      </dsp:txXfrm>
    </dsp:sp>
    <dsp:sp modelId="{95FC2740-A49C-4FE0-B1AB-E6347B0B7D3D}">
      <dsp:nvSpPr>
        <dsp:cNvPr id="0" name=""/>
        <dsp:cNvSpPr/>
      </dsp:nvSpPr>
      <dsp:spPr>
        <a:xfrm rot="5400000">
          <a:off x="4167100" y="-2700074"/>
          <a:ext cx="1359819" cy="676517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F22576B-C116-438C-AC6C-EFE3E7E17F6C}">
      <dsp:nvSpPr>
        <dsp:cNvPr id="0" name=""/>
        <dsp:cNvSpPr/>
      </dsp:nvSpPr>
      <dsp:spPr>
        <a:xfrm rot="5400000">
          <a:off x="-313804" y="2121244"/>
          <a:ext cx="2092030" cy="1464421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smtClean="0"/>
            <a:t>Recidivisté </a:t>
          </a:r>
          <a:endParaRPr lang="cs-CZ" sz="1400" kern="1200"/>
        </a:p>
      </dsp:txBody>
      <dsp:txXfrm rot="-5400000">
        <a:off x="1" y="2539651"/>
        <a:ext cx="1464421" cy="627609"/>
      </dsp:txXfrm>
    </dsp:sp>
    <dsp:sp modelId="{6EF4E289-08DC-49EB-BE7C-65C45C8E9B55}">
      <dsp:nvSpPr>
        <dsp:cNvPr id="0" name=""/>
        <dsp:cNvSpPr/>
      </dsp:nvSpPr>
      <dsp:spPr>
        <a:xfrm rot="5400000">
          <a:off x="4167100" y="-895239"/>
          <a:ext cx="1359819" cy="676517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image" Target="../media/image9.e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image" Target="../media/image11.e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image" Target="../media/image13.e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image" Target="../media/image15.e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image" Target="../media/image17.e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image" Target="../media/image19.e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image" Target="../media/image21.e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24.emf"/><Relationship Id="rId1" Type="http://schemas.openxmlformats.org/officeDocument/2006/relationships/image" Target="../media/image23.emf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26.emf"/><Relationship Id="rId1" Type="http://schemas.openxmlformats.org/officeDocument/2006/relationships/image" Target="../media/image25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emf"/></Relationships>
</file>

<file path=ppt/drawings/_rels/vmlDrawing1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9.emf"/><Relationship Id="rId1" Type="http://schemas.openxmlformats.org/officeDocument/2006/relationships/image" Target="../media/image28.emf"/></Relationships>
</file>

<file path=ppt/drawings/_rels/vmlDrawing12.vml.rels><?xml version="1.0" encoding="UTF-8" standalone="yes"?>
<Relationships xmlns="http://schemas.openxmlformats.org/package/2006/relationships"><Relationship Id="rId2" Type="http://schemas.openxmlformats.org/officeDocument/2006/relationships/image" Target="../media/image31.emf"/><Relationship Id="rId1" Type="http://schemas.openxmlformats.org/officeDocument/2006/relationships/image" Target="../media/image30.emf"/></Relationships>
</file>

<file path=ppt/drawings/_rels/vmlDrawing13.vml.rels><?xml version="1.0" encoding="UTF-8" standalone="yes"?>
<Relationships xmlns="http://schemas.openxmlformats.org/package/2006/relationships"><Relationship Id="rId2" Type="http://schemas.openxmlformats.org/officeDocument/2006/relationships/image" Target="../media/image33.emf"/><Relationship Id="rId1" Type="http://schemas.openxmlformats.org/officeDocument/2006/relationships/image" Target="../media/image32.emf"/></Relationships>
</file>

<file path=ppt/drawings/_rels/vmlDrawing14.vml.rels><?xml version="1.0" encoding="UTF-8" standalone="yes"?>
<Relationships xmlns="http://schemas.openxmlformats.org/package/2006/relationships"><Relationship Id="rId2" Type="http://schemas.openxmlformats.org/officeDocument/2006/relationships/image" Target="../media/image35.emf"/><Relationship Id="rId1" Type="http://schemas.openxmlformats.org/officeDocument/2006/relationships/image" Target="../media/image34.emf"/></Relationships>
</file>

<file path=ppt/drawings/_rels/vmlDrawing15.vml.rels><?xml version="1.0" encoding="UTF-8" standalone="yes"?>
<Relationships xmlns="http://schemas.openxmlformats.org/package/2006/relationships"><Relationship Id="rId2" Type="http://schemas.openxmlformats.org/officeDocument/2006/relationships/image" Target="../media/image37.emf"/><Relationship Id="rId1" Type="http://schemas.openxmlformats.org/officeDocument/2006/relationships/image" Target="../media/image36.e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38.emf"/></Relationships>
</file>

<file path=ppt/drawings/_rels/vmlDrawing17.vml.rels><?xml version="1.0" encoding="UTF-8" standalone="yes"?>
<Relationships xmlns="http://schemas.openxmlformats.org/package/2006/relationships"><Relationship Id="rId2" Type="http://schemas.openxmlformats.org/officeDocument/2006/relationships/image" Target="../media/image40.emf"/><Relationship Id="rId1" Type="http://schemas.openxmlformats.org/officeDocument/2006/relationships/image" Target="../media/image39.emf"/></Relationships>
</file>

<file path=ppt/drawings/_rels/vmlDrawing18.vml.rels><?xml version="1.0" encoding="UTF-8" standalone="yes"?>
<Relationships xmlns="http://schemas.openxmlformats.org/package/2006/relationships"><Relationship Id="rId2" Type="http://schemas.openxmlformats.org/officeDocument/2006/relationships/image" Target="../media/image42.emf"/><Relationship Id="rId1" Type="http://schemas.openxmlformats.org/officeDocument/2006/relationships/image" Target="../media/image41.emf"/></Relationships>
</file>

<file path=ppt/drawings/_rels/vmlDrawing19.vml.rels><?xml version="1.0" encoding="UTF-8" standalone="yes"?>
<Relationships xmlns="http://schemas.openxmlformats.org/package/2006/relationships"><Relationship Id="rId2" Type="http://schemas.openxmlformats.org/officeDocument/2006/relationships/image" Target="../media/image44.emf"/><Relationship Id="rId1" Type="http://schemas.openxmlformats.org/officeDocument/2006/relationships/image" Target="../media/image43.emf"/></Relationships>
</file>

<file path=ppt/drawings/_rels/vmlDrawing20.vml.rels><?xml version="1.0" encoding="UTF-8" standalone="yes"?>
<Relationships xmlns="http://schemas.openxmlformats.org/package/2006/relationships"><Relationship Id="rId2" Type="http://schemas.openxmlformats.org/officeDocument/2006/relationships/image" Target="../media/image46.emf"/><Relationship Id="rId1" Type="http://schemas.openxmlformats.org/officeDocument/2006/relationships/image" Target="../media/image45.emf"/></Relationships>
</file>

<file path=ppt/drawings/_rels/vmlDrawing21.vml.rels><?xml version="1.0" encoding="UTF-8" standalone="yes"?>
<Relationships xmlns="http://schemas.openxmlformats.org/package/2006/relationships"><Relationship Id="rId2" Type="http://schemas.openxmlformats.org/officeDocument/2006/relationships/image" Target="../media/image48.emf"/><Relationship Id="rId1" Type="http://schemas.openxmlformats.org/officeDocument/2006/relationships/image" Target="../media/image47.emf"/></Relationships>
</file>

<file path=ppt/drawings/_rels/vmlDrawing22.vml.rels><?xml version="1.0" encoding="UTF-8" standalone="yes"?>
<Relationships xmlns="http://schemas.openxmlformats.org/package/2006/relationships"><Relationship Id="rId2" Type="http://schemas.openxmlformats.org/officeDocument/2006/relationships/image" Target="../media/image50.emf"/><Relationship Id="rId1" Type="http://schemas.openxmlformats.org/officeDocument/2006/relationships/image" Target="../media/image49.emf"/></Relationships>
</file>

<file path=ppt/drawings/_rels/vmlDrawing23.vml.rels><?xml version="1.0" encoding="UTF-8" standalone="yes"?>
<Relationships xmlns="http://schemas.openxmlformats.org/package/2006/relationships"><Relationship Id="rId2" Type="http://schemas.openxmlformats.org/officeDocument/2006/relationships/image" Target="../media/image52.emf"/><Relationship Id="rId1" Type="http://schemas.openxmlformats.org/officeDocument/2006/relationships/image" Target="../media/image51.emf"/></Relationships>
</file>

<file path=ppt/drawings/_rels/vmlDrawing24.vml.rels><?xml version="1.0" encoding="UTF-8" standalone="yes"?>
<Relationships xmlns="http://schemas.openxmlformats.org/package/2006/relationships"><Relationship Id="rId1" Type="http://schemas.openxmlformats.org/officeDocument/2006/relationships/image" Target="../media/image53.emf"/></Relationships>
</file>

<file path=ppt/drawings/_rels/vmlDrawing25.vml.rels><?xml version="1.0" encoding="UTF-8" standalone="yes"?>
<Relationships xmlns="http://schemas.openxmlformats.org/package/2006/relationships"><Relationship Id="rId2" Type="http://schemas.openxmlformats.org/officeDocument/2006/relationships/image" Target="../media/image55.emf"/><Relationship Id="rId1" Type="http://schemas.openxmlformats.org/officeDocument/2006/relationships/image" Target="../media/image54.emf"/></Relationships>
</file>

<file path=ppt/drawings/_rels/vmlDrawing26.vml.rels><?xml version="1.0" encoding="UTF-8" standalone="yes"?>
<Relationships xmlns="http://schemas.openxmlformats.org/package/2006/relationships"><Relationship Id="rId2" Type="http://schemas.openxmlformats.org/officeDocument/2006/relationships/image" Target="../media/image57.emf"/><Relationship Id="rId1" Type="http://schemas.openxmlformats.org/officeDocument/2006/relationships/image" Target="../media/image56.emf"/></Relationships>
</file>

<file path=ppt/drawings/_rels/vmlDrawing27.vml.rels><?xml version="1.0" encoding="UTF-8" standalone="yes"?>
<Relationships xmlns="http://schemas.openxmlformats.org/package/2006/relationships"><Relationship Id="rId2" Type="http://schemas.openxmlformats.org/officeDocument/2006/relationships/image" Target="../media/image59.emf"/><Relationship Id="rId1" Type="http://schemas.openxmlformats.org/officeDocument/2006/relationships/image" Target="../media/image58.emf"/></Relationships>
</file>

<file path=ppt/drawings/_rels/vmlDrawing28.vml.rels><?xml version="1.0" encoding="UTF-8" standalone="yes"?>
<Relationships xmlns="http://schemas.openxmlformats.org/package/2006/relationships"><Relationship Id="rId2" Type="http://schemas.openxmlformats.org/officeDocument/2006/relationships/image" Target="../media/image61.emf"/><Relationship Id="rId1" Type="http://schemas.openxmlformats.org/officeDocument/2006/relationships/image" Target="../media/image60.emf"/></Relationships>
</file>

<file path=ppt/drawings/_rels/vmlDrawing29.vml.rels><?xml version="1.0" encoding="UTF-8" standalone="yes"?>
<Relationships xmlns="http://schemas.openxmlformats.org/package/2006/relationships"><Relationship Id="rId2" Type="http://schemas.openxmlformats.org/officeDocument/2006/relationships/image" Target="../media/image63.emf"/><Relationship Id="rId1" Type="http://schemas.openxmlformats.org/officeDocument/2006/relationships/image" Target="../media/image62.emf"/></Relationships>
</file>

<file path=ppt/drawings/_rels/vmlDrawing30.vml.rels><?xml version="1.0" encoding="UTF-8" standalone="yes"?>
<Relationships xmlns="http://schemas.openxmlformats.org/package/2006/relationships"><Relationship Id="rId3" Type="http://schemas.openxmlformats.org/officeDocument/2006/relationships/image" Target="../media/image66.emf"/><Relationship Id="rId2" Type="http://schemas.openxmlformats.org/officeDocument/2006/relationships/image" Target="../media/image65.emf"/><Relationship Id="rId1" Type="http://schemas.openxmlformats.org/officeDocument/2006/relationships/image" Target="../media/image64.emf"/></Relationships>
</file>

<file path=ppt/drawings/_rels/vmlDrawing31.vml.rels><?xml version="1.0" encoding="UTF-8" standalone="yes"?>
<Relationships xmlns="http://schemas.openxmlformats.org/package/2006/relationships"><Relationship Id="rId2" Type="http://schemas.openxmlformats.org/officeDocument/2006/relationships/image" Target="../media/image68.emf"/><Relationship Id="rId1" Type="http://schemas.openxmlformats.org/officeDocument/2006/relationships/image" Target="../media/image67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4" y="1"/>
            <a:ext cx="2945659" cy="496332"/>
          </a:xfrm>
          <a:prstGeom prst="rect">
            <a:avLst/>
          </a:prstGeom>
        </p:spPr>
        <p:txBody>
          <a:bodyPr vert="horz" lIns="91415" tIns="45707" rIns="91415" bIns="45707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0447" y="1"/>
            <a:ext cx="2945659" cy="496332"/>
          </a:xfrm>
          <a:prstGeom prst="rect">
            <a:avLst/>
          </a:prstGeom>
        </p:spPr>
        <p:txBody>
          <a:bodyPr vert="horz" lIns="91415" tIns="45707" rIns="91415" bIns="45707" rtlCol="0"/>
          <a:lstStyle>
            <a:lvl1pPr algn="r">
              <a:defRPr sz="1200"/>
            </a:lvl1pPr>
          </a:lstStyle>
          <a:p>
            <a:fld id="{BCF7187E-A568-4351-B4E4-63320A8C617E}" type="datetimeFigureOut">
              <a:rPr lang="cs-CZ" smtClean="0"/>
              <a:pPr/>
              <a:t>30.1.2017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7713"/>
            <a:ext cx="4959350" cy="37195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15" tIns="45707" rIns="91415" bIns="45707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768" y="4715156"/>
            <a:ext cx="5438140" cy="4466987"/>
          </a:xfrm>
          <a:prstGeom prst="rect">
            <a:avLst/>
          </a:prstGeom>
        </p:spPr>
        <p:txBody>
          <a:bodyPr vert="horz" lIns="91415" tIns="45707" rIns="91415" bIns="45707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4" y="9428584"/>
            <a:ext cx="2945659" cy="496332"/>
          </a:xfrm>
          <a:prstGeom prst="rect">
            <a:avLst/>
          </a:prstGeom>
        </p:spPr>
        <p:txBody>
          <a:bodyPr vert="horz" lIns="91415" tIns="45707" rIns="91415" bIns="45707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0447" y="9428584"/>
            <a:ext cx="2945659" cy="496332"/>
          </a:xfrm>
          <a:prstGeom prst="rect">
            <a:avLst/>
          </a:prstGeom>
        </p:spPr>
        <p:txBody>
          <a:bodyPr vert="horz" lIns="91415" tIns="45707" rIns="91415" bIns="45707" rtlCol="0" anchor="b"/>
          <a:lstStyle>
            <a:lvl1pPr algn="r">
              <a:defRPr sz="1200"/>
            </a:lvl1pPr>
          </a:lstStyle>
          <a:p>
            <a:fld id="{EC761B27-83FD-473A-B933-87C3A082C4C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24332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761B27-83FD-473A-B933-87C3A082C4CC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13124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761B27-83FD-473A-B933-87C3A082C4CC}" type="slidenum">
              <a:rPr lang="cs-CZ" smtClean="0"/>
              <a:pPr/>
              <a:t>19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70825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EF5B0-EB30-4BEA-8F9B-BC4A9E5BB4B8}" type="datetimeFigureOut">
              <a:rPr lang="cs-CZ" smtClean="0"/>
              <a:pPr/>
              <a:t>30.1.2017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28682-567F-436E-924E-E15B6A8EBD8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EF5B0-EB30-4BEA-8F9B-BC4A9E5BB4B8}" type="datetimeFigureOut">
              <a:rPr lang="cs-CZ" smtClean="0"/>
              <a:pPr/>
              <a:t>30.1.2017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28682-567F-436E-924E-E15B6A8EBD8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EF5B0-EB30-4BEA-8F9B-BC4A9E5BB4B8}" type="datetimeFigureOut">
              <a:rPr lang="cs-CZ" smtClean="0"/>
              <a:pPr/>
              <a:t>30.1.2017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28682-567F-436E-924E-E15B6A8EBD8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EF5B0-EB30-4BEA-8F9B-BC4A9E5BB4B8}" type="datetimeFigureOut">
              <a:rPr lang="cs-CZ" smtClean="0"/>
              <a:pPr/>
              <a:t>30.1.2017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28682-567F-436E-924E-E15B6A8EBD8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EF5B0-EB30-4BEA-8F9B-BC4A9E5BB4B8}" type="datetimeFigureOut">
              <a:rPr lang="cs-CZ" smtClean="0"/>
              <a:pPr/>
              <a:t>30.1.2017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28682-567F-436E-924E-E15B6A8EBD8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EF5B0-EB30-4BEA-8F9B-BC4A9E5BB4B8}" type="datetimeFigureOut">
              <a:rPr lang="cs-CZ" smtClean="0"/>
              <a:pPr/>
              <a:t>30.1.2017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28682-567F-436E-924E-E15B6A8EBD8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EF5B0-EB30-4BEA-8F9B-BC4A9E5BB4B8}" type="datetimeFigureOut">
              <a:rPr lang="cs-CZ" smtClean="0"/>
              <a:pPr/>
              <a:t>30.1.2017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28682-567F-436E-924E-E15B6A8EBD8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EF5B0-EB30-4BEA-8F9B-BC4A9E5BB4B8}" type="datetimeFigureOut">
              <a:rPr lang="cs-CZ" smtClean="0"/>
              <a:pPr/>
              <a:t>30.1.2017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28682-567F-436E-924E-E15B6A8EBD8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EF5B0-EB30-4BEA-8F9B-BC4A9E5BB4B8}" type="datetimeFigureOut">
              <a:rPr lang="cs-CZ" smtClean="0"/>
              <a:pPr/>
              <a:t>30.1.2017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28682-567F-436E-924E-E15B6A8EBD8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EF5B0-EB30-4BEA-8F9B-BC4A9E5BB4B8}" type="datetimeFigureOut">
              <a:rPr lang="cs-CZ" smtClean="0"/>
              <a:pPr/>
              <a:t>30.1.2017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28682-567F-436E-924E-E15B6A8EBD8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EF5B0-EB30-4BEA-8F9B-BC4A9E5BB4B8}" type="datetimeFigureOut">
              <a:rPr lang="cs-CZ" smtClean="0"/>
              <a:pPr/>
              <a:t>30.1.2017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28682-567F-436E-924E-E15B6A8EBD8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 bwMode="gray"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650" y="1268413"/>
            <a:ext cx="7772400" cy="1800225"/>
          </a:xfrm>
          <a:ln>
            <a:solidFill>
              <a:schemeClr val="bg1"/>
            </a:solidFill>
          </a:ln>
        </p:spPr>
        <p:txBody>
          <a:bodyPr lIns="288000" tIns="288000" rIns="288000" bIns="288000"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755650" y="3573463"/>
            <a:ext cx="7704138" cy="647700"/>
          </a:xfrm>
        </p:spPr>
        <p:txBody>
          <a:bodyPr/>
          <a:lstStyle>
            <a:lvl1pPr marL="0" indent="0" algn="ctr">
              <a:buFontTx/>
              <a:buNone/>
              <a:defRPr sz="2400">
                <a:solidFill>
                  <a:schemeClr val="bg1"/>
                </a:solidFill>
              </a:defRPr>
            </a:lvl1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6804025" y="188913"/>
            <a:ext cx="2133600" cy="47625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EA685E18-7B49-40BF-B446-BB7904E124BC}" type="datetime1">
              <a:rPr lang="cs-CZ">
                <a:solidFill>
                  <a:srgbClr val="FFFFFF"/>
                </a:solidFill>
              </a:rPr>
              <a:pPr/>
              <a:t>30.1.2017</a:t>
            </a:fld>
            <a:endParaRPr lang="cs-CZ" dirty="0">
              <a:solidFill>
                <a:srgbClr val="FFFFFF"/>
              </a:solidFill>
            </a:endParaRPr>
          </a:p>
        </p:txBody>
      </p:sp>
      <p:pic>
        <p:nvPicPr>
          <p:cNvPr id="3080" name="Picture 8" descr="logo_titulka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2925" y="4765675"/>
            <a:ext cx="3829050" cy="154463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952432404"/>
      </p:ext>
    </p:extLst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4817351-467B-4BDE-9840-23EF8043D9C9}" type="datetime1">
              <a:rPr lang="cs-CZ">
                <a:solidFill>
                  <a:srgbClr val="000000"/>
                </a:solidFill>
              </a:rPr>
              <a:pPr/>
              <a:t>30.1.2017</a:t>
            </a:fld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dirty="0">
                <a:solidFill>
                  <a:srgbClr val="000000"/>
                </a:solidFill>
              </a:rPr>
              <a:t>Název prezentace, nadpis prezentace  l  jméno příjmení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C94B18-818F-4F47-A476-DD894EF0671E}" type="slidenum">
              <a:rPr lang="cs-CZ">
                <a:solidFill>
                  <a:srgbClr val="000000"/>
                </a:solidFill>
              </a:rPr>
              <a:pPr/>
              <a:t>‹#›</a:t>
            </a:fld>
            <a:endParaRPr lang="cs-CZ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69113"/>
      </p:ext>
    </p:extLst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3A4BEBC-90EF-4B85-9AD4-0F264FDA27F4}" type="datetime1">
              <a:rPr lang="cs-CZ">
                <a:solidFill>
                  <a:srgbClr val="000000"/>
                </a:solidFill>
              </a:rPr>
              <a:pPr/>
              <a:t>30.1.2017</a:t>
            </a:fld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dirty="0">
                <a:solidFill>
                  <a:srgbClr val="000000"/>
                </a:solidFill>
              </a:rPr>
              <a:t>Název prezentace, nadpis prezentace  l  jméno příjmení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2B345D-D98D-4858-94AB-6CFEEB9DD659}" type="slidenum">
              <a:rPr lang="cs-CZ">
                <a:solidFill>
                  <a:srgbClr val="000000"/>
                </a:solidFill>
              </a:rPr>
              <a:pPr/>
              <a:t>‹#›</a:t>
            </a:fld>
            <a:endParaRPr lang="cs-CZ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9082100"/>
      </p:ext>
    </p:extLst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28775"/>
            <a:ext cx="4038600" cy="3902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28775"/>
            <a:ext cx="4038600" cy="3902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AF7A984-F914-4863-B87F-C58BC43A6E6C}" type="datetime1">
              <a:rPr lang="cs-CZ">
                <a:solidFill>
                  <a:srgbClr val="000000"/>
                </a:solidFill>
              </a:rPr>
              <a:pPr/>
              <a:t>30.1.2017</a:t>
            </a:fld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dirty="0">
                <a:solidFill>
                  <a:srgbClr val="000000"/>
                </a:solidFill>
              </a:rPr>
              <a:t>Název prezentace, nadpis prezentace  l  jméno příjmení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86A443-EF65-4BCF-9431-082D3A8B45F3}" type="slidenum">
              <a:rPr lang="cs-CZ">
                <a:solidFill>
                  <a:srgbClr val="000000"/>
                </a:solidFill>
              </a:rPr>
              <a:pPr/>
              <a:t>‹#›</a:t>
            </a:fld>
            <a:endParaRPr lang="cs-CZ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1315094"/>
      </p:ext>
    </p:extLst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73A643-C073-4801-AB25-1AB13920A3DF}" type="datetime1">
              <a:rPr lang="cs-CZ">
                <a:solidFill>
                  <a:srgbClr val="000000"/>
                </a:solidFill>
              </a:rPr>
              <a:pPr/>
              <a:t>30.1.2017</a:t>
            </a:fld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dirty="0">
                <a:solidFill>
                  <a:srgbClr val="000000"/>
                </a:solidFill>
              </a:rPr>
              <a:t>Název prezentace, nadpis prezentace  l  jméno příjmení</a:t>
            </a: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475302-06FB-4B19-8326-5696C1614DEC}" type="slidenum">
              <a:rPr lang="cs-CZ">
                <a:solidFill>
                  <a:srgbClr val="000000"/>
                </a:solidFill>
              </a:rPr>
              <a:pPr/>
              <a:t>‹#›</a:t>
            </a:fld>
            <a:endParaRPr lang="cs-CZ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4170566"/>
      </p:ext>
    </p:extLst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46F22C1-6C34-4F75-B8CE-939AD8E3D4B6}" type="datetime1">
              <a:rPr lang="cs-CZ">
                <a:solidFill>
                  <a:srgbClr val="000000"/>
                </a:solidFill>
              </a:rPr>
              <a:pPr/>
              <a:t>30.1.2017</a:t>
            </a:fld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dirty="0">
                <a:solidFill>
                  <a:srgbClr val="000000"/>
                </a:solidFill>
              </a:rPr>
              <a:t>Název prezentace, nadpis prezentace  l  jméno příjmení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8EC4B6-75CD-4F34-9DD9-D798B634016E}" type="slidenum">
              <a:rPr lang="cs-CZ">
                <a:solidFill>
                  <a:srgbClr val="000000"/>
                </a:solidFill>
              </a:rPr>
              <a:pPr/>
              <a:t>‹#›</a:t>
            </a:fld>
            <a:endParaRPr lang="cs-CZ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7994264"/>
      </p:ext>
    </p:extLst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13C7AE5-FBFF-41A7-BC79-00A53858A2FB}" type="datetime1">
              <a:rPr lang="cs-CZ">
                <a:solidFill>
                  <a:srgbClr val="000000"/>
                </a:solidFill>
              </a:rPr>
              <a:pPr/>
              <a:t>30.1.2017</a:t>
            </a:fld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dirty="0">
                <a:solidFill>
                  <a:srgbClr val="000000"/>
                </a:solidFill>
              </a:rPr>
              <a:t>Název prezentace, nadpis prezentace  l  jméno příjmení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BADE10-15B0-4877-9546-EF65D0F6FCB0}" type="slidenum">
              <a:rPr lang="cs-CZ">
                <a:solidFill>
                  <a:srgbClr val="000000"/>
                </a:solidFill>
              </a:rPr>
              <a:pPr/>
              <a:t>‹#›</a:t>
            </a:fld>
            <a:endParaRPr lang="cs-CZ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5554447"/>
      </p:ext>
    </p:extLst>
  </p:cSld>
  <p:clrMapOvr>
    <a:masterClrMapping/>
  </p:clrMapOvr>
  <p:transition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70E17D9-DB04-4DAD-B614-0563D68A7279}" type="datetime1">
              <a:rPr lang="cs-CZ">
                <a:solidFill>
                  <a:srgbClr val="000000"/>
                </a:solidFill>
              </a:rPr>
              <a:pPr/>
              <a:t>30.1.2017</a:t>
            </a:fld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dirty="0">
                <a:solidFill>
                  <a:srgbClr val="000000"/>
                </a:solidFill>
              </a:rPr>
              <a:t>Název prezentace, nadpis prezentace  l  jméno příjmení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419D31-ED1C-4DD8-8173-D0EE3990D406}" type="slidenum">
              <a:rPr lang="cs-CZ">
                <a:solidFill>
                  <a:srgbClr val="000000"/>
                </a:solidFill>
              </a:rPr>
              <a:pPr/>
              <a:t>‹#›</a:t>
            </a:fld>
            <a:endParaRPr lang="cs-CZ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2871167"/>
      </p:ext>
    </p:extLst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3AA8754-BB80-4418-AC20-2586084EEACB}" type="datetime1">
              <a:rPr lang="cs-CZ">
                <a:solidFill>
                  <a:srgbClr val="000000"/>
                </a:solidFill>
              </a:rPr>
              <a:pPr/>
              <a:t>30.1.2017</a:t>
            </a:fld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dirty="0">
                <a:solidFill>
                  <a:srgbClr val="000000"/>
                </a:solidFill>
              </a:rPr>
              <a:t>Název prezentace, nadpis prezentace  l  jméno příjmení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368093-7049-405B-9DF3-A20C1FC37DC4}" type="slidenum">
              <a:rPr lang="cs-CZ">
                <a:solidFill>
                  <a:srgbClr val="000000"/>
                </a:solidFill>
              </a:rPr>
              <a:pPr/>
              <a:t>‹#›</a:t>
            </a:fld>
            <a:endParaRPr lang="cs-CZ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6701536"/>
      </p:ext>
    </p:extLst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F834F75-DF8F-44B5-893D-90BC428CAE88}" type="datetime1">
              <a:rPr lang="cs-CZ">
                <a:solidFill>
                  <a:srgbClr val="000000"/>
                </a:solidFill>
              </a:rPr>
              <a:pPr/>
              <a:t>30.1.2017</a:t>
            </a:fld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dirty="0">
                <a:solidFill>
                  <a:srgbClr val="000000"/>
                </a:solidFill>
              </a:rPr>
              <a:t>Název prezentace, nadpis prezentace  l  jméno příjmení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60426C-5F98-43AF-B0A3-CA2390E6E08E}" type="slidenum">
              <a:rPr lang="cs-CZ">
                <a:solidFill>
                  <a:srgbClr val="000000"/>
                </a:solidFill>
              </a:rPr>
              <a:pPr/>
              <a:t>‹#›</a:t>
            </a:fld>
            <a:endParaRPr lang="cs-CZ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7481233"/>
      </p:ext>
    </p:extLst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256212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256212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1208525-1CED-47A5-A7A2-CA4F2579326B}" type="datetime1">
              <a:rPr lang="cs-CZ">
                <a:solidFill>
                  <a:srgbClr val="000000"/>
                </a:solidFill>
              </a:rPr>
              <a:pPr/>
              <a:t>30.1.2017</a:t>
            </a:fld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dirty="0">
                <a:solidFill>
                  <a:srgbClr val="000000"/>
                </a:solidFill>
              </a:rPr>
              <a:t>Název prezentace, nadpis prezentace  l  jméno příjmení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AD28C0-9DD3-4901-B653-7B650D13FC1C}" type="slidenum">
              <a:rPr lang="cs-CZ">
                <a:solidFill>
                  <a:srgbClr val="000000"/>
                </a:solidFill>
              </a:rPr>
              <a:pPr/>
              <a:t>‹#›</a:t>
            </a:fld>
            <a:endParaRPr lang="cs-CZ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8341598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wmf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EEF5B0-EB30-4BEA-8F9B-BC4A9E5BB4B8}" type="datetimeFigureOut">
              <a:rPr lang="cs-CZ" smtClean="0"/>
              <a:pPr/>
              <a:t>30.1.2017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728682-567F-436E-924E-E15B6A8EBD8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6" name="Picture 12" descr="bezna zapato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23850" y="5629275"/>
            <a:ext cx="6913563" cy="1039813"/>
          </a:xfrm>
          <a:prstGeom prst="rect">
            <a:avLst/>
          </a:prstGeom>
          <a:noFill/>
        </p:spPr>
      </p:pic>
      <p:sp>
        <p:nvSpPr>
          <p:cNvPr id="1033" name="Rectangle 9"/>
          <p:cNvSpPr>
            <a:spLocks noChangeArrowheads="1"/>
          </p:cNvSpPr>
          <p:nvPr/>
        </p:nvSpPr>
        <p:spPr bwMode="auto">
          <a:xfrm>
            <a:off x="1547813" y="6002338"/>
            <a:ext cx="7127875" cy="647700"/>
          </a:xfrm>
          <a:prstGeom prst="rect">
            <a:avLst/>
          </a:prstGeom>
          <a:noFill/>
          <a:ln w="63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28775"/>
            <a:ext cx="8229600" cy="390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659563" y="6308725"/>
            <a:ext cx="1774825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81960DE-2504-4904-A840-D868401A0248}" type="datetime1">
              <a:rPr lang="cs-CZ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30.1.2017</a:t>
            </a:fld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763713" y="6308725"/>
            <a:ext cx="4679950" cy="18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 dirty="0">
                <a:solidFill>
                  <a:srgbClr val="000000"/>
                </a:solidFill>
              </a:rPr>
              <a:t>Název prezentace, nadpis prezentace  l  jméno příjmení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451725" y="6021388"/>
            <a:ext cx="981075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14A289D-48D4-4FBF-8488-26769B5E5618}" type="slidenum">
              <a:rPr lang="cs-CZ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cs-CZ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16313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fade/>
  </p:transition>
  <p:hf hdr="0"/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file:///D:\Dokumenty\Moje\OA%202016\Statistiky%20pro%20N%20SKPV\data\tabulky%20k%20prezentaci-Hanzlov&#225;.xlsx!celkov&#225;%20T&#268;!R2C2:R12C11" TargetMode="External"/><Relationship Id="rId2" Type="http://schemas.openxmlformats.org/officeDocument/2006/relationships/slideLayout" Target="../slideLayouts/slideLayout1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0.emf"/><Relationship Id="rId5" Type="http://schemas.openxmlformats.org/officeDocument/2006/relationships/oleObject" Target="file:///D:\Dokumenty\Moje\OA%202016\Statistiky%20pro%20N%20SKPV\data\tabulky%20k%20prezentaci-Hanzlov&#225;.xlsx!celkov&#225;%20T&#268;!%5btabulky%20k%20prezentaci-Hanzlov&#225;.xlsx%5dcelkov&#225;%20T&#268;%20Graf%202" TargetMode="External"/><Relationship Id="rId4" Type="http://schemas.openxmlformats.org/officeDocument/2006/relationships/image" Target="../media/image9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file:///D:\Dokumenty\Moje\OA%202016\Statistiky%20pro%20N%20SKPV\data\tabulky%20k%20prezentaci-Hanzlov&#225;.xlsx!druhy%20T&#268;!R135C2:R139C20" TargetMode="External"/><Relationship Id="rId2" Type="http://schemas.openxmlformats.org/officeDocument/2006/relationships/slideLayout" Target="../slideLayouts/slideLayout1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2.emf"/><Relationship Id="rId5" Type="http://schemas.openxmlformats.org/officeDocument/2006/relationships/oleObject" Target="file:///D:\Dokumenty\Moje\OA%202016\Statistiky%20pro%20N%20SKPV\data\tabulky%20k%20prezentaci-Hanzlov&#225;.xlsx!druhy%20T&#268;!%5btabulky%20k%20prezentaci-Hanzlov&#225;.xlsx%5ddruhy%20T&#268;%20Graf%2020" TargetMode="External"/><Relationship Id="rId4" Type="http://schemas.openxmlformats.org/officeDocument/2006/relationships/image" Target="../media/image11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file:///D:\Dokumenty\Moje\OA%202016\Statistiky%20pro%20N%20SKPV\data\tabulky%20k%20prezentaci-Hanzlov&#225;.xlsx!druhy%20T&#268;!R3C2:R7C20" TargetMode="External"/><Relationship Id="rId2" Type="http://schemas.openxmlformats.org/officeDocument/2006/relationships/slideLayout" Target="../slideLayouts/slideLayout17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4.emf"/><Relationship Id="rId5" Type="http://schemas.openxmlformats.org/officeDocument/2006/relationships/oleObject" Target="file:///D:\Dokumenty\Moje\OA%202016\Statistiky%20pro%20N%20SKPV\data\tabulky%20k%20prezentaci-Hanzlov&#225;.xlsx!druhy%20T&#268;!%5btabulky%20k%20prezentaci-Hanzlov&#225;.xlsx%5ddruhy%20T&#268;%20Graf%2013" TargetMode="External"/><Relationship Id="rId4" Type="http://schemas.openxmlformats.org/officeDocument/2006/relationships/image" Target="../media/image13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file:///D:\Dokumenty\Moje\OA%202016\Statistiky%20pro%20N%20SKPV\data\tabulky%20k%20prezentaci-Hanzlov&#225;.xlsx!druhy%20T&#268;!R36C2:R40C20" TargetMode="External"/><Relationship Id="rId2" Type="http://schemas.openxmlformats.org/officeDocument/2006/relationships/slideLayout" Target="../slideLayouts/slideLayout17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6.emf"/><Relationship Id="rId5" Type="http://schemas.openxmlformats.org/officeDocument/2006/relationships/oleObject" Target="file:///D:\Dokumenty\Moje\OA%202016\Statistiky%20pro%20N%20SKPV\data\tabulky%20k%20prezentaci-Hanzlov&#225;.xlsx!druhy%20T&#268;!%5btabulky%20k%20prezentaci-Hanzlov&#225;.xlsx%5ddruhy%20T&#268;%20Graf%2012" TargetMode="External"/><Relationship Id="rId4" Type="http://schemas.openxmlformats.org/officeDocument/2006/relationships/image" Target="../media/image15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file:///D:\Dokumenty\Moje\OA%202016\Statistiky%20pro%20N%20SKPV\data\tabulky%20k%20prezentaci-Hanzlov&#225;.xlsx!druhy%20T&#268;!R69C2:R73C20" TargetMode="External"/><Relationship Id="rId2" Type="http://schemas.openxmlformats.org/officeDocument/2006/relationships/slideLayout" Target="../slideLayouts/slideLayout17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8.emf"/><Relationship Id="rId5" Type="http://schemas.openxmlformats.org/officeDocument/2006/relationships/oleObject" Target="file:///D:\Dokumenty\Moje\OA%202016\Statistiky%20pro%20N%20SKPV\data\tabulky%20k%20prezentaci-Hanzlov&#225;.xlsx!druhy%20T&#268;!%5btabulky%20k%20prezentaci-Hanzlov&#225;.xlsx%5ddruhy%20T&#268;%20Graf%2016" TargetMode="External"/><Relationship Id="rId4" Type="http://schemas.openxmlformats.org/officeDocument/2006/relationships/image" Target="../media/image17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file:///D:\Dokumenty\Moje\OA%202016\Statistiky%20pro%20N%20SKPV\data\tabulky%20k%20prezentaci-Hanzlov&#225;.xlsx!druhy%20T&#268;!R102C2:R106C20" TargetMode="External"/><Relationship Id="rId2" Type="http://schemas.openxmlformats.org/officeDocument/2006/relationships/slideLayout" Target="../slideLayouts/slideLayout17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20.emf"/><Relationship Id="rId5" Type="http://schemas.openxmlformats.org/officeDocument/2006/relationships/oleObject" Target="file:///D:\Dokumenty\Moje\OA%202016\Statistiky%20pro%20N%20SKPV\data\tabulky%20k%20prezentaci-Hanzlov&#225;.xlsx!druhy%20T&#268;!%5btabulky%20k%20prezentaci-Hanzlov&#225;.xlsx%5ddruhy%20T&#268;%20Graf%2018" TargetMode="External"/><Relationship Id="rId4" Type="http://schemas.openxmlformats.org/officeDocument/2006/relationships/image" Target="../media/image19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file:///D:\Dokumenty\Moje\OA%202016\Statistiky%20pro%20N%20SKPV\data\tabulky%20k%20prezentaci-Hanzlov&#225;.xlsx!pod&#237;ly%20nepou&#382;!R3C2:R10C3" TargetMode="External"/><Relationship Id="rId2" Type="http://schemas.openxmlformats.org/officeDocument/2006/relationships/slideLayout" Target="../slideLayouts/slideLayout17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22.emf"/><Relationship Id="rId5" Type="http://schemas.openxmlformats.org/officeDocument/2006/relationships/oleObject" Target="file:///D:\Dokumenty\Moje\OA%202016\Statistiky%20pro%20N%20SKPV\data\tabulky%20k%20prezentaci-Hanzlov&#225;.xlsx!pod&#237;ly%20nepou&#382;!%5btabulky%20k%20prezentaci-Hanzlov&#225;.xlsx%5dpod&#237;ly%20nepou&#382;%20Graf%201" TargetMode="External"/><Relationship Id="rId4" Type="http://schemas.openxmlformats.org/officeDocument/2006/relationships/image" Target="../media/image21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file:///D:\Dokumenty\Moje\OA%202016\Statistiky%20pro%20N%20SKPV\data\tabulky%20k%20prezentaci-Hanzlov&#225;.xlsx!pod&#237;ly%20nepou&#382;!%5btabulky%20k%20prezentaci-Hanzlov&#225;.xlsx%5dpod&#237;ly%20nepou&#382;%20Graf%202" TargetMode="External"/><Relationship Id="rId2" Type="http://schemas.openxmlformats.org/officeDocument/2006/relationships/slideLayout" Target="../slideLayouts/slideLayout17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24.emf"/><Relationship Id="rId5" Type="http://schemas.openxmlformats.org/officeDocument/2006/relationships/oleObject" Target="file:///D:\Dokumenty\Moje\OA%202016\Statistiky%20pro%20N%20SKPV\data\tabulky%20k%20prezentaci-Hanzlov&#225;.xlsx!pod&#237;ly%20nepou&#382;!%5btabulky%20k%20prezentaci-Hanzlov&#225;.xlsx%5dpod&#237;ly%20nepou&#382;%20Graf%203" TargetMode="External"/><Relationship Id="rId4" Type="http://schemas.openxmlformats.org/officeDocument/2006/relationships/image" Target="../media/image23.e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oleObject" Target="file:///D:\Dokumenty\Moje\OA%202016\Statistiky%20pro%20N%20SKPV\data\tabulky%20k%20prezentaci-Hanzlov&#225;.xlsx!st&#237;han&#233;%20osoby!R3C3:R9C6" TargetMode="Externa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9.vml"/><Relationship Id="rId6" Type="http://schemas.openxmlformats.org/officeDocument/2006/relationships/diagramColors" Target="../diagrams/colors1.xml"/><Relationship Id="rId11" Type="http://schemas.openxmlformats.org/officeDocument/2006/relationships/image" Target="../media/image26.emf"/><Relationship Id="rId5" Type="http://schemas.openxmlformats.org/officeDocument/2006/relationships/diagramQuickStyle" Target="../diagrams/quickStyle1.xml"/><Relationship Id="rId10" Type="http://schemas.openxmlformats.org/officeDocument/2006/relationships/oleObject" Target="file:///D:\Dokumenty\Moje\OA%202016\Statistiky%20pro%20N%20SKPV\data\tabulky%20k%20prezentaci-Hanzlov&#225;.xlsx!st&#237;han&#233;%20osoby!R12C3:R18C9" TargetMode="External"/><Relationship Id="rId4" Type="http://schemas.openxmlformats.org/officeDocument/2006/relationships/diagramLayout" Target="../diagrams/layout1.xml"/><Relationship Id="rId9" Type="http://schemas.openxmlformats.org/officeDocument/2006/relationships/image" Target="../media/image25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file:///D:\Dokumenty\Moje\OA%202016\Statistiky%20pro%20N%20SKPV\data\tabulky%20k%20prezentaci-Hanzlov&#225;.xlsx!st&#237;han&#233;%20osoby!%5btabulky%20k%20prezentaci-Hanzlov&#225;.xlsx%5dst&#237;han&#233;%20osoby%20Graf%204" TargetMode="External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10.vml"/><Relationship Id="rId4" Type="http://schemas.openxmlformats.org/officeDocument/2006/relationships/image" Target="../media/image27.em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file:///D:\Dokumenty\Moje\OA%202016\Statistiky%20pro%20N%20SKPV\data\tabulky%20k%20prezentaci-Hanzlov&#225;.xlsx!vra&#382;dy!R3C2:R10C8" TargetMode="External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29.emf"/><Relationship Id="rId5" Type="http://schemas.openxmlformats.org/officeDocument/2006/relationships/oleObject" Target="file:///D:\Dokumenty\Moje\OA%202016\Statistiky%20pro%20N%20SKPV\data\tabulky%20k%20prezentaci-Hanzlov&#225;.xlsx!vra&#382;dy!%5btabulky%20k%20prezentaci-Hanzlov&#225;.xlsx%5dvra&#382;dy%20Graf%205" TargetMode="External"/><Relationship Id="rId4" Type="http://schemas.openxmlformats.org/officeDocument/2006/relationships/image" Target="../media/image28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file:///D:\Dokumenty\Moje\OA%202016\Statistiky%20pro%20N%20SKPV\data\tabulky%20k%20prezentaci-Hanzlov&#225;.xlsx!loupe&#382;e!R3C2:R10C11" TargetMode="External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12.vml"/><Relationship Id="rId6" Type="http://schemas.openxmlformats.org/officeDocument/2006/relationships/image" Target="../media/image31.emf"/><Relationship Id="rId5" Type="http://schemas.openxmlformats.org/officeDocument/2006/relationships/oleObject" Target="file:///D:\Dokumenty\Moje\OA%202016\Statistiky%20pro%20N%20SKPV\data\tabulky%20k%20prezentaci-Hanzlov&#225;.xlsx!loupe&#382;e!%5btabulky%20k%20prezentaci-Hanzlov&#225;.xlsx%5dloupe&#382;e%20Graf%2017" TargetMode="External"/><Relationship Id="rId4" Type="http://schemas.openxmlformats.org/officeDocument/2006/relationships/image" Target="../media/image30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file:///D:\Dokumenty\Moje\OA%202016\Statistiky%20pro%20N%20SKPV\data\tabulky%20k%20prezentaci-Hanzlov&#225;.xlsx!ubl&#237;&#382;en&#237;%20na%20zdrav&#237;!R3C2:R10C11" TargetMode="External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13.vml"/><Relationship Id="rId6" Type="http://schemas.openxmlformats.org/officeDocument/2006/relationships/image" Target="../media/image33.emf"/><Relationship Id="rId5" Type="http://schemas.openxmlformats.org/officeDocument/2006/relationships/oleObject" Target="file:///D:\Dokumenty\Moje\OA%202016\Statistiky%20pro%20N%20SKPV\data\tabulky%20k%20prezentaci-Hanzlov&#225;.xlsx!ubl&#237;&#382;en&#237;%20na%20zdrav&#237;!%5btabulky%20k%20prezentaci-Hanzlov&#225;.xlsx%5dubl&#237;&#382;en&#237;%20na%20zdrav&#237;%20Graf%208" TargetMode="External"/><Relationship Id="rId4" Type="http://schemas.openxmlformats.org/officeDocument/2006/relationships/image" Target="../media/image32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file:///D:\Dokumenty\Moje\OA%202016\Statistiky%20pro%20N%20SKPV\data\tabulky%20k%20prezentaci-Hanzlov&#225;.xlsx!nebezpe&#269;n&#233;%20vyhro&#382;ov&#225;n&#237;!R3C2:R10C11" TargetMode="External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14.vml"/><Relationship Id="rId6" Type="http://schemas.openxmlformats.org/officeDocument/2006/relationships/image" Target="../media/image35.emf"/><Relationship Id="rId5" Type="http://schemas.openxmlformats.org/officeDocument/2006/relationships/oleObject" Target="file:///D:\Dokumenty\Moje\OA%202016\Statistiky%20pro%20N%20SKPV\data\tabulky%20k%20prezentaci-Hanzlov&#225;.xlsx!nebezpe&#269;n&#233;%20vyhro&#382;ov&#225;n&#237;!%5btabulky%20k%20prezentaci-Hanzlov&#225;.xlsx%5dnebezpe&#269;n&#233;%20vyhro&#382;ov&#225;n&#237;%20Graf%209" TargetMode="External"/><Relationship Id="rId4" Type="http://schemas.openxmlformats.org/officeDocument/2006/relationships/image" Target="../media/image34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file:///D:\Dokumenty\Moje\OA%202016\Statistiky%20pro%20N%20SKPV\data\tabulky%20k%20prezentaci-Hanzlov&#225;.xlsx!vyd&#237;r&#225;n&#237;!R3C2:R10C11" TargetMode="External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15.vml"/><Relationship Id="rId6" Type="http://schemas.openxmlformats.org/officeDocument/2006/relationships/image" Target="../media/image37.emf"/><Relationship Id="rId5" Type="http://schemas.openxmlformats.org/officeDocument/2006/relationships/oleObject" Target="file:///D:\Dokumenty\Moje\OA%202016\Statistiky%20pro%20N%20SKPV\data\tabulky%20k%20prezentaci-Hanzlov&#225;.xlsx!vyd&#237;r&#225;n&#237;!%5btabulky%20k%20prezentaci-Hanzlov&#225;.xlsx%5dvyd&#237;r&#225;n&#237;%20Graf%204" TargetMode="External"/><Relationship Id="rId4" Type="http://schemas.openxmlformats.org/officeDocument/2006/relationships/image" Target="../media/image36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16.vml"/><Relationship Id="rId5" Type="http://schemas.openxmlformats.org/officeDocument/2006/relationships/image" Target="../media/image38.emf"/><Relationship Id="rId4" Type="http://schemas.openxmlformats.org/officeDocument/2006/relationships/oleObject" Target="file:///C:\Users\pc307293\Documents\Statistiky%20pro%20N%20SKPV\data\tabulky%20k%20prezentaci-Hanzlov&#225;.xlsx!vyd&#237;r&#225;n&#237;!%5btabulky%20k%20prezentaci-Hanzlov&#225;.xlsx%5dvyd&#237;r&#225;n&#237;%20Graf%201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file:///D:\Dokumenty\Moje\OA%202016\Statistiky%20pro%20N%20SKPV\data\tabulky%20k%20prezentaci-Hanzlov&#225;.xlsx!zn&#225;siln&#283;n&#237;%20!R3C2:R10C11" TargetMode="External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17.vml"/><Relationship Id="rId6" Type="http://schemas.openxmlformats.org/officeDocument/2006/relationships/image" Target="../media/image40.emf"/><Relationship Id="rId5" Type="http://schemas.openxmlformats.org/officeDocument/2006/relationships/oleObject" Target="file:///D:\Dokumenty\Moje\OA%202016\Statistiky%20pro%20N%20SKPV\data\tabulky%20k%20prezentaci-Hanzlov&#225;.xlsx!zn&#225;siln&#283;n&#237;%20!%5btabulky%20k%20prezentaci-Hanzlov&#225;.xlsx%5dzn&#225;siln&#283;n&#237;%20%20Graf%2011" TargetMode="External"/><Relationship Id="rId4" Type="http://schemas.openxmlformats.org/officeDocument/2006/relationships/image" Target="../media/image39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file:///D:\Dokumenty\Moje\OA%202016\Statistiky%20pro%20N%20SKPV\data\tabulky%20k%20prezentaci-Hanzlov&#225;.xlsx!pohlavn&#237;%20zneu&#382;&#237;v&#225;n&#237;%20!R3C2:R10C11" TargetMode="External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18.vml"/><Relationship Id="rId6" Type="http://schemas.openxmlformats.org/officeDocument/2006/relationships/image" Target="../media/image42.emf"/><Relationship Id="rId5" Type="http://schemas.openxmlformats.org/officeDocument/2006/relationships/oleObject" Target="file:///D:\Dokumenty\Moje\OA%202016\Statistiky%20pro%20N%20SKPV\data\tabulky%20k%20prezentaci-Hanzlov&#225;.xlsx!pohlavn&#237;%20zneu&#382;&#237;v&#225;n&#237;%20!%5btabulky%20k%20prezentaci-Hanzlov&#225;.xlsx%5dpohlavn&#237;%20zneu&#382;&#237;v&#225;n&#237;%20%20Graf%207" TargetMode="External"/><Relationship Id="rId4" Type="http://schemas.openxmlformats.org/officeDocument/2006/relationships/image" Target="../media/image41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oleObject" Target="file:///D:\Dokumenty\Moje\OA%202016\Statistiky%20pro%20N%20SKPV\data\tabulky%20k%20prezentaci-Hanzlov&#225;.xlsx!vloup&#225;n&#237;%20do%20byt&#367;!R3C2:R10C11" TargetMode="External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19.vml"/><Relationship Id="rId6" Type="http://schemas.openxmlformats.org/officeDocument/2006/relationships/image" Target="../media/image44.emf"/><Relationship Id="rId5" Type="http://schemas.openxmlformats.org/officeDocument/2006/relationships/oleObject" Target="file:///D:\Dokumenty\Moje\OA%202016\Statistiky%20pro%20N%20SKPV\data\tabulky%20k%20prezentaci-Hanzlov&#225;.xlsx!vloup&#225;n&#237;%20do%20byt&#367;!%5btabulky%20k%20prezentaci-Hanzlov&#225;.xlsx%5dvloup&#225;n&#237;%20do%20byt&#367;%20Graf%207" TargetMode="External"/><Relationship Id="rId4" Type="http://schemas.openxmlformats.org/officeDocument/2006/relationships/image" Target="../media/image43.emf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file:///D:\Dokumenty\Moje\OA%202016\Statistiky%20pro%20N%20SKPV\data\tabulky%20k%20prezentaci-Hanzlov&#225;.xlsx!vloup&#225;n&#237;%20do%20RD!R3C2:R10C11" TargetMode="External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20.vml"/><Relationship Id="rId6" Type="http://schemas.openxmlformats.org/officeDocument/2006/relationships/image" Target="../media/image46.emf"/><Relationship Id="rId5" Type="http://schemas.openxmlformats.org/officeDocument/2006/relationships/oleObject" Target="file:///D:\Dokumenty\Moje\OA%202016\Statistiky%20pro%20N%20SKPV\data\tabulky%20k%20prezentaci-Hanzlov&#225;.xlsx!vloup&#225;n&#237;%20do%20RD!%5btabulky%20k%20prezentaci-Hanzlov&#225;.xlsx%5dvloup&#225;n&#237;%20do%20RD%20Graf%207" TargetMode="External"/><Relationship Id="rId4" Type="http://schemas.openxmlformats.org/officeDocument/2006/relationships/image" Target="../media/image45.emf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oleObject" Target="file:///D:\Dokumenty\Moje\OA%202016\Statistiky%20pro%20N%20SKPV\data\tabulky%20k%20prezentaci-Hanzlov&#225;.xlsx!vloup&#225;n&#237;%20do%20rekr.%20obj.!R3C2:R10C11" TargetMode="External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21.vml"/><Relationship Id="rId6" Type="http://schemas.openxmlformats.org/officeDocument/2006/relationships/image" Target="../media/image48.emf"/><Relationship Id="rId5" Type="http://schemas.openxmlformats.org/officeDocument/2006/relationships/oleObject" Target="file:///D:\Dokumenty\Moje\OA%202016\Statistiky%20pro%20N%20SKPV\data\tabulky%20k%20prezentaci-Hanzlov&#225;.xlsx!vloup&#225;n&#237;%20do%20rekr.%20obj.!%5btabulky%20k%20prezentaci-Hanzlov&#225;.xlsx%5dvloup&#225;n&#237;%20do%20rekr.%20obj.%20Graf%208" TargetMode="External"/><Relationship Id="rId4" Type="http://schemas.openxmlformats.org/officeDocument/2006/relationships/image" Target="../media/image47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oleObject" Target="file:///D:\Dokumenty\Moje\OA%202016\Statistiky%20pro%20N%20SKPV\data\tabulky%20k%20prezentaci-Hanzlov&#225;.xlsx!kapesn&#237;%20kr&#225;de&#382;e!R3C2:R10C11" TargetMode="External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22.vml"/><Relationship Id="rId6" Type="http://schemas.openxmlformats.org/officeDocument/2006/relationships/image" Target="../media/image50.emf"/><Relationship Id="rId5" Type="http://schemas.openxmlformats.org/officeDocument/2006/relationships/oleObject" Target="file:///D:\Dokumenty\Moje\OA%202016\Statistiky%20pro%20N%20SKPV\data\tabulky%20k%20prezentaci-Hanzlov&#225;.xlsx!kapesn&#237;%20kr&#225;de&#382;e!%5btabulky%20k%20prezentaci-Hanzlov&#225;.xlsx%5dkapesn&#237;%20kr&#225;de&#382;e%20Graf%208" TargetMode="External"/><Relationship Id="rId4" Type="http://schemas.openxmlformats.org/officeDocument/2006/relationships/image" Target="../media/image49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oleObject" Target="file:///D:\Dokumenty\Moje\OA%202016\Statistiky%20pro%20N%20SKPV\data\tabulky%20k%20prezentaci-Hanzlov&#225;.xlsx!kr&#225;de&#382;e%20aut!R3C2:R10C11" TargetMode="External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23.vml"/><Relationship Id="rId6" Type="http://schemas.openxmlformats.org/officeDocument/2006/relationships/image" Target="../media/image52.emf"/><Relationship Id="rId5" Type="http://schemas.openxmlformats.org/officeDocument/2006/relationships/oleObject" Target="file:///D:\Dokumenty\Moje\OA%202016\Statistiky%20pro%20N%20SKPV\data\tabulky%20k%20prezentaci-Hanzlov&#225;.xlsx!kr&#225;de&#382;e%20aut!%5btabulky%20k%20prezentaci-Hanzlov&#225;.xlsx%5dkr&#225;de&#382;e%20aut%20Graf%205" TargetMode="External"/><Relationship Id="rId4" Type="http://schemas.openxmlformats.org/officeDocument/2006/relationships/image" Target="../media/image51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pc307293\Documents\Statistiky%20pro%20N%20SKPV\data\tabulky%20k%20prezentaci-Hanzlov&#225;.xlsx!kr&#225;de&#382;e%20aut!%5btabulky%20k%20prezentaci-Hanzlov&#225;.xlsx%5dkr&#225;de&#382;e%20aut%20Graf%201" TargetMode="External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24.vml"/><Relationship Id="rId5" Type="http://schemas.openxmlformats.org/officeDocument/2006/relationships/chart" Target="../charts/chart6.xml"/><Relationship Id="rId4" Type="http://schemas.openxmlformats.org/officeDocument/2006/relationships/image" Target="../media/image53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oleObject" Target="file:///D:\Dokumenty\Moje\OA%202016\Statistiky%20pro%20N%20SKPV\data\tabulky%20k%20prezentaci-Hanzlov&#225;.xlsx!kr&#225;de&#382;e%20v&#283;c&#237;%20z%20aut!R3C2:R10C11" TargetMode="External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25.vml"/><Relationship Id="rId6" Type="http://schemas.openxmlformats.org/officeDocument/2006/relationships/image" Target="../media/image55.emf"/><Relationship Id="rId5" Type="http://schemas.openxmlformats.org/officeDocument/2006/relationships/oleObject" Target="file:///D:\Dokumenty\Moje\OA%202016\Statistiky%20pro%20N%20SKPV\data\tabulky%20k%20prezentaci-Hanzlov&#225;.xlsx!kr&#225;de&#382;e%20v&#283;c&#237;%20z%20aut!%5btabulky%20k%20prezentaci-Hanzlov&#225;.xlsx%5dkr&#225;de&#382;e%20v&#283;c&#237;%20z%20aut%20Graf%208" TargetMode="External"/><Relationship Id="rId4" Type="http://schemas.openxmlformats.org/officeDocument/2006/relationships/image" Target="../media/image54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oleObject" Target="file:///D:\Dokumenty\Moje\OA%202016\Statistiky%20pro%20N%20SKPV\data\tabulky%20k%20prezentaci-Hanzlov&#225;.xlsx!sprejerstv&#237;!R3C2:R10C11" TargetMode="External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26.vml"/><Relationship Id="rId6" Type="http://schemas.openxmlformats.org/officeDocument/2006/relationships/image" Target="../media/image57.emf"/><Relationship Id="rId5" Type="http://schemas.openxmlformats.org/officeDocument/2006/relationships/oleObject" Target="file:///D:\Dokumenty\Moje\OA%202016\Statistiky%20pro%20N%20SKPV\data\tabulky%20k%20prezentaci-Hanzlov&#225;.xlsx!sprejerstv&#237;!%5btabulky%20k%20prezentaci-Hanzlov&#225;.xlsx%5dsprejerstv&#237;%20Graf%207" TargetMode="External"/><Relationship Id="rId4" Type="http://schemas.openxmlformats.org/officeDocument/2006/relationships/image" Target="../media/image56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oleObject" Target="file:///D:\Dokumenty\Moje\OA%202016\Statistiky%20pro%20N%20SKPV\data\tabulky%20k%20prezentaci-Hanzlov&#225;.xlsx!poru&#353;ov&#225;n&#237;%20autorsk&#253;ch%20pr&#225;v!R3C2:R10C11" TargetMode="External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27.vml"/><Relationship Id="rId6" Type="http://schemas.openxmlformats.org/officeDocument/2006/relationships/image" Target="../media/image59.emf"/><Relationship Id="rId5" Type="http://schemas.openxmlformats.org/officeDocument/2006/relationships/oleObject" Target="file:///D:\Dokumenty\Moje\OA%202016\Statistiky%20pro%20N%20SKPV\data\tabulky%20k%20prezentaci-Hanzlov&#225;.xlsx!poru&#353;ov&#225;n&#237;%20autorsk&#253;ch%20pr&#225;v!%5btabulky%20k%20prezentaci-Hanzlov&#225;.xlsx%5dporu&#353;ov&#225;n&#237;%20autorsk&#253;ch%20pr&#225;v%20Graf%207" TargetMode="External"/><Relationship Id="rId4" Type="http://schemas.openxmlformats.org/officeDocument/2006/relationships/image" Target="../media/image58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oleObject" Target="file:///D:\Dokumenty\Moje\OA%202016\Statistiky%20pro%20N%20SKPV\data\tabulky%20k%20prezentaci-Hanzlov&#225;.xlsx!kr&#225;cen&#237;%20dan&#283;!R3C2:R10C11" TargetMode="External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28.vml"/><Relationship Id="rId6" Type="http://schemas.openxmlformats.org/officeDocument/2006/relationships/image" Target="../media/image61.emf"/><Relationship Id="rId5" Type="http://schemas.openxmlformats.org/officeDocument/2006/relationships/oleObject" Target="file:///D:\Dokumenty\Moje\OA%202016\Statistiky%20pro%20N%20SKPV\data\tabulky%20k%20prezentaci-Hanzlov&#225;.xlsx!kr&#225;cen&#237;%20dan&#283;!%5btabulky%20k%20prezentaci-Hanzlov&#225;.xlsx%5dkr&#225;cen&#237;%20dan&#283;%20Graf%206" TargetMode="External"/><Relationship Id="rId4" Type="http://schemas.openxmlformats.org/officeDocument/2006/relationships/image" Target="../media/image60.e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oleObject" Target="file:///D:\Dokumenty\Moje\OA%202016\Statistiky%20pro%20N%20SKPV\data\tabulky%20k%20prezentaci-Hanzlov&#225;.xlsx!internetov&#225;%20kriminalita!%5btabulky%20k%20prezentaci-Hanzlov&#225;.xlsx%5dinternetov&#225;%20kriminalita%20Graf%201" TargetMode="External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29.vml"/><Relationship Id="rId6" Type="http://schemas.openxmlformats.org/officeDocument/2006/relationships/image" Target="../media/image63.emf"/><Relationship Id="rId5" Type="http://schemas.openxmlformats.org/officeDocument/2006/relationships/oleObject" Target="file:///D:\Dokumenty\Moje\OA%202016\Statistiky%20pro%20N%20SKPV\data\tabulky%20k%20prezentaci-Hanzlov&#225;.xlsx!internetov&#225;%20kriminalita!%5btabulky%20k%20prezentaci-Hanzlov&#225;.xlsx%5dinternetov&#225;%20kriminalita%20Graf%206" TargetMode="External"/><Relationship Id="rId4" Type="http://schemas.openxmlformats.org/officeDocument/2006/relationships/image" Target="../media/image62.emf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emf"/><Relationship Id="rId3" Type="http://schemas.openxmlformats.org/officeDocument/2006/relationships/oleObject" Target="file:///D:\Dokumenty\Moje\OA%202016\Statistiky%20pro%20N%20SKPV\data\tabulky%20k%20prezentaci-Hanzlov&#225;.xlsx!souhrnn&#233;%20majetkov&#233;%20hodnoty!R6C2:R9C7" TargetMode="External"/><Relationship Id="rId7" Type="http://schemas.openxmlformats.org/officeDocument/2006/relationships/oleObject" Target="file:///D:\Dokumenty\Moje\OA%202016\Statistiky%20pro%20N%20SKPV\data\tabulky%20k%20prezentaci-Hanzlov&#225;.xlsx!souhrnn&#233;%20majetkov&#233;%20hodnoty!%5btabulky%20k%20prezentaci-Hanzlov&#225;.xlsx%5dsouhrnn&#233;%20majetkov&#233;%20hodnoty%20Graf%202" TargetMode="External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30.vml"/><Relationship Id="rId6" Type="http://schemas.openxmlformats.org/officeDocument/2006/relationships/image" Target="../media/image65.emf"/><Relationship Id="rId5" Type="http://schemas.openxmlformats.org/officeDocument/2006/relationships/oleObject" Target="file:///D:\Dokumenty\Moje\OA%202016\Statistiky%20pro%20N%20SKPV\data\tabulky%20k%20prezentaci-Hanzlov&#225;.xlsx!souhrnn&#233;%20majetkov&#233;%20hodnoty!%5btabulky%20k%20prezentaci-Hanzlov&#225;.xlsx%5dsouhrnn&#233;%20majetkov&#233;%20hodnoty%20Graf%201" TargetMode="External"/><Relationship Id="rId4" Type="http://schemas.openxmlformats.org/officeDocument/2006/relationships/image" Target="../media/image64.e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oleObject" Target="file:///D:\Dokumenty\Moje\OA%202016\Statistiky%20pro%20N%20SKPV\data\tabulky%20k%20prezentaci-Hanzlov&#225;.xlsx!zaji&#353;&#357;ovac&#237;%20institut!%5btabulky%20k%20prezentaci-Hanzlov&#225;.xlsx%5dzaji&#353;&#357;ovac&#237;%20institut%20Graf%203" TargetMode="External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31.vml"/><Relationship Id="rId6" Type="http://schemas.openxmlformats.org/officeDocument/2006/relationships/image" Target="../media/image68.emf"/><Relationship Id="rId5" Type="http://schemas.openxmlformats.org/officeDocument/2006/relationships/oleObject" Target="file:///D:\Dokumenty\Moje\OA%202016\Statistiky%20pro%20N%20SKPV\data\tabulky%20k%20prezentaci-Hanzlov&#225;.xlsx!zaji&#353;&#357;ovac&#237;%20institut!R3C2:R12C5" TargetMode="External"/><Relationship Id="rId4" Type="http://schemas.openxmlformats.org/officeDocument/2006/relationships/image" Target="../media/image67.emf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Obrázek 3" descr="přechod naležato.jp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rcRect/>
          <a:stretch>
            <a:fillRect/>
          </a:stretch>
        </p:blipFill>
        <p:spPr bwMode="auto">
          <a:xfrm>
            <a:off x="570" y="14591"/>
            <a:ext cx="9251950" cy="68707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Obrázek 12" descr="štítek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0" y="4655573"/>
            <a:ext cx="4191001" cy="151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Obrázek 14" descr="OBVOD ZNAKU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6438" y="4957763"/>
            <a:ext cx="936625" cy="935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Obrázek 15" descr="HVĚZDA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58838" y="5106988"/>
            <a:ext cx="6477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29052-35D6-4B5C-AC23-2E42F94B163F}" type="datetime1">
              <a:rPr lang="cs-CZ" smtClean="0">
                <a:solidFill>
                  <a:schemeClr val="bg1"/>
                </a:solidFill>
              </a:rPr>
              <a:t>30.1.2017</a:t>
            </a:fld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474499" y="720000"/>
            <a:ext cx="8024812" cy="3231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Krajské ředitelství policie Olomouckého kraje</a:t>
            </a:r>
            <a:r>
              <a:rPr lang="cs-CZ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/>
            </a:r>
            <a:br>
              <a:rPr lang="cs-CZ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endParaRPr lang="cs-CZ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cs-CZ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/>
            </a:r>
            <a:br>
              <a:rPr lang="cs-CZ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cs-CZ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Vyhodnocení trestné činnosti </a:t>
            </a:r>
            <a:r>
              <a:rPr lang="cs-CZ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 linii SKPV </a:t>
            </a:r>
            <a:r>
              <a:rPr lang="cs-CZ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 období leden – prosinec 2014 až 2016 </a:t>
            </a:r>
            <a:br>
              <a:rPr lang="cs-CZ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cs-CZ" sz="2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cs-CZ" altLang="cs-CZ" sz="1800" b="1" dirty="0" smtClean="0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58454" y="2636912"/>
            <a:ext cx="856902" cy="936000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5494" y="62071"/>
            <a:ext cx="8229600" cy="441929"/>
          </a:xfrm>
        </p:spPr>
        <p:txBody>
          <a:bodyPr/>
          <a:lstStyle/>
          <a:p>
            <a:pPr algn="ctr"/>
            <a:r>
              <a:rPr lang="cs-CZ" sz="2000" u="sng" dirty="0" smtClean="0">
                <a:solidFill>
                  <a:schemeClr val="bg1">
                    <a:lumMod val="50000"/>
                  </a:schemeClr>
                </a:solidFill>
              </a:rPr>
              <a:t>Krajská ředitelství policie ČR – nápad a objasněnost</a:t>
            </a:r>
            <a:endParaRPr lang="cs-CZ" sz="2000" u="sng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F22C1-6C34-4F75-B8CE-939AD8E3D4B6}" type="datetime1">
              <a:rPr lang="cs-CZ" smtClean="0">
                <a:solidFill>
                  <a:srgbClr val="000000"/>
                </a:solidFill>
              </a:rPr>
              <a:pPr/>
              <a:t>30.1.2017</a:t>
            </a:fld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763712" y="6308725"/>
            <a:ext cx="5328567" cy="215900"/>
          </a:xfrm>
        </p:spPr>
        <p:txBody>
          <a:bodyPr/>
          <a:lstStyle/>
          <a:p>
            <a:pPr>
              <a:defRPr/>
            </a:pPr>
            <a:r>
              <a:rPr lang="cs-CZ" dirty="0" smtClean="0"/>
              <a:t>KŘP </a:t>
            </a:r>
            <a:r>
              <a:rPr lang="cs-CZ" dirty="0"/>
              <a:t>Olomouckého </a:t>
            </a:r>
            <a:r>
              <a:rPr lang="cs-CZ" dirty="0" smtClean="0"/>
              <a:t>kraje, zpracováno z centrálních statistik ESSK a IS ETŘ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EC4B6-75CD-4F34-9DD9-D798B634016E}" type="slidenum">
              <a:rPr lang="cs-CZ" smtClean="0">
                <a:solidFill>
                  <a:srgbClr val="000000"/>
                </a:solidFill>
              </a:rPr>
              <a:pPr/>
              <a:t>2</a:t>
            </a:fld>
            <a:endParaRPr lang="cs-CZ" dirty="0">
              <a:solidFill>
                <a:srgbClr val="000000"/>
              </a:solidFill>
            </a:endParaRPr>
          </a:p>
        </p:txBody>
      </p:sp>
      <p:graphicFrame>
        <p:nvGraphicFramePr>
          <p:cNvPr id="6" name="Objek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02820871"/>
              </p:ext>
            </p:extLst>
          </p:nvPr>
        </p:nvGraphicFramePr>
        <p:xfrm>
          <a:off x="395288" y="612775"/>
          <a:ext cx="8424862" cy="1687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976" name="List" r:id="rId3" imgW="8404808" imgH="1683936" progId="Excel.Sheet.12">
                  <p:link updateAutomatic="1"/>
                </p:oleObj>
              </mc:Choice>
              <mc:Fallback>
                <p:oleObj name="List" r:id="rId3" imgW="8404808" imgH="1683936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95288" y="612775"/>
                        <a:ext cx="8424862" cy="16875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k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91816329"/>
              </p:ext>
            </p:extLst>
          </p:nvPr>
        </p:nvGraphicFramePr>
        <p:xfrm>
          <a:off x="395288" y="2405063"/>
          <a:ext cx="8424862" cy="30845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977" name="List" r:id="rId5" imgW="8564943" imgH="4114800" progId="Excel.Sheet.12">
                  <p:link updateAutomatic="1"/>
                </p:oleObj>
              </mc:Choice>
              <mc:Fallback>
                <p:oleObj name="List" r:id="rId5" imgW="8564943" imgH="4114800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95288" y="2405063"/>
                        <a:ext cx="8424862" cy="30845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5463744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F22C1-6C34-4F75-B8CE-939AD8E3D4B6}" type="datetime1">
              <a:rPr lang="cs-CZ" smtClean="0">
                <a:solidFill>
                  <a:srgbClr val="000000"/>
                </a:solidFill>
              </a:rPr>
              <a:pPr/>
              <a:t>30.1.2017</a:t>
            </a:fld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763712" y="6308725"/>
            <a:ext cx="5328567" cy="215900"/>
          </a:xfrm>
        </p:spPr>
        <p:txBody>
          <a:bodyPr/>
          <a:lstStyle/>
          <a:p>
            <a:pPr>
              <a:defRPr/>
            </a:pPr>
            <a:r>
              <a:rPr lang="cs-CZ" dirty="0"/>
              <a:t>KŘP Olomouckého kraje, zpracováno z centrálních statistik ESSK a </a:t>
            </a:r>
            <a:r>
              <a:rPr lang="cs-CZ" dirty="0" smtClean="0"/>
              <a:t>IS </a:t>
            </a:r>
            <a:r>
              <a:rPr lang="cs-CZ" dirty="0"/>
              <a:t>ETŘ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EC4B6-75CD-4F34-9DD9-D798B634016E}" type="slidenum">
              <a:rPr lang="cs-CZ" smtClean="0">
                <a:solidFill>
                  <a:srgbClr val="000000"/>
                </a:solidFill>
              </a:rPr>
              <a:pPr/>
              <a:t>3</a:t>
            </a:fld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720000"/>
          </a:xfrm>
        </p:spPr>
        <p:txBody>
          <a:bodyPr/>
          <a:lstStyle/>
          <a:p>
            <a:pPr algn="ctr"/>
            <a:r>
              <a:rPr lang="cs-CZ" sz="2000" u="sng" dirty="0" smtClean="0">
                <a:solidFill>
                  <a:schemeClr val="bg1">
                    <a:lumMod val="50000"/>
                  </a:schemeClr>
                </a:solidFill>
              </a:rPr>
              <a:t>Celková </a:t>
            </a:r>
            <a:r>
              <a:rPr lang="cs-CZ" sz="2000" u="sng" dirty="0">
                <a:solidFill>
                  <a:schemeClr val="bg1">
                    <a:lumMod val="50000"/>
                  </a:schemeClr>
                </a:solidFill>
              </a:rPr>
              <a:t>kriminalita dle jednotlivých územních </a:t>
            </a:r>
            <a:r>
              <a:rPr lang="cs-CZ" sz="2000" u="sng" dirty="0" smtClean="0">
                <a:solidFill>
                  <a:schemeClr val="bg1">
                    <a:lumMod val="50000"/>
                  </a:schemeClr>
                </a:solidFill>
              </a:rPr>
              <a:t>odborů, </a:t>
            </a:r>
            <a:br>
              <a:rPr lang="cs-CZ" sz="2000" u="sng" dirty="0" smtClean="0">
                <a:solidFill>
                  <a:schemeClr val="bg1">
                    <a:lumMod val="50000"/>
                  </a:schemeClr>
                </a:solidFill>
              </a:rPr>
            </a:br>
            <a:r>
              <a:rPr lang="cs-CZ" sz="2000" u="sng" dirty="0" smtClean="0">
                <a:solidFill>
                  <a:schemeClr val="bg1">
                    <a:lumMod val="50000"/>
                  </a:schemeClr>
                </a:solidFill>
              </a:rPr>
              <a:t>porovnání objasněnosti</a:t>
            </a:r>
            <a:r>
              <a:rPr lang="en-US" sz="2000" u="sng" dirty="0">
                <a:solidFill>
                  <a:schemeClr val="bg1">
                    <a:lumMod val="50000"/>
                  </a:schemeClr>
                </a:solidFill>
              </a:rPr>
              <a:t> </a:t>
            </a:r>
            <a:endParaRPr lang="cs-CZ" sz="2000" u="sng" dirty="0">
              <a:solidFill>
                <a:schemeClr val="bg1">
                  <a:lumMod val="50000"/>
                </a:schemeClr>
              </a:solidFill>
            </a:endParaRPr>
          </a:p>
        </p:txBody>
      </p:sp>
      <p:graphicFrame>
        <p:nvGraphicFramePr>
          <p:cNvPr id="8" name="Objek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09183735"/>
              </p:ext>
            </p:extLst>
          </p:nvPr>
        </p:nvGraphicFramePr>
        <p:xfrm>
          <a:off x="395288" y="755650"/>
          <a:ext cx="8424862" cy="101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39" name="List" r:id="rId3" imgW="8282924" imgH="998136" progId="Excel.Sheet.12">
                  <p:link updateAutomatic="1"/>
                </p:oleObj>
              </mc:Choice>
              <mc:Fallback>
                <p:oleObj name="List" r:id="rId3" imgW="8282924" imgH="998136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95288" y="755650"/>
                        <a:ext cx="8424862" cy="1016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k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77507408"/>
              </p:ext>
            </p:extLst>
          </p:nvPr>
        </p:nvGraphicFramePr>
        <p:xfrm>
          <a:off x="396000" y="1872000"/>
          <a:ext cx="8424000" cy="358016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40" name="List" r:id="rId5" imgW="10553770" imgH="4480488" progId="Excel.Sheet.12">
                  <p:link updateAutomatic="1"/>
                </p:oleObj>
              </mc:Choice>
              <mc:Fallback>
                <p:oleObj name="List" r:id="rId5" imgW="10553770" imgH="4480488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96000" y="1872000"/>
                        <a:ext cx="8424000" cy="358016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4134104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15762" y="0"/>
            <a:ext cx="8229600" cy="720000"/>
          </a:xfrm>
        </p:spPr>
        <p:txBody>
          <a:bodyPr/>
          <a:lstStyle/>
          <a:p>
            <a:pPr algn="ctr"/>
            <a:r>
              <a:rPr lang="cs-CZ" sz="2000" u="sng" dirty="0" smtClean="0">
                <a:solidFill>
                  <a:schemeClr val="bg1">
                    <a:lumMod val="50000"/>
                  </a:schemeClr>
                </a:solidFill>
              </a:rPr>
              <a:t>Násilná </a:t>
            </a:r>
            <a:r>
              <a:rPr lang="cs-CZ" sz="2000" u="sng" dirty="0">
                <a:solidFill>
                  <a:schemeClr val="bg1">
                    <a:lumMod val="50000"/>
                  </a:schemeClr>
                </a:solidFill>
              </a:rPr>
              <a:t>kriminalita dle jednotlivých územních </a:t>
            </a:r>
            <a:r>
              <a:rPr lang="cs-CZ" sz="2000" u="sng" dirty="0" smtClean="0">
                <a:solidFill>
                  <a:schemeClr val="bg1">
                    <a:lumMod val="50000"/>
                  </a:schemeClr>
                </a:solidFill>
              </a:rPr>
              <a:t>odborů, </a:t>
            </a:r>
            <a:br>
              <a:rPr lang="cs-CZ" sz="2000" u="sng" dirty="0" smtClean="0">
                <a:solidFill>
                  <a:schemeClr val="bg1">
                    <a:lumMod val="50000"/>
                  </a:schemeClr>
                </a:solidFill>
              </a:rPr>
            </a:br>
            <a:r>
              <a:rPr lang="cs-CZ" sz="2000" u="sng" dirty="0" smtClean="0">
                <a:solidFill>
                  <a:schemeClr val="bg1">
                    <a:lumMod val="50000"/>
                  </a:schemeClr>
                </a:solidFill>
              </a:rPr>
              <a:t>porovnání objasněnosti</a:t>
            </a:r>
            <a:endParaRPr lang="cs-CZ" sz="2000" u="sng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F22C1-6C34-4F75-B8CE-939AD8E3D4B6}" type="datetime1">
              <a:rPr lang="cs-CZ" smtClean="0">
                <a:solidFill>
                  <a:srgbClr val="000000"/>
                </a:solidFill>
              </a:rPr>
              <a:pPr/>
              <a:t>30.1.2017</a:t>
            </a:fld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763712" y="6308725"/>
            <a:ext cx="5544591" cy="215900"/>
          </a:xfrm>
        </p:spPr>
        <p:txBody>
          <a:bodyPr/>
          <a:lstStyle/>
          <a:p>
            <a:pPr>
              <a:defRPr/>
            </a:pPr>
            <a:r>
              <a:rPr lang="cs-CZ" dirty="0"/>
              <a:t>KŘP Olomouckého kraje, zpracováno z centrálních statistik </a:t>
            </a:r>
            <a:r>
              <a:rPr lang="cs-CZ" dirty="0" smtClean="0"/>
              <a:t>ESSK a IS ETŘ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EC4B6-75CD-4F34-9DD9-D798B634016E}" type="slidenum">
              <a:rPr lang="cs-CZ" smtClean="0">
                <a:solidFill>
                  <a:srgbClr val="000000"/>
                </a:solidFill>
              </a:rPr>
              <a:pPr/>
              <a:t>4</a:t>
            </a:fld>
            <a:endParaRPr lang="cs-CZ" dirty="0">
              <a:solidFill>
                <a:srgbClr val="000000"/>
              </a:solidFill>
            </a:endParaRPr>
          </a:p>
        </p:txBody>
      </p:sp>
      <p:graphicFrame>
        <p:nvGraphicFramePr>
          <p:cNvPr id="7" name="Objek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09367069"/>
              </p:ext>
            </p:extLst>
          </p:nvPr>
        </p:nvGraphicFramePr>
        <p:xfrm>
          <a:off x="395288" y="755650"/>
          <a:ext cx="8424862" cy="101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474" name="List" r:id="rId3" imgW="8282924" imgH="998136" progId="Excel.Sheet.12">
                  <p:link updateAutomatic="1"/>
                </p:oleObj>
              </mc:Choice>
              <mc:Fallback>
                <p:oleObj name="List" r:id="rId3" imgW="8282924" imgH="998136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95288" y="755650"/>
                        <a:ext cx="8424862" cy="1016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k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21873364"/>
              </p:ext>
            </p:extLst>
          </p:nvPr>
        </p:nvGraphicFramePr>
        <p:xfrm>
          <a:off x="396000" y="1872000"/>
          <a:ext cx="8424000" cy="358524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475" name="List" r:id="rId5" imgW="10553770" imgH="4488264" progId="Excel.Sheet.12">
                  <p:link updateAutomatic="1"/>
                </p:oleObj>
              </mc:Choice>
              <mc:Fallback>
                <p:oleObj name="List" r:id="rId5" imgW="10553770" imgH="4488264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96000" y="1872000"/>
                        <a:ext cx="8424000" cy="358524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8624585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20000"/>
          </a:xfrm>
        </p:spPr>
        <p:txBody>
          <a:bodyPr/>
          <a:lstStyle/>
          <a:p>
            <a:pPr algn="ctr"/>
            <a:r>
              <a:rPr lang="cs-CZ" sz="2000" u="sng" dirty="0" smtClean="0">
                <a:solidFill>
                  <a:schemeClr val="bg1">
                    <a:lumMod val="50000"/>
                  </a:schemeClr>
                </a:solidFill>
              </a:rPr>
              <a:t>Mravnostní </a:t>
            </a:r>
            <a:r>
              <a:rPr lang="cs-CZ" sz="2000" u="sng" dirty="0">
                <a:solidFill>
                  <a:schemeClr val="bg1">
                    <a:lumMod val="50000"/>
                  </a:schemeClr>
                </a:solidFill>
              </a:rPr>
              <a:t>kriminalita dle jednotlivých územních </a:t>
            </a:r>
            <a:r>
              <a:rPr lang="cs-CZ" sz="2000" u="sng" dirty="0" smtClean="0">
                <a:solidFill>
                  <a:schemeClr val="bg1">
                    <a:lumMod val="50000"/>
                  </a:schemeClr>
                </a:solidFill>
              </a:rPr>
              <a:t>odborů, </a:t>
            </a:r>
            <a:br>
              <a:rPr lang="cs-CZ" sz="2000" u="sng" dirty="0" smtClean="0">
                <a:solidFill>
                  <a:schemeClr val="bg1">
                    <a:lumMod val="50000"/>
                  </a:schemeClr>
                </a:solidFill>
              </a:rPr>
            </a:br>
            <a:r>
              <a:rPr lang="cs-CZ" sz="2000" u="sng" dirty="0" smtClean="0">
                <a:solidFill>
                  <a:schemeClr val="bg1">
                    <a:lumMod val="50000"/>
                  </a:schemeClr>
                </a:solidFill>
              </a:rPr>
              <a:t>porovnání objasněnosti</a:t>
            </a:r>
            <a:endParaRPr lang="cs-CZ" sz="2000" u="sng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F22C1-6C34-4F75-B8CE-939AD8E3D4B6}" type="datetime1">
              <a:rPr lang="cs-CZ" smtClean="0">
                <a:solidFill>
                  <a:srgbClr val="000000"/>
                </a:solidFill>
              </a:rPr>
              <a:pPr/>
              <a:t>30.1.2017</a:t>
            </a:fld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763712" y="6308725"/>
            <a:ext cx="5328568" cy="215900"/>
          </a:xfrm>
        </p:spPr>
        <p:txBody>
          <a:bodyPr/>
          <a:lstStyle/>
          <a:p>
            <a:pPr>
              <a:defRPr/>
            </a:pPr>
            <a:r>
              <a:rPr lang="cs-CZ" dirty="0"/>
              <a:t>KŘP Olomouckého kraje, zpracováno z centrálních statistik </a:t>
            </a:r>
            <a:r>
              <a:rPr lang="cs-CZ" dirty="0" smtClean="0"/>
              <a:t>ESSK a IS ETŘ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EC4B6-75CD-4F34-9DD9-D798B634016E}" type="slidenum">
              <a:rPr lang="cs-CZ" smtClean="0">
                <a:solidFill>
                  <a:srgbClr val="000000"/>
                </a:solidFill>
              </a:rPr>
              <a:pPr/>
              <a:t>5</a:t>
            </a:fld>
            <a:endParaRPr lang="cs-CZ" dirty="0">
              <a:solidFill>
                <a:srgbClr val="000000"/>
              </a:solidFill>
            </a:endParaRPr>
          </a:p>
        </p:txBody>
      </p:sp>
      <p:graphicFrame>
        <p:nvGraphicFramePr>
          <p:cNvPr id="6" name="Objek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19473869"/>
              </p:ext>
            </p:extLst>
          </p:nvPr>
        </p:nvGraphicFramePr>
        <p:xfrm>
          <a:off x="395288" y="755650"/>
          <a:ext cx="8424862" cy="101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87" name="List" r:id="rId3" imgW="8282924" imgH="998136" progId="Excel.Sheet.12">
                  <p:link updateAutomatic="1"/>
                </p:oleObj>
              </mc:Choice>
              <mc:Fallback>
                <p:oleObj name="List" r:id="rId3" imgW="8282924" imgH="998136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95288" y="755650"/>
                        <a:ext cx="8424862" cy="1016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k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29883343"/>
              </p:ext>
            </p:extLst>
          </p:nvPr>
        </p:nvGraphicFramePr>
        <p:xfrm>
          <a:off x="396000" y="1872000"/>
          <a:ext cx="8424000" cy="358016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88" name="List" r:id="rId5" imgW="10553770" imgH="4480488" progId="Excel.Sheet.12">
                  <p:link updateAutomatic="1"/>
                </p:oleObj>
              </mc:Choice>
              <mc:Fallback>
                <p:oleObj name="List" r:id="rId5" imgW="10553770" imgH="4480488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96000" y="1872000"/>
                        <a:ext cx="8424000" cy="358016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8118602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20000"/>
          </a:xfrm>
        </p:spPr>
        <p:txBody>
          <a:bodyPr/>
          <a:lstStyle/>
          <a:p>
            <a:pPr algn="ctr"/>
            <a:r>
              <a:rPr lang="cs-CZ" sz="2000" u="sng" dirty="0" smtClean="0">
                <a:solidFill>
                  <a:schemeClr val="bg1">
                    <a:lumMod val="50000"/>
                  </a:schemeClr>
                </a:solidFill>
              </a:rPr>
              <a:t>Majetková </a:t>
            </a:r>
            <a:r>
              <a:rPr lang="cs-CZ" sz="2000" u="sng" dirty="0">
                <a:solidFill>
                  <a:schemeClr val="bg1">
                    <a:lumMod val="50000"/>
                  </a:schemeClr>
                </a:solidFill>
              </a:rPr>
              <a:t>kriminalita dle jednotlivých územních </a:t>
            </a:r>
            <a:r>
              <a:rPr lang="cs-CZ" sz="2000" u="sng" dirty="0" smtClean="0">
                <a:solidFill>
                  <a:schemeClr val="bg1">
                    <a:lumMod val="50000"/>
                  </a:schemeClr>
                </a:solidFill>
              </a:rPr>
              <a:t>odborů, </a:t>
            </a:r>
            <a:br>
              <a:rPr lang="cs-CZ" sz="2000" u="sng" dirty="0" smtClean="0">
                <a:solidFill>
                  <a:schemeClr val="bg1">
                    <a:lumMod val="50000"/>
                  </a:schemeClr>
                </a:solidFill>
              </a:rPr>
            </a:br>
            <a:r>
              <a:rPr lang="cs-CZ" sz="2000" u="sng" dirty="0" smtClean="0">
                <a:solidFill>
                  <a:schemeClr val="bg1">
                    <a:lumMod val="50000"/>
                  </a:schemeClr>
                </a:solidFill>
              </a:rPr>
              <a:t>porovnání objasněnosti</a:t>
            </a:r>
            <a:endParaRPr lang="cs-CZ" sz="2000" u="sng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F22C1-6C34-4F75-B8CE-939AD8E3D4B6}" type="datetime1">
              <a:rPr lang="cs-CZ" smtClean="0">
                <a:solidFill>
                  <a:srgbClr val="000000"/>
                </a:solidFill>
              </a:rPr>
              <a:pPr/>
              <a:t>30.1.2017</a:t>
            </a:fld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763712" y="6308725"/>
            <a:ext cx="5328567" cy="215900"/>
          </a:xfrm>
        </p:spPr>
        <p:txBody>
          <a:bodyPr/>
          <a:lstStyle/>
          <a:p>
            <a:pPr>
              <a:defRPr/>
            </a:pPr>
            <a:r>
              <a:rPr lang="cs-CZ" dirty="0"/>
              <a:t>KŘP Olomouckého kraje, zpracováno z centrálních statistik </a:t>
            </a:r>
            <a:r>
              <a:rPr lang="cs-CZ" dirty="0" smtClean="0"/>
              <a:t>ESSK a IS ETŘ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EC4B6-75CD-4F34-9DD9-D798B634016E}" type="slidenum">
              <a:rPr lang="cs-CZ" smtClean="0">
                <a:solidFill>
                  <a:srgbClr val="000000"/>
                </a:solidFill>
              </a:rPr>
              <a:pPr/>
              <a:t>6</a:t>
            </a:fld>
            <a:endParaRPr lang="cs-CZ" dirty="0">
              <a:solidFill>
                <a:srgbClr val="000000"/>
              </a:solidFill>
            </a:endParaRPr>
          </a:p>
        </p:txBody>
      </p:sp>
      <p:graphicFrame>
        <p:nvGraphicFramePr>
          <p:cNvPr id="7" name="Objek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90114092"/>
              </p:ext>
            </p:extLst>
          </p:nvPr>
        </p:nvGraphicFramePr>
        <p:xfrm>
          <a:off x="395288" y="755650"/>
          <a:ext cx="8424862" cy="101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511" name="List" r:id="rId3" imgW="8282924" imgH="998136" progId="Excel.Sheet.12">
                  <p:link updateAutomatic="1"/>
                </p:oleObj>
              </mc:Choice>
              <mc:Fallback>
                <p:oleObj name="List" r:id="rId3" imgW="8282924" imgH="998136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95288" y="755650"/>
                        <a:ext cx="8424862" cy="1016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k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05714195"/>
              </p:ext>
            </p:extLst>
          </p:nvPr>
        </p:nvGraphicFramePr>
        <p:xfrm>
          <a:off x="396000" y="1872000"/>
          <a:ext cx="8424000" cy="357889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512" name="List" r:id="rId5" imgW="10553770" imgH="4480488" progId="Excel.Sheet.12">
                  <p:link updateAutomatic="1"/>
                </p:oleObj>
              </mc:Choice>
              <mc:Fallback>
                <p:oleObj name="List" r:id="rId5" imgW="10553770" imgH="4480488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96000" y="1872000"/>
                        <a:ext cx="8424000" cy="357889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9344878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796"/>
            <a:ext cx="8229600" cy="720000"/>
          </a:xfrm>
        </p:spPr>
        <p:txBody>
          <a:bodyPr/>
          <a:lstStyle/>
          <a:p>
            <a:pPr algn="ctr"/>
            <a:r>
              <a:rPr lang="cs-CZ" sz="2000" u="sng" dirty="0" smtClean="0">
                <a:solidFill>
                  <a:schemeClr val="bg1">
                    <a:lumMod val="50000"/>
                  </a:schemeClr>
                </a:solidFill>
              </a:rPr>
              <a:t>Hospodářská </a:t>
            </a:r>
            <a:r>
              <a:rPr lang="cs-CZ" sz="2000" u="sng" dirty="0">
                <a:solidFill>
                  <a:schemeClr val="bg1">
                    <a:lumMod val="50000"/>
                  </a:schemeClr>
                </a:solidFill>
              </a:rPr>
              <a:t>kriminalita dle jednotlivých územních </a:t>
            </a:r>
            <a:r>
              <a:rPr lang="cs-CZ" sz="2000" u="sng" dirty="0" smtClean="0">
                <a:solidFill>
                  <a:schemeClr val="bg1">
                    <a:lumMod val="50000"/>
                  </a:schemeClr>
                </a:solidFill>
              </a:rPr>
              <a:t>odborů, </a:t>
            </a:r>
            <a:br>
              <a:rPr lang="cs-CZ" sz="2000" u="sng" dirty="0" smtClean="0">
                <a:solidFill>
                  <a:schemeClr val="bg1">
                    <a:lumMod val="50000"/>
                  </a:schemeClr>
                </a:solidFill>
              </a:rPr>
            </a:br>
            <a:r>
              <a:rPr lang="cs-CZ" sz="2000" u="sng" dirty="0" smtClean="0">
                <a:solidFill>
                  <a:schemeClr val="bg1">
                    <a:lumMod val="50000"/>
                  </a:schemeClr>
                </a:solidFill>
              </a:rPr>
              <a:t>porovnání objasněnosti</a:t>
            </a:r>
            <a:endParaRPr lang="cs-CZ" sz="2000" u="sng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6F22C1-6C34-4F75-B8CE-939AD8E3D4B6}" type="datetime1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30.1.2017</a:t>
            </a:fld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763712" y="6308725"/>
            <a:ext cx="5400575" cy="215900"/>
          </a:xfrm>
        </p:spPr>
        <p:txBody>
          <a:bodyPr/>
          <a:lstStyle/>
          <a:p>
            <a:pPr>
              <a:defRPr/>
            </a:pPr>
            <a:r>
              <a:rPr lang="cs-CZ" dirty="0"/>
              <a:t>KŘP Olomouckého kraje, zpracováno z centrálních statistik </a:t>
            </a:r>
            <a:r>
              <a:rPr lang="cs-CZ" dirty="0" smtClean="0"/>
              <a:t>ESSK a IS ETŘ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EC4B6-75CD-4F34-9DD9-D798B634016E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graphicFrame>
        <p:nvGraphicFramePr>
          <p:cNvPr id="6" name="Objek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94709494"/>
              </p:ext>
            </p:extLst>
          </p:nvPr>
        </p:nvGraphicFramePr>
        <p:xfrm>
          <a:off x="395288" y="755650"/>
          <a:ext cx="8424862" cy="101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533" name="List" r:id="rId3" imgW="8282924" imgH="998136" progId="Excel.Sheet.12">
                  <p:link updateAutomatic="1"/>
                </p:oleObj>
              </mc:Choice>
              <mc:Fallback>
                <p:oleObj name="List" r:id="rId3" imgW="8282924" imgH="998136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95288" y="755650"/>
                        <a:ext cx="8424862" cy="1016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k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12979166"/>
              </p:ext>
            </p:extLst>
          </p:nvPr>
        </p:nvGraphicFramePr>
        <p:xfrm>
          <a:off x="396000" y="1872000"/>
          <a:ext cx="8424000" cy="357889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534" name="List" r:id="rId5" imgW="10553770" imgH="4480488" progId="Excel.Sheet.12">
                  <p:link updateAutomatic="1"/>
                </p:oleObj>
              </mc:Choice>
              <mc:Fallback>
                <p:oleObj name="List" r:id="rId5" imgW="10553770" imgH="4480488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96000" y="1872000"/>
                        <a:ext cx="8424000" cy="357889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0658069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49668" y="0"/>
            <a:ext cx="8229600" cy="720000"/>
          </a:xfrm>
        </p:spPr>
        <p:txBody>
          <a:bodyPr/>
          <a:lstStyle/>
          <a:p>
            <a:pPr algn="ctr"/>
            <a:r>
              <a:rPr lang="cs-CZ" sz="2000" u="sng" dirty="0">
                <a:solidFill>
                  <a:schemeClr val="bg1">
                    <a:lumMod val="50000"/>
                  </a:schemeClr>
                </a:solidFill>
              </a:rPr>
              <a:t>Podíl jednotlivých druhů trestné činnosti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F22C1-6C34-4F75-B8CE-939AD8E3D4B6}" type="datetime1">
              <a:rPr lang="cs-CZ" smtClean="0">
                <a:solidFill>
                  <a:srgbClr val="000000"/>
                </a:solidFill>
              </a:rPr>
              <a:pPr/>
              <a:t>30.1.2017</a:t>
            </a:fld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763712" y="6308725"/>
            <a:ext cx="5328567" cy="215900"/>
          </a:xfrm>
        </p:spPr>
        <p:txBody>
          <a:bodyPr/>
          <a:lstStyle/>
          <a:p>
            <a:pPr>
              <a:defRPr/>
            </a:pPr>
            <a:r>
              <a:rPr lang="cs-CZ" dirty="0"/>
              <a:t>KŘP Olomouckého kraje, zpracováno z centrálních statistik </a:t>
            </a:r>
            <a:r>
              <a:rPr lang="cs-CZ" dirty="0" smtClean="0"/>
              <a:t>ESSK a IS ETŘ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EC4B6-75CD-4F34-9DD9-D798B634016E}" type="slidenum">
              <a:rPr lang="cs-CZ" smtClean="0">
                <a:solidFill>
                  <a:srgbClr val="000000"/>
                </a:solidFill>
              </a:rPr>
              <a:pPr/>
              <a:t>8</a:t>
            </a:fld>
            <a:endParaRPr lang="cs-CZ" dirty="0">
              <a:solidFill>
                <a:srgbClr val="000000"/>
              </a:solidFill>
            </a:endParaRPr>
          </a:p>
        </p:txBody>
      </p:sp>
      <p:graphicFrame>
        <p:nvGraphicFramePr>
          <p:cNvPr id="7" name="Objek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66806525"/>
              </p:ext>
            </p:extLst>
          </p:nvPr>
        </p:nvGraphicFramePr>
        <p:xfrm>
          <a:off x="901700" y="755650"/>
          <a:ext cx="2225675" cy="152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40" name="List" r:id="rId3" imgW="2225031" imgH="1524096" progId="Excel.Sheet.12">
                  <p:link updateAutomatic="1"/>
                </p:oleObj>
              </mc:Choice>
              <mc:Fallback>
                <p:oleObj name="List" r:id="rId3" imgW="2225031" imgH="1524096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901700" y="755650"/>
                        <a:ext cx="2225675" cy="1524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k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84539826"/>
              </p:ext>
            </p:extLst>
          </p:nvPr>
        </p:nvGraphicFramePr>
        <p:xfrm>
          <a:off x="2049463" y="704850"/>
          <a:ext cx="8424862" cy="4732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41" name="List" r:id="rId5" imgW="5646427" imgH="3170016" progId="Excel.Sheet.12">
                  <p:link updateAutomatic="1"/>
                </p:oleObj>
              </mc:Choice>
              <mc:Fallback>
                <p:oleObj name="List" r:id="rId5" imgW="5646427" imgH="3170016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049463" y="704850"/>
                        <a:ext cx="8424862" cy="47323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9" name="Přímá spojnice se šipkou 8"/>
          <p:cNvCxnSpPr/>
          <p:nvPr/>
        </p:nvCxnSpPr>
        <p:spPr>
          <a:xfrm>
            <a:off x="6804248" y="4797152"/>
            <a:ext cx="144016" cy="21602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8875790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20000"/>
          </a:xfrm>
        </p:spPr>
        <p:txBody>
          <a:bodyPr/>
          <a:lstStyle/>
          <a:p>
            <a:pPr algn="ctr"/>
            <a:r>
              <a:rPr lang="cs-CZ" sz="2000" u="sng" dirty="0" smtClean="0">
                <a:solidFill>
                  <a:schemeClr val="bg1">
                    <a:lumMod val="50000"/>
                  </a:schemeClr>
                </a:solidFill>
              </a:rPr>
              <a:t>Druhy trestné činnosti – počet skutků a vzniklá škoda</a:t>
            </a:r>
            <a:endParaRPr lang="cs-CZ" sz="2000" u="sng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F22C1-6C34-4F75-B8CE-939AD8E3D4B6}" type="datetime1">
              <a:rPr lang="cs-CZ" smtClean="0">
                <a:solidFill>
                  <a:srgbClr val="000000"/>
                </a:solidFill>
              </a:rPr>
              <a:pPr/>
              <a:t>30.1.2017</a:t>
            </a:fld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763712" y="6308725"/>
            <a:ext cx="5328567" cy="215900"/>
          </a:xfrm>
        </p:spPr>
        <p:txBody>
          <a:bodyPr/>
          <a:lstStyle/>
          <a:p>
            <a:pPr>
              <a:defRPr/>
            </a:pPr>
            <a:r>
              <a:rPr lang="cs-CZ" dirty="0"/>
              <a:t>KŘP Olomouckého kraje, zpracováno z centrálních statistik </a:t>
            </a:r>
            <a:r>
              <a:rPr lang="cs-CZ" dirty="0" smtClean="0"/>
              <a:t>ESSK a IS ETŘ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EC4B6-75CD-4F34-9DD9-D798B634016E}" type="slidenum">
              <a:rPr lang="cs-CZ" smtClean="0">
                <a:solidFill>
                  <a:srgbClr val="000000"/>
                </a:solidFill>
              </a:rPr>
              <a:pPr/>
              <a:t>9</a:t>
            </a:fld>
            <a:endParaRPr lang="cs-CZ" dirty="0">
              <a:solidFill>
                <a:srgbClr val="000000"/>
              </a:solidFill>
            </a:endParaRPr>
          </a:p>
        </p:txBody>
      </p:sp>
      <p:graphicFrame>
        <p:nvGraphicFramePr>
          <p:cNvPr id="6" name="Objek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56865159"/>
              </p:ext>
            </p:extLst>
          </p:nvPr>
        </p:nvGraphicFramePr>
        <p:xfrm>
          <a:off x="-1588" y="660400"/>
          <a:ext cx="5761038" cy="3429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594" name="List" r:id="rId3" imgW="4465406" imgH="2659392" progId="Excel.Sheet.12">
                  <p:link updateAutomatic="1"/>
                </p:oleObj>
              </mc:Choice>
              <mc:Fallback>
                <p:oleObj name="List" r:id="rId3" imgW="4465406" imgH="2659392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-1588" y="660400"/>
                        <a:ext cx="5761038" cy="3429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k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6786930"/>
              </p:ext>
            </p:extLst>
          </p:nvPr>
        </p:nvGraphicFramePr>
        <p:xfrm>
          <a:off x="3781425" y="2060575"/>
          <a:ext cx="5757863" cy="3430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595" name="List" r:id="rId5" imgW="4465406" imgH="2659392" progId="Excel.Sheet.12">
                  <p:link updateAutomatic="1"/>
                </p:oleObj>
              </mc:Choice>
              <mc:Fallback>
                <p:oleObj name="List" r:id="rId5" imgW="4465406" imgH="2659392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781425" y="2060575"/>
                        <a:ext cx="5757863" cy="3430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84578159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5545" y="-2733"/>
            <a:ext cx="8229600" cy="720000"/>
          </a:xfrm>
        </p:spPr>
        <p:txBody>
          <a:bodyPr/>
          <a:lstStyle/>
          <a:p>
            <a:pPr algn="ctr"/>
            <a:r>
              <a:rPr lang="cs-CZ" altLang="cs-CZ" sz="2000" u="sng" dirty="0">
                <a:solidFill>
                  <a:schemeClr val="bg1">
                    <a:lumMod val="50000"/>
                  </a:schemeClr>
                </a:solidFill>
              </a:rPr>
              <a:t>Stíhané osoby </a:t>
            </a:r>
            <a:r>
              <a:rPr lang="cs-CZ" altLang="cs-CZ" sz="2000" u="sng" dirty="0" smtClean="0">
                <a:solidFill>
                  <a:schemeClr val="bg1">
                    <a:lumMod val="50000"/>
                  </a:schemeClr>
                </a:solidFill>
              </a:rPr>
              <a:t>a </a:t>
            </a:r>
            <a:r>
              <a:rPr lang="cs-CZ" altLang="cs-CZ" sz="2000" u="sng" dirty="0">
                <a:solidFill>
                  <a:schemeClr val="bg1">
                    <a:lumMod val="50000"/>
                  </a:schemeClr>
                </a:solidFill>
              </a:rPr>
              <a:t>podíl recidivistů </a:t>
            </a:r>
            <a:r>
              <a:rPr lang="cs-CZ" altLang="cs-CZ" sz="2000" u="sng" dirty="0" smtClean="0">
                <a:solidFill>
                  <a:schemeClr val="bg1">
                    <a:lumMod val="50000"/>
                  </a:schemeClr>
                </a:solidFill>
              </a:rPr>
              <a:t>na spáchaných trestných činech</a:t>
            </a:r>
            <a:endParaRPr lang="cs-CZ" sz="2000" u="sng" dirty="0">
              <a:solidFill>
                <a:schemeClr val="bg1">
                  <a:lumMod val="50000"/>
                </a:schemeClr>
              </a:solidFill>
            </a:endParaRPr>
          </a:p>
        </p:txBody>
      </p:sp>
      <p:graphicFrame>
        <p:nvGraphicFramePr>
          <p:cNvPr id="8" name="Zástupný symbol pro obsah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26778156"/>
              </p:ext>
            </p:extLst>
          </p:nvPr>
        </p:nvGraphicFramePr>
        <p:xfrm>
          <a:off x="454503" y="920957"/>
          <a:ext cx="8229600" cy="39020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17351-467B-4BDE-9840-23EF8043D9C9}" type="datetime1">
              <a:rPr lang="cs-CZ" smtClean="0">
                <a:solidFill>
                  <a:srgbClr val="000000"/>
                </a:solidFill>
              </a:rPr>
              <a:pPr/>
              <a:t>30.1.2017</a:t>
            </a:fld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63712" y="6308725"/>
            <a:ext cx="5328567" cy="215900"/>
          </a:xfrm>
        </p:spPr>
        <p:txBody>
          <a:bodyPr/>
          <a:lstStyle/>
          <a:p>
            <a:pPr>
              <a:defRPr/>
            </a:pPr>
            <a:r>
              <a:rPr lang="cs-CZ" dirty="0"/>
              <a:t>KŘP Olomouckého kraje, zpracováno z centrálních statistik </a:t>
            </a:r>
            <a:r>
              <a:rPr lang="cs-CZ" dirty="0" smtClean="0"/>
              <a:t>ESSK a IS ETŘ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94B18-818F-4F47-A476-DD894EF0671E}" type="slidenum">
              <a:rPr lang="cs-CZ" smtClean="0">
                <a:solidFill>
                  <a:srgbClr val="000000"/>
                </a:solidFill>
              </a:rPr>
              <a:pPr/>
              <a:t>10</a:t>
            </a:fld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1976438" y="4123467"/>
            <a:ext cx="268054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800" b="1" u="sng" dirty="0">
                <a:solidFill>
                  <a:srgbClr val="000000"/>
                </a:solidFill>
                <a:latin typeface="Calibri" panose="020F0502020204030204" pitchFamily="34" charset="0"/>
              </a:rPr>
              <a:t>Vysvětlivky:</a:t>
            </a:r>
            <a:r>
              <a:rPr lang="cs-CZ" dirty="0"/>
              <a:t> </a:t>
            </a:r>
            <a:r>
              <a:rPr lang="cs-CZ" sz="800" b="1" dirty="0">
                <a:solidFill>
                  <a:srgbClr val="000000"/>
                </a:solidFill>
                <a:latin typeface="Calibri" panose="020F0502020204030204" pitchFamily="34" charset="0"/>
              </a:rPr>
              <a:t>*     počítáno v procentech z objasněných TČ</a:t>
            </a:r>
            <a:r>
              <a:rPr lang="cs-CZ" dirty="0"/>
              <a:t> </a:t>
            </a:r>
          </a:p>
        </p:txBody>
      </p:sp>
      <p:graphicFrame>
        <p:nvGraphicFramePr>
          <p:cNvPr id="7" name="Objek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27031155"/>
              </p:ext>
            </p:extLst>
          </p:nvPr>
        </p:nvGraphicFramePr>
        <p:xfrm>
          <a:off x="1976438" y="949325"/>
          <a:ext cx="3856037" cy="1287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30" name="List" r:id="rId8" imgW="3855770" imgH="1287792" progId="Excel.Sheet.12">
                  <p:link updateAutomatic="1"/>
                </p:oleObj>
              </mc:Choice>
              <mc:Fallback>
                <p:oleObj name="List" r:id="rId8" imgW="3855770" imgH="1287792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976438" y="949325"/>
                        <a:ext cx="3856037" cy="12874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k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87141010"/>
              </p:ext>
            </p:extLst>
          </p:nvPr>
        </p:nvGraphicFramePr>
        <p:xfrm>
          <a:off x="1976438" y="2763838"/>
          <a:ext cx="6667500" cy="1287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31" name="List" r:id="rId10" imgW="6667529" imgH="1287792" progId="Excel.Sheet.12">
                  <p:link updateAutomatic="1"/>
                </p:oleObj>
              </mc:Choice>
              <mc:Fallback>
                <p:oleObj name="List" r:id="rId10" imgW="6667529" imgH="1287792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976438" y="2763838"/>
                        <a:ext cx="6667500" cy="12874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0588550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17351-467B-4BDE-9840-23EF8043D9C9}" type="datetime1">
              <a:rPr lang="cs-CZ" smtClean="0">
                <a:solidFill>
                  <a:srgbClr val="000000"/>
                </a:solidFill>
              </a:rPr>
              <a:pPr/>
              <a:t>30.1.2017</a:t>
            </a:fld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63712" y="6308725"/>
            <a:ext cx="5400575" cy="215900"/>
          </a:xfrm>
        </p:spPr>
        <p:txBody>
          <a:bodyPr/>
          <a:lstStyle/>
          <a:p>
            <a:pPr>
              <a:defRPr/>
            </a:pPr>
            <a:r>
              <a:rPr lang="cs-CZ" dirty="0"/>
              <a:t>KŘP Olomouckého kraje, zpracováno z centrálních statistik </a:t>
            </a:r>
            <a:r>
              <a:rPr lang="cs-CZ" dirty="0" smtClean="0"/>
              <a:t>ESSK a IS ETŘ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94B18-818F-4F47-A476-DD894EF0671E}" type="slidenum">
              <a:rPr lang="cs-CZ" smtClean="0">
                <a:solidFill>
                  <a:srgbClr val="000000"/>
                </a:solidFill>
              </a:rPr>
              <a:pPr/>
              <a:t>11</a:t>
            </a:fld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46856" y="0"/>
            <a:ext cx="8229600" cy="980728"/>
          </a:xfrm>
        </p:spPr>
        <p:txBody>
          <a:bodyPr/>
          <a:lstStyle/>
          <a:p>
            <a:pPr algn="ctr"/>
            <a:r>
              <a:rPr lang="cs-CZ" sz="2000" u="sng" dirty="0" smtClean="0">
                <a:solidFill>
                  <a:schemeClr val="bg1">
                    <a:lumMod val="50000"/>
                  </a:schemeClr>
                </a:solidFill>
              </a:rPr>
              <a:t>Počty skutků spáchaných recidivisty </a:t>
            </a:r>
            <a:br>
              <a:rPr lang="cs-CZ" sz="2000" u="sng" dirty="0" smtClean="0">
                <a:solidFill>
                  <a:schemeClr val="bg1">
                    <a:lumMod val="50000"/>
                  </a:schemeClr>
                </a:solidFill>
              </a:rPr>
            </a:br>
            <a:r>
              <a:rPr lang="cs-CZ" sz="2000" u="sng" dirty="0" smtClean="0">
                <a:solidFill>
                  <a:schemeClr val="bg1">
                    <a:lumMod val="50000"/>
                  </a:schemeClr>
                </a:solidFill>
              </a:rPr>
              <a:t>v období leden – prosinec 2014 až 2016</a:t>
            </a:r>
            <a:endParaRPr lang="cs-CZ" sz="2000" u="sng" dirty="0">
              <a:solidFill>
                <a:schemeClr val="bg1">
                  <a:lumMod val="50000"/>
                </a:schemeClr>
              </a:solidFill>
            </a:endParaRPr>
          </a:p>
        </p:txBody>
      </p:sp>
      <p:graphicFrame>
        <p:nvGraphicFramePr>
          <p:cNvPr id="7" name="Objek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4335506"/>
              </p:ext>
            </p:extLst>
          </p:nvPr>
        </p:nvGraphicFramePr>
        <p:xfrm>
          <a:off x="395288" y="862013"/>
          <a:ext cx="8426450" cy="4654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71" name="List" r:id="rId3" imgW="6659966" imgH="4213944" progId="Excel.Sheet.12">
                  <p:link updateAutomatic="1"/>
                </p:oleObj>
              </mc:Choice>
              <mc:Fallback>
                <p:oleObj name="List" r:id="rId3" imgW="6659966" imgH="4213944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95288" y="862013"/>
                        <a:ext cx="8426450" cy="46545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8222562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2000" u="sng" dirty="0" smtClean="0">
                <a:solidFill>
                  <a:schemeClr val="bg1">
                    <a:lumMod val="50000"/>
                  </a:schemeClr>
                </a:solidFill>
              </a:rPr>
              <a:t>Stíháno, vyšetřováno osob, </a:t>
            </a:r>
            <a:r>
              <a:rPr lang="cs-CZ" sz="2000" u="sng" dirty="0" err="1" smtClean="0">
                <a:solidFill>
                  <a:schemeClr val="bg1">
                    <a:lumMod val="50000"/>
                  </a:schemeClr>
                </a:solidFill>
              </a:rPr>
              <a:t>nezl</a:t>
            </a:r>
            <a:r>
              <a:rPr lang="cs-CZ" sz="2000" u="sng" dirty="0" smtClean="0">
                <a:solidFill>
                  <a:schemeClr val="bg1">
                    <a:lumMod val="50000"/>
                  </a:schemeClr>
                </a:solidFill>
              </a:rPr>
              <a:t>. 1-14 let, mladiství</a:t>
            </a:r>
            <a:endParaRPr lang="cs-CZ" sz="2000" u="sng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17351-467B-4BDE-9840-23EF8043D9C9}" type="datetime1">
              <a:rPr lang="cs-CZ" smtClean="0">
                <a:solidFill>
                  <a:srgbClr val="000000"/>
                </a:solidFill>
              </a:rPr>
              <a:pPr/>
              <a:t>30.1.2017</a:t>
            </a:fld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63712" y="6308725"/>
            <a:ext cx="5472583" cy="216619"/>
          </a:xfrm>
        </p:spPr>
        <p:txBody>
          <a:bodyPr/>
          <a:lstStyle/>
          <a:p>
            <a:pPr>
              <a:defRPr/>
            </a:pPr>
            <a:r>
              <a:rPr lang="cs-CZ" dirty="0"/>
              <a:t>KŘP Olomouckého kraje, zpracováno z centrálních statistik ESSK a IS ETŘ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94B18-818F-4F47-A476-DD894EF0671E}" type="slidenum">
              <a:rPr lang="cs-CZ" smtClean="0">
                <a:solidFill>
                  <a:srgbClr val="000000"/>
                </a:solidFill>
              </a:rPr>
              <a:pPr/>
              <a:t>12</a:t>
            </a:fld>
            <a:endParaRPr lang="cs-CZ" dirty="0">
              <a:solidFill>
                <a:srgbClr val="000000"/>
              </a:solidFill>
            </a:endParaRPr>
          </a:p>
        </p:txBody>
      </p:sp>
      <p:graphicFrame>
        <p:nvGraphicFramePr>
          <p:cNvPr id="10" name="Zástupný symbol pro obsah 9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10110297"/>
              </p:ext>
            </p:extLst>
          </p:nvPr>
        </p:nvGraphicFramePr>
        <p:xfrm>
          <a:off x="755576" y="1628775"/>
          <a:ext cx="7931224" cy="39020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69385376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2000" dirty="0" smtClean="0">
                <a:solidFill>
                  <a:schemeClr val="bg1">
                    <a:lumMod val="50000"/>
                  </a:schemeClr>
                </a:solidFill>
              </a:rPr>
              <a:t>Stíhané osoby nezletilé, mladistvé (2016) - vybrané trestné činy </a:t>
            </a:r>
            <a:endParaRPr lang="cs-CZ" sz="20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17351-467B-4BDE-9840-23EF8043D9C9}" type="datetime1">
              <a:rPr lang="cs-CZ" smtClean="0">
                <a:solidFill>
                  <a:srgbClr val="000000"/>
                </a:solidFill>
              </a:rPr>
              <a:pPr/>
              <a:t>30.1.2017</a:t>
            </a:fld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63688" y="6308726"/>
            <a:ext cx="5580607" cy="215900"/>
          </a:xfrm>
        </p:spPr>
        <p:txBody>
          <a:bodyPr/>
          <a:lstStyle/>
          <a:p>
            <a:r>
              <a:rPr lang="cs-CZ" dirty="0"/>
              <a:t>KŘP Olomouckého kraje, zpracováno z centrálních statistik ESSK a IS ETŘ</a:t>
            </a:r>
          </a:p>
          <a:p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94B18-818F-4F47-A476-DD894EF0671E}" type="slidenum">
              <a:rPr lang="cs-CZ" smtClean="0">
                <a:solidFill>
                  <a:srgbClr val="000000"/>
                </a:solidFill>
              </a:rPr>
              <a:pPr/>
              <a:t>13</a:t>
            </a:fld>
            <a:endParaRPr lang="cs-CZ" dirty="0">
              <a:solidFill>
                <a:srgbClr val="000000"/>
              </a:solidFill>
            </a:endParaRPr>
          </a:p>
        </p:txBody>
      </p:sp>
      <p:graphicFrame>
        <p:nvGraphicFramePr>
          <p:cNvPr id="12" name="Graf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08630345"/>
              </p:ext>
            </p:extLst>
          </p:nvPr>
        </p:nvGraphicFramePr>
        <p:xfrm>
          <a:off x="1187624" y="3429573"/>
          <a:ext cx="6912768" cy="208765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4" name="Zástupný symbol pro obsah 1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12295640"/>
              </p:ext>
            </p:extLst>
          </p:nvPr>
        </p:nvGraphicFramePr>
        <p:xfrm>
          <a:off x="1187624" y="1268761"/>
          <a:ext cx="6840760" cy="20248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50211674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707"/>
            <a:ext cx="8229600" cy="720000"/>
          </a:xfrm>
        </p:spPr>
        <p:txBody>
          <a:bodyPr/>
          <a:lstStyle/>
          <a:p>
            <a:pPr algn="ctr"/>
            <a:r>
              <a:rPr lang="cs-CZ" sz="2000" u="sng" dirty="0" smtClean="0">
                <a:solidFill>
                  <a:schemeClr val="bg1">
                    <a:lumMod val="50000"/>
                  </a:schemeClr>
                </a:solidFill>
              </a:rPr>
              <a:t>Vraždy</a:t>
            </a:r>
            <a:endParaRPr lang="cs-CZ" sz="2000" u="sng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17351-467B-4BDE-9840-23EF8043D9C9}" type="datetime1">
              <a:rPr lang="cs-CZ" smtClean="0">
                <a:solidFill>
                  <a:srgbClr val="000000"/>
                </a:solidFill>
              </a:rPr>
              <a:pPr/>
              <a:t>30.1.2017</a:t>
            </a:fld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63712" y="6308725"/>
            <a:ext cx="5400575" cy="215900"/>
          </a:xfrm>
        </p:spPr>
        <p:txBody>
          <a:bodyPr/>
          <a:lstStyle/>
          <a:p>
            <a:pPr>
              <a:defRPr/>
            </a:pPr>
            <a:r>
              <a:rPr lang="cs-CZ" dirty="0"/>
              <a:t>KŘP Olomouckého kraje, zpracováno z centrálních statistik </a:t>
            </a:r>
            <a:r>
              <a:rPr lang="cs-CZ" dirty="0" smtClean="0"/>
              <a:t>ESSK a IS ETŘ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94B18-818F-4F47-A476-DD894EF0671E}" type="slidenum">
              <a:rPr lang="cs-CZ" smtClean="0">
                <a:solidFill>
                  <a:srgbClr val="000000"/>
                </a:solidFill>
              </a:rPr>
              <a:pPr/>
              <a:t>14</a:t>
            </a:fld>
            <a:endParaRPr lang="cs-CZ" dirty="0">
              <a:solidFill>
                <a:srgbClr val="000000"/>
              </a:solidFill>
            </a:endParaRPr>
          </a:p>
        </p:txBody>
      </p:sp>
      <p:graphicFrame>
        <p:nvGraphicFramePr>
          <p:cNvPr id="7" name="Objek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84687272"/>
              </p:ext>
            </p:extLst>
          </p:nvPr>
        </p:nvGraphicFramePr>
        <p:xfrm>
          <a:off x="2212975" y="612775"/>
          <a:ext cx="4740275" cy="1539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612" name="List" r:id="rId3" imgW="4739645" imgH="1539216" progId="Excel.Sheet.12">
                  <p:link updateAutomatic="1"/>
                </p:oleObj>
              </mc:Choice>
              <mc:Fallback>
                <p:oleObj name="List" r:id="rId3" imgW="4739645" imgH="1539216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212975" y="612775"/>
                        <a:ext cx="4740275" cy="15398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k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33371282"/>
              </p:ext>
            </p:extLst>
          </p:nvPr>
        </p:nvGraphicFramePr>
        <p:xfrm>
          <a:off x="1866900" y="2257425"/>
          <a:ext cx="5551488" cy="3190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613" name="List" r:id="rId5" imgW="4709174" imgH="2705184" progId="Excel.Sheet.12">
                  <p:link updateAutomatic="1"/>
                </p:oleObj>
              </mc:Choice>
              <mc:Fallback>
                <p:oleObj name="List" r:id="rId5" imgW="4709174" imgH="2705184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866900" y="2257425"/>
                        <a:ext cx="5551488" cy="31908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15684251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88629" y="0"/>
            <a:ext cx="8229600" cy="720000"/>
          </a:xfrm>
        </p:spPr>
        <p:txBody>
          <a:bodyPr/>
          <a:lstStyle/>
          <a:p>
            <a:pPr algn="ctr"/>
            <a:r>
              <a:rPr lang="cs-CZ" sz="2000" u="sng" dirty="0" smtClean="0">
                <a:solidFill>
                  <a:schemeClr val="bg1">
                    <a:lumMod val="50000"/>
                  </a:schemeClr>
                </a:solidFill>
              </a:rPr>
              <a:t>Loupeže</a:t>
            </a:r>
            <a:endParaRPr lang="cs-CZ" sz="2000" u="sng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17351-467B-4BDE-9840-23EF8043D9C9}" type="datetime1">
              <a:rPr lang="cs-CZ" smtClean="0">
                <a:solidFill>
                  <a:srgbClr val="000000"/>
                </a:solidFill>
              </a:rPr>
              <a:pPr/>
              <a:t>30.1.2017</a:t>
            </a:fld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63712" y="6308725"/>
            <a:ext cx="5328567" cy="215900"/>
          </a:xfrm>
        </p:spPr>
        <p:txBody>
          <a:bodyPr/>
          <a:lstStyle/>
          <a:p>
            <a:pPr>
              <a:defRPr/>
            </a:pPr>
            <a:r>
              <a:rPr lang="cs-CZ" dirty="0"/>
              <a:t>KŘP Olomouckého kraje, zpracováno z centrálních statistik </a:t>
            </a:r>
            <a:r>
              <a:rPr lang="cs-CZ" dirty="0" smtClean="0"/>
              <a:t>ESSK a IS ETŘ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94B18-818F-4F47-A476-DD894EF0671E}" type="slidenum">
              <a:rPr lang="cs-CZ" smtClean="0">
                <a:solidFill>
                  <a:srgbClr val="000000"/>
                </a:solidFill>
              </a:rPr>
              <a:pPr/>
              <a:t>15</a:t>
            </a:fld>
            <a:endParaRPr lang="cs-CZ" dirty="0">
              <a:solidFill>
                <a:srgbClr val="000000"/>
              </a:solidFill>
            </a:endParaRPr>
          </a:p>
        </p:txBody>
      </p:sp>
      <p:graphicFrame>
        <p:nvGraphicFramePr>
          <p:cNvPr id="9" name="Objekt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98608709"/>
              </p:ext>
            </p:extLst>
          </p:nvPr>
        </p:nvGraphicFramePr>
        <p:xfrm>
          <a:off x="407988" y="612775"/>
          <a:ext cx="8397875" cy="158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08" name="List" r:id="rId3" imgW="7459991" imgH="1546776" progId="Excel.Sheet.12">
                  <p:link updateAutomatic="1"/>
                </p:oleObj>
              </mc:Choice>
              <mc:Fallback>
                <p:oleObj name="List" r:id="rId3" imgW="7459991" imgH="1546776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07988" y="612775"/>
                        <a:ext cx="8397875" cy="1584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k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87362558"/>
              </p:ext>
            </p:extLst>
          </p:nvPr>
        </p:nvGraphicFramePr>
        <p:xfrm>
          <a:off x="377825" y="2216150"/>
          <a:ext cx="8459788" cy="33416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09" name="List" r:id="rId5" imgW="11231912" imgH="4434912" progId="Excel.Sheet.12">
                  <p:link updateAutomatic="1"/>
                </p:oleObj>
              </mc:Choice>
              <mc:Fallback>
                <p:oleObj name="List" r:id="rId5" imgW="11231912" imgH="4434912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77825" y="2216150"/>
                        <a:ext cx="8459788" cy="33416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8" name="Přímá spojnice se šipkou 7"/>
          <p:cNvCxnSpPr/>
          <p:nvPr/>
        </p:nvCxnSpPr>
        <p:spPr>
          <a:xfrm flipV="1">
            <a:off x="7308304" y="2564904"/>
            <a:ext cx="0" cy="2592288"/>
          </a:xfrm>
          <a:prstGeom prst="straightConnector1">
            <a:avLst/>
          </a:prstGeom>
          <a:ln>
            <a:prstDash val="lgDashDotDot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7479136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20000"/>
          </a:xfrm>
        </p:spPr>
        <p:txBody>
          <a:bodyPr/>
          <a:lstStyle/>
          <a:p>
            <a:pPr algn="ctr"/>
            <a:r>
              <a:rPr lang="pl-PL" sz="2000" u="sng" dirty="0">
                <a:solidFill>
                  <a:schemeClr val="bg1">
                    <a:lumMod val="50000"/>
                  </a:schemeClr>
                </a:solidFill>
              </a:rPr>
              <a:t>Ublížení na </a:t>
            </a:r>
            <a:r>
              <a:rPr lang="pl-PL" sz="2000" u="sng" dirty="0" smtClean="0">
                <a:solidFill>
                  <a:schemeClr val="bg1">
                    <a:lumMod val="50000"/>
                  </a:schemeClr>
                </a:solidFill>
              </a:rPr>
              <a:t>zdraví</a:t>
            </a:r>
            <a:endParaRPr lang="cs-CZ" sz="2000" u="sng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17351-467B-4BDE-9840-23EF8043D9C9}" type="datetime1">
              <a:rPr lang="cs-CZ" smtClean="0">
                <a:solidFill>
                  <a:srgbClr val="000000"/>
                </a:solidFill>
              </a:rPr>
              <a:pPr/>
              <a:t>30.1.2017</a:t>
            </a:fld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63712" y="6308725"/>
            <a:ext cx="5328567" cy="215900"/>
          </a:xfrm>
        </p:spPr>
        <p:txBody>
          <a:bodyPr/>
          <a:lstStyle/>
          <a:p>
            <a:pPr>
              <a:defRPr/>
            </a:pPr>
            <a:r>
              <a:rPr lang="cs-CZ" dirty="0"/>
              <a:t>KŘP Olomouckého kraje, zpracováno z centrálních statistik </a:t>
            </a:r>
            <a:r>
              <a:rPr lang="cs-CZ" dirty="0" smtClean="0"/>
              <a:t>ESSK a IS ETŘ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94B18-818F-4F47-A476-DD894EF0671E}" type="slidenum">
              <a:rPr lang="cs-CZ" smtClean="0">
                <a:solidFill>
                  <a:srgbClr val="000000"/>
                </a:solidFill>
              </a:rPr>
              <a:pPr/>
              <a:t>16</a:t>
            </a:fld>
            <a:endParaRPr lang="cs-CZ" dirty="0">
              <a:solidFill>
                <a:srgbClr val="000000"/>
              </a:solidFill>
            </a:endParaRPr>
          </a:p>
        </p:txBody>
      </p:sp>
      <p:graphicFrame>
        <p:nvGraphicFramePr>
          <p:cNvPr id="7" name="Objek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88340829"/>
              </p:ext>
            </p:extLst>
          </p:nvPr>
        </p:nvGraphicFramePr>
        <p:xfrm>
          <a:off x="407988" y="612775"/>
          <a:ext cx="8399462" cy="1719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630" name="List" r:id="rId3" imgW="7551404" imgH="1546776" progId="Excel.Sheet.12">
                  <p:link updateAutomatic="1"/>
                </p:oleObj>
              </mc:Choice>
              <mc:Fallback>
                <p:oleObj name="List" r:id="rId3" imgW="7551404" imgH="1546776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07988" y="612775"/>
                        <a:ext cx="8399462" cy="17192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k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863372"/>
              </p:ext>
            </p:extLst>
          </p:nvPr>
        </p:nvGraphicFramePr>
        <p:xfrm>
          <a:off x="396000" y="2448000"/>
          <a:ext cx="8424000" cy="31142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631" name="List" r:id="rId5" imgW="10599368" imgH="4434912" progId="Excel.Sheet.12">
                  <p:link updateAutomatic="1"/>
                </p:oleObj>
              </mc:Choice>
              <mc:Fallback>
                <p:oleObj name="List" r:id="rId5" imgW="10599368" imgH="4434912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96000" y="2448000"/>
                        <a:ext cx="8424000" cy="311426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7114876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-388"/>
            <a:ext cx="8229600" cy="720000"/>
          </a:xfrm>
        </p:spPr>
        <p:txBody>
          <a:bodyPr/>
          <a:lstStyle/>
          <a:p>
            <a:pPr algn="ctr"/>
            <a:r>
              <a:rPr lang="cs-CZ" sz="2000" u="sng" dirty="0">
                <a:solidFill>
                  <a:schemeClr val="bg1">
                    <a:lumMod val="50000"/>
                  </a:schemeClr>
                </a:solidFill>
              </a:rPr>
              <a:t>Nebezpečné vyhrožování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17351-467B-4BDE-9840-23EF8043D9C9}" type="datetime1">
              <a:rPr lang="cs-CZ" smtClean="0">
                <a:solidFill>
                  <a:srgbClr val="000000"/>
                </a:solidFill>
              </a:rPr>
              <a:pPr/>
              <a:t>30.1.2017</a:t>
            </a:fld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63712" y="6308725"/>
            <a:ext cx="5328567" cy="215900"/>
          </a:xfrm>
        </p:spPr>
        <p:txBody>
          <a:bodyPr/>
          <a:lstStyle/>
          <a:p>
            <a:pPr>
              <a:defRPr/>
            </a:pPr>
            <a:r>
              <a:rPr lang="cs-CZ" dirty="0"/>
              <a:t>KŘP Olomouckého kraje, zpracováno z centrálních statistik </a:t>
            </a:r>
            <a:r>
              <a:rPr lang="cs-CZ" dirty="0" smtClean="0"/>
              <a:t>ESSK a IS ETŘ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94B18-818F-4F47-A476-DD894EF0671E}" type="slidenum">
              <a:rPr lang="cs-CZ" smtClean="0">
                <a:solidFill>
                  <a:srgbClr val="000000"/>
                </a:solidFill>
              </a:rPr>
              <a:pPr/>
              <a:t>17</a:t>
            </a:fld>
            <a:endParaRPr lang="cs-CZ" dirty="0">
              <a:solidFill>
                <a:srgbClr val="000000"/>
              </a:solidFill>
            </a:endParaRPr>
          </a:p>
        </p:txBody>
      </p:sp>
      <p:graphicFrame>
        <p:nvGraphicFramePr>
          <p:cNvPr id="8" name="Objek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88791362"/>
              </p:ext>
            </p:extLst>
          </p:nvPr>
        </p:nvGraphicFramePr>
        <p:xfrm>
          <a:off x="407988" y="612775"/>
          <a:ext cx="8399462" cy="1719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652" name="List" r:id="rId3" imgW="7551404" imgH="1546776" progId="Excel.Sheet.12">
                  <p:link updateAutomatic="1"/>
                </p:oleObj>
              </mc:Choice>
              <mc:Fallback>
                <p:oleObj name="List" r:id="rId3" imgW="7551404" imgH="1546776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07988" y="612775"/>
                        <a:ext cx="8399462" cy="17192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k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89678647"/>
              </p:ext>
            </p:extLst>
          </p:nvPr>
        </p:nvGraphicFramePr>
        <p:xfrm>
          <a:off x="396000" y="2412000"/>
          <a:ext cx="8424000" cy="313583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653" name="List" r:id="rId5" imgW="10599368" imgH="4434912" progId="Excel.Sheet.12">
                  <p:link updateAutomatic="1"/>
                </p:oleObj>
              </mc:Choice>
              <mc:Fallback>
                <p:oleObj name="List" r:id="rId5" imgW="10599368" imgH="4434912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96000" y="2412000"/>
                        <a:ext cx="8424000" cy="313583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0055444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030"/>
            <a:ext cx="8229600" cy="720000"/>
          </a:xfrm>
        </p:spPr>
        <p:txBody>
          <a:bodyPr/>
          <a:lstStyle/>
          <a:p>
            <a:pPr algn="ctr"/>
            <a:r>
              <a:rPr lang="cs-CZ" sz="2000" u="sng" dirty="0">
                <a:solidFill>
                  <a:schemeClr val="bg1">
                    <a:lumMod val="50000"/>
                  </a:schemeClr>
                </a:solidFill>
              </a:rPr>
              <a:t>Vydírání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17351-467B-4BDE-9840-23EF8043D9C9}" type="datetime1">
              <a:rPr lang="cs-CZ" smtClean="0">
                <a:solidFill>
                  <a:srgbClr val="000000"/>
                </a:solidFill>
              </a:rPr>
              <a:pPr/>
              <a:t>30.1.2017</a:t>
            </a:fld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63712" y="6308725"/>
            <a:ext cx="5328567" cy="215900"/>
          </a:xfrm>
        </p:spPr>
        <p:txBody>
          <a:bodyPr/>
          <a:lstStyle/>
          <a:p>
            <a:pPr>
              <a:defRPr/>
            </a:pPr>
            <a:r>
              <a:rPr lang="cs-CZ" dirty="0"/>
              <a:t>KŘP Olomouckého kraje, zpracováno z centrálních statistik </a:t>
            </a:r>
            <a:r>
              <a:rPr lang="cs-CZ" dirty="0" smtClean="0"/>
              <a:t>ESSK a IS ETŘ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94B18-818F-4F47-A476-DD894EF0671E}" type="slidenum">
              <a:rPr lang="cs-CZ" smtClean="0">
                <a:solidFill>
                  <a:srgbClr val="000000"/>
                </a:solidFill>
              </a:rPr>
              <a:pPr/>
              <a:t>18</a:t>
            </a:fld>
            <a:endParaRPr lang="cs-CZ" dirty="0">
              <a:solidFill>
                <a:srgbClr val="000000"/>
              </a:solidFill>
            </a:endParaRPr>
          </a:p>
        </p:txBody>
      </p:sp>
      <p:graphicFrame>
        <p:nvGraphicFramePr>
          <p:cNvPr id="3" name="Objek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29397309"/>
              </p:ext>
            </p:extLst>
          </p:nvPr>
        </p:nvGraphicFramePr>
        <p:xfrm>
          <a:off x="407988" y="612775"/>
          <a:ext cx="8399462" cy="1719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676" name="List" r:id="rId3" imgW="7551404" imgH="1546776" progId="Excel.Sheet.12">
                  <p:link updateAutomatic="1"/>
                </p:oleObj>
              </mc:Choice>
              <mc:Fallback>
                <p:oleObj name="List" r:id="rId3" imgW="7551404" imgH="1546776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07988" y="612775"/>
                        <a:ext cx="8399462" cy="17192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k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3436459"/>
              </p:ext>
            </p:extLst>
          </p:nvPr>
        </p:nvGraphicFramePr>
        <p:xfrm>
          <a:off x="396000" y="2412000"/>
          <a:ext cx="8424000" cy="314029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677" name="List" r:id="rId5" imgW="10599368" imgH="4434912" progId="Excel.Sheet.12">
                  <p:link updateAutomatic="1"/>
                </p:oleObj>
              </mc:Choice>
              <mc:Fallback>
                <p:oleObj name="List" r:id="rId5" imgW="10599368" imgH="4434912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96000" y="2412000"/>
                        <a:ext cx="8424000" cy="314029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4741161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2000" dirty="0" smtClean="0">
                <a:solidFill>
                  <a:schemeClr val="bg1">
                    <a:lumMod val="50000"/>
                  </a:schemeClr>
                </a:solidFill>
              </a:rPr>
              <a:t>Násilná trestná činnost se zbraní</a:t>
            </a:r>
            <a:endParaRPr lang="cs-CZ" sz="20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17351-467B-4BDE-9840-23EF8043D9C9}" type="datetime1">
              <a:rPr lang="cs-CZ" smtClean="0">
                <a:solidFill>
                  <a:srgbClr val="000000"/>
                </a:solidFill>
              </a:rPr>
              <a:pPr/>
              <a:t>30.1.2017</a:t>
            </a:fld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63688" y="6314894"/>
            <a:ext cx="5544615" cy="209731"/>
          </a:xfrm>
        </p:spPr>
        <p:txBody>
          <a:bodyPr/>
          <a:lstStyle/>
          <a:p>
            <a:r>
              <a:rPr lang="cs-CZ" dirty="0"/>
              <a:t>KŘP Olomouckého kraje, zpracováno z centrálních statistik ESSK a IS ETŘ</a:t>
            </a:r>
          </a:p>
          <a:p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94B18-818F-4F47-A476-DD894EF0671E}" type="slidenum">
              <a:rPr lang="cs-CZ" smtClean="0">
                <a:solidFill>
                  <a:srgbClr val="000000"/>
                </a:solidFill>
              </a:rPr>
              <a:pPr/>
              <a:t>19</a:t>
            </a:fld>
            <a:endParaRPr lang="cs-CZ" dirty="0">
              <a:solidFill>
                <a:srgbClr val="000000"/>
              </a:solidFill>
            </a:endParaRPr>
          </a:p>
        </p:txBody>
      </p:sp>
      <p:graphicFrame>
        <p:nvGraphicFramePr>
          <p:cNvPr id="7" name="Objek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49384902"/>
              </p:ext>
            </p:extLst>
          </p:nvPr>
        </p:nvGraphicFramePr>
        <p:xfrm>
          <a:off x="1907703" y="1560404"/>
          <a:ext cx="5256583" cy="316349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69" name="List" r:id="rId4" imgW="4610089" imgH="2771820" progId="Excel.Sheet.12">
                  <p:link updateAutomatic="1"/>
                </p:oleObj>
              </mc:Choice>
              <mc:Fallback>
                <p:oleObj name="List" r:id="rId4" imgW="4610089" imgH="2771820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907703" y="1560404"/>
                        <a:ext cx="5256583" cy="316349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2725031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199" y="18085"/>
            <a:ext cx="8229600" cy="720000"/>
          </a:xfrm>
        </p:spPr>
        <p:txBody>
          <a:bodyPr/>
          <a:lstStyle/>
          <a:p>
            <a:pPr algn="ctr"/>
            <a:r>
              <a:rPr lang="cs-CZ" sz="2000" u="sng" dirty="0">
                <a:solidFill>
                  <a:schemeClr val="bg1">
                    <a:lumMod val="50000"/>
                  </a:schemeClr>
                </a:solidFill>
              </a:rPr>
              <a:t>Znásilnění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17351-467B-4BDE-9840-23EF8043D9C9}" type="datetime1">
              <a:rPr lang="cs-CZ" smtClean="0">
                <a:solidFill>
                  <a:srgbClr val="000000"/>
                </a:solidFill>
              </a:rPr>
              <a:pPr/>
              <a:t>30.1.2017</a:t>
            </a:fld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63712" y="6308725"/>
            <a:ext cx="5328567" cy="215900"/>
          </a:xfrm>
        </p:spPr>
        <p:txBody>
          <a:bodyPr/>
          <a:lstStyle/>
          <a:p>
            <a:pPr>
              <a:defRPr/>
            </a:pPr>
            <a:r>
              <a:rPr lang="cs-CZ" dirty="0"/>
              <a:t>KŘP Olomouckého kraje, zpracováno z centrálních statistik </a:t>
            </a:r>
            <a:r>
              <a:rPr lang="cs-CZ" dirty="0" smtClean="0"/>
              <a:t>ESSK a IS ETŘ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94B18-818F-4F47-A476-DD894EF0671E}" type="slidenum">
              <a:rPr lang="cs-CZ" smtClean="0">
                <a:solidFill>
                  <a:srgbClr val="000000"/>
                </a:solidFill>
              </a:rPr>
              <a:pPr/>
              <a:t>20</a:t>
            </a:fld>
            <a:endParaRPr lang="cs-CZ" dirty="0">
              <a:solidFill>
                <a:srgbClr val="000000"/>
              </a:solidFill>
            </a:endParaRPr>
          </a:p>
        </p:txBody>
      </p:sp>
      <p:graphicFrame>
        <p:nvGraphicFramePr>
          <p:cNvPr id="8" name="Objek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72068042"/>
              </p:ext>
            </p:extLst>
          </p:nvPr>
        </p:nvGraphicFramePr>
        <p:xfrm>
          <a:off x="407988" y="612775"/>
          <a:ext cx="8399462" cy="1709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700" name="List" r:id="rId3" imgW="7551404" imgH="1539216" progId="Excel.Sheet.12">
                  <p:link updateAutomatic="1"/>
                </p:oleObj>
              </mc:Choice>
              <mc:Fallback>
                <p:oleObj name="List" r:id="rId3" imgW="7551404" imgH="1539216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07988" y="612775"/>
                        <a:ext cx="8399462" cy="17097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k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99754883"/>
              </p:ext>
            </p:extLst>
          </p:nvPr>
        </p:nvGraphicFramePr>
        <p:xfrm>
          <a:off x="396000" y="2412000"/>
          <a:ext cx="8424000" cy="3075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701" name="List" r:id="rId5" imgW="10591805" imgH="4427136" progId="Excel.Sheet.12">
                  <p:link updateAutomatic="1"/>
                </p:oleObj>
              </mc:Choice>
              <mc:Fallback>
                <p:oleObj name="List" r:id="rId5" imgW="10591805" imgH="4427136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96000" y="2412000"/>
                        <a:ext cx="8424000" cy="30753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7111136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20000"/>
          </a:xfrm>
        </p:spPr>
        <p:txBody>
          <a:bodyPr anchor="ctr"/>
          <a:lstStyle/>
          <a:p>
            <a:pPr algn="ctr"/>
            <a:r>
              <a:rPr lang="cs-CZ" sz="2000" u="sng" dirty="0">
                <a:solidFill>
                  <a:schemeClr val="bg1">
                    <a:lumMod val="50000"/>
                  </a:schemeClr>
                </a:solidFill>
              </a:rPr>
              <a:t>Pohlavní zneužívání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17351-467B-4BDE-9840-23EF8043D9C9}" type="datetime1">
              <a:rPr lang="cs-CZ" smtClean="0">
                <a:solidFill>
                  <a:srgbClr val="000000"/>
                </a:solidFill>
              </a:rPr>
              <a:pPr/>
              <a:t>30.1.2017</a:t>
            </a:fld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63712" y="6308725"/>
            <a:ext cx="5400575" cy="215900"/>
          </a:xfrm>
        </p:spPr>
        <p:txBody>
          <a:bodyPr/>
          <a:lstStyle/>
          <a:p>
            <a:pPr>
              <a:defRPr/>
            </a:pPr>
            <a:r>
              <a:rPr lang="cs-CZ" dirty="0"/>
              <a:t>KŘP Olomouckého kraje, zpracováno z centrálních statistik </a:t>
            </a:r>
            <a:r>
              <a:rPr lang="cs-CZ" dirty="0" smtClean="0"/>
              <a:t>ESSK a IS ETŘ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94B18-818F-4F47-A476-DD894EF0671E}" type="slidenum">
              <a:rPr lang="cs-CZ" smtClean="0">
                <a:solidFill>
                  <a:srgbClr val="000000"/>
                </a:solidFill>
              </a:rPr>
              <a:pPr/>
              <a:t>21</a:t>
            </a:fld>
            <a:endParaRPr lang="cs-CZ" dirty="0">
              <a:solidFill>
                <a:srgbClr val="000000"/>
              </a:solidFill>
            </a:endParaRPr>
          </a:p>
        </p:txBody>
      </p:sp>
      <p:graphicFrame>
        <p:nvGraphicFramePr>
          <p:cNvPr id="8" name="Objek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76203248"/>
              </p:ext>
            </p:extLst>
          </p:nvPr>
        </p:nvGraphicFramePr>
        <p:xfrm>
          <a:off x="407988" y="612775"/>
          <a:ext cx="8399462" cy="1719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722" name="List" r:id="rId3" imgW="7551404" imgH="1546776" progId="Excel.Sheet.12">
                  <p:link updateAutomatic="1"/>
                </p:oleObj>
              </mc:Choice>
              <mc:Fallback>
                <p:oleObj name="List" r:id="rId3" imgW="7551404" imgH="1546776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07988" y="612775"/>
                        <a:ext cx="8399462" cy="17192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k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25700817"/>
              </p:ext>
            </p:extLst>
          </p:nvPr>
        </p:nvGraphicFramePr>
        <p:xfrm>
          <a:off x="396000" y="2412000"/>
          <a:ext cx="8424000" cy="30933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723" name="List" r:id="rId5" imgW="10599368" imgH="4434912" progId="Excel.Sheet.12">
                  <p:link updateAutomatic="1"/>
                </p:oleObj>
              </mc:Choice>
              <mc:Fallback>
                <p:oleObj name="List" r:id="rId5" imgW="10599368" imgH="4434912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96000" y="2412000"/>
                        <a:ext cx="8424000" cy="309336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1004896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73077" y="2030"/>
            <a:ext cx="8229600" cy="720000"/>
          </a:xfrm>
        </p:spPr>
        <p:txBody>
          <a:bodyPr/>
          <a:lstStyle/>
          <a:p>
            <a:pPr algn="ctr"/>
            <a:r>
              <a:rPr lang="cs-CZ" sz="2000" u="sng" dirty="0">
                <a:solidFill>
                  <a:schemeClr val="bg1">
                    <a:lumMod val="50000"/>
                  </a:schemeClr>
                </a:solidFill>
              </a:rPr>
              <a:t>Vloupání do </a:t>
            </a:r>
            <a:r>
              <a:rPr lang="cs-CZ" sz="2000" u="sng" dirty="0" smtClean="0">
                <a:solidFill>
                  <a:schemeClr val="bg1">
                    <a:lumMod val="50000"/>
                  </a:schemeClr>
                </a:solidFill>
              </a:rPr>
              <a:t>bytů</a:t>
            </a:r>
            <a:endParaRPr lang="cs-CZ" sz="2000" u="sng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17351-467B-4BDE-9840-23EF8043D9C9}" type="datetime1">
              <a:rPr lang="cs-CZ" smtClean="0">
                <a:solidFill>
                  <a:srgbClr val="000000"/>
                </a:solidFill>
              </a:rPr>
              <a:pPr/>
              <a:t>30.1.2017</a:t>
            </a:fld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63712" y="6308725"/>
            <a:ext cx="5328567" cy="215900"/>
          </a:xfrm>
        </p:spPr>
        <p:txBody>
          <a:bodyPr/>
          <a:lstStyle/>
          <a:p>
            <a:pPr>
              <a:defRPr/>
            </a:pPr>
            <a:r>
              <a:rPr lang="cs-CZ" dirty="0"/>
              <a:t>KŘP Olomouckého kraje, zpracováno z centrálních statistik </a:t>
            </a:r>
            <a:r>
              <a:rPr lang="cs-CZ" dirty="0" smtClean="0"/>
              <a:t>ESSK a IS ETŘ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94B18-818F-4F47-A476-DD894EF0671E}" type="slidenum">
              <a:rPr lang="cs-CZ" smtClean="0">
                <a:solidFill>
                  <a:srgbClr val="000000"/>
                </a:solidFill>
              </a:rPr>
              <a:pPr/>
              <a:t>22</a:t>
            </a:fld>
            <a:endParaRPr lang="cs-CZ" dirty="0">
              <a:solidFill>
                <a:srgbClr val="000000"/>
              </a:solidFill>
            </a:endParaRPr>
          </a:p>
        </p:txBody>
      </p:sp>
      <p:graphicFrame>
        <p:nvGraphicFramePr>
          <p:cNvPr id="7" name="Objek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15033850"/>
              </p:ext>
            </p:extLst>
          </p:nvPr>
        </p:nvGraphicFramePr>
        <p:xfrm>
          <a:off x="407988" y="612775"/>
          <a:ext cx="8399462" cy="1719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746" name="List" r:id="rId3" imgW="7551404" imgH="1546776" progId="Excel.Sheet.12">
                  <p:link updateAutomatic="1"/>
                </p:oleObj>
              </mc:Choice>
              <mc:Fallback>
                <p:oleObj name="List" r:id="rId3" imgW="7551404" imgH="1546776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07988" y="612775"/>
                        <a:ext cx="8399462" cy="17192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k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85880375"/>
              </p:ext>
            </p:extLst>
          </p:nvPr>
        </p:nvGraphicFramePr>
        <p:xfrm>
          <a:off x="396000" y="2412000"/>
          <a:ext cx="8424000" cy="310604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747" name="List" r:id="rId5" imgW="10599368" imgH="4434912" progId="Excel.Sheet.12">
                  <p:link updateAutomatic="1"/>
                </p:oleObj>
              </mc:Choice>
              <mc:Fallback>
                <p:oleObj name="List" r:id="rId5" imgW="10599368" imgH="4434912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96000" y="2412000"/>
                        <a:ext cx="8424000" cy="310604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5729950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274638"/>
            <a:ext cx="8363272" cy="1143000"/>
          </a:xfrm>
        </p:spPr>
        <p:txBody>
          <a:bodyPr/>
          <a:lstStyle/>
          <a:p>
            <a:pPr algn="ctr"/>
            <a:r>
              <a:rPr lang="cs-CZ" sz="2000" u="sng" dirty="0" smtClean="0">
                <a:solidFill>
                  <a:schemeClr val="bg1">
                    <a:lumMod val="50000"/>
                  </a:schemeClr>
                </a:solidFill>
              </a:rPr>
              <a:t>Nejčastější způsoby vloupání do bytů za rok 2016</a:t>
            </a:r>
            <a:endParaRPr lang="cs-CZ" sz="2000" u="sng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17351-467B-4BDE-9840-23EF8043D9C9}" type="datetime1">
              <a:rPr lang="cs-CZ" smtClean="0">
                <a:solidFill>
                  <a:srgbClr val="000000"/>
                </a:solidFill>
              </a:rPr>
              <a:pPr/>
              <a:t>30.1.2017</a:t>
            </a:fld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63688" y="6308726"/>
            <a:ext cx="5400600" cy="222554"/>
          </a:xfrm>
        </p:spPr>
        <p:txBody>
          <a:bodyPr/>
          <a:lstStyle/>
          <a:p>
            <a:r>
              <a:rPr lang="cs-CZ" dirty="0" smtClean="0"/>
              <a:t>KŘP </a:t>
            </a:r>
            <a:r>
              <a:rPr lang="cs-CZ" dirty="0"/>
              <a:t>Olomouckého kraje, zpracováno z centrálních statistik ESSK a IS </a:t>
            </a:r>
            <a:r>
              <a:rPr lang="cs-CZ" dirty="0" smtClean="0"/>
              <a:t>ETŘ</a:t>
            </a:r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94B18-818F-4F47-A476-DD894EF0671E}" type="slidenum">
              <a:rPr lang="cs-CZ" smtClean="0">
                <a:solidFill>
                  <a:srgbClr val="000000"/>
                </a:solidFill>
              </a:rPr>
              <a:pPr/>
              <a:t>23</a:t>
            </a:fld>
            <a:endParaRPr lang="cs-CZ" dirty="0">
              <a:solidFill>
                <a:srgbClr val="000000"/>
              </a:solidFill>
            </a:endParaRPr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0220768"/>
              </p:ext>
            </p:extLst>
          </p:nvPr>
        </p:nvGraphicFramePr>
        <p:xfrm>
          <a:off x="899592" y="1417638"/>
          <a:ext cx="7200800" cy="41132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9309959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0788" y="0"/>
            <a:ext cx="8229600" cy="720000"/>
          </a:xfrm>
        </p:spPr>
        <p:txBody>
          <a:bodyPr/>
          <a:lstStyle/>
          <a:p>
            <a:pPr algn="ctr"/>
            <a:r>
              <a:rPr lang="cs-CZ" sz="2000" u="sng" dirty="0">
                <a:solidFill>
                  <a:schemeClr val="bg1">
                    <a:lumMod val="50000"/>
                  </a:schemeClr>
                </a:solidFill>
              </a:rPr>
              <a:t>Vloupání do rodinných domů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17351-467B-4BDE-9840-23EF8043D9C9}" type="datetime1">
              <a:rPr lang="cs-CZ" smtClean="0">
                <a:solidFill>
                  <a:srgbClr val="000000"/>
                </a:solidFill>
              </a:rPr>
              <a:pPr/>
              <a:t>30.1.2017</a:t>
            </a:fld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63712" y="6308725"/>
            <a:ext cx="5328567" cy="215900"/>
          </a:xfrm>
        </p:spPr>
        <p:txBody>
          <a:bodyPr/>
          <a:lstStyle/>
          <a:p>
            <a:pPr>
              <a:defRPr/>
            </a:pPr>
            <a:r>
              <a:rPr lang="cs-CZ" dirty="0"/>
              <a:t>KŘP Olomouckého kraje, zpracováno z centrálních statistik </a:t>
            </a:r>
            <a:r>
              <a:rPr lang="cs-CZ" dirty="0" smtClean="0"/>
              <a:t>ESSK a IS ETŘ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94B18-818F-4F47-A476-DD894EF0671E}" type="slidenum">
              <a:rPr lang="cs-CZ" smtClean="0">
                <a:solidFill>
                  <a:srgbClr val="000000"/>
                </a:solidFill>
              </a:rPr>
              <a:pPr/>
              <a:t>24</a:t>
            </a:fld>
            <a:endParaRPr lang="cs-CZ" dirty="0">
              <a:solidFill>
                <a:srgbClr val="000000"/>
              </a:solidFill>
            </a:endParaRPr>
          </a:p>
        </p:txBody>
      </p:sp>
      <p:graphicFrame>
        <p:nvGraphicFramePr>
          <p:cNvPr id="8" name="Objek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20142256"/>
              </p:ext>
            </p:extLst>
          </p:nvPr>
        </p:nvGraphicFramePr>
        <p:xfrm>
          <a:off x="407988" y="612775"/>
          <a:ext cx="8399462" cy="1719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90" name="List" r:id="rId3" imgW="7551404" imgH="1546776" progId="Excel.Sheet.12">
                  <p:link updateAutomatic="1"/>
                </p:oleObj>
              </mc:Choice>
              <mc:Fallback>
                <p:oleObj name="List" r:id="rId3" imgW="7551404" imgH="1546776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07988" y="612775"/>
                        <a:ext cx="8399462" cy="17192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k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64193415"/>
              </p:ext>
            </p:extLst>
          </p:nvPr>
        </p:nvGraphicFramePr>
        <p:xfrm>
          <a:off x="396000" y="2412000"/>
          <a:ext cx="8424000" cy="30933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91" name="List" r:id="rId5" imgW="10599368" imgH="4434912" progId="Excel.Sheet.12">
                  <p:link updateAutomatic="1"/>
                </p:oleObj>
              </mc:Choice>
              <mc:Fallback>
                <p:oleObj name="List" r:id="rId5" imgW="10599368" imgH="4434912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96000" y="2412000"/>
                        <a:ext cx="8424000" cy="309336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5129510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2000" u="sng" dirty="0">
                <a:solidFill>
                  <a:schemeClr val="bg1">
                    <a:lumMod val="50000"/>
                  </a:schemeClr>
                </a:solidFill>
              </a:rPr>
              <a:t>Nejčastější způsoby vloupání do </a:t>
            </a:r>
            <a:r>
              <a:rPr lang="cs-CZ" sz="2000" u="sng" dirty="0" smtClean="0">
                <a:solidFill>
                  <a:schemeClr val="bg1">
                    <a:lumMod val="50000"/>
                  </a:schemeClr>
                </a:solidFill>
              </a:rPr>
              <a:t>rodinných domů za rok 2016</a:t>
            </a:r>
            <a:endParaRPr lang="cs-CZ" sz="20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17351-467B-4BDE-9840-23EF8043D9C9}" type="datetime1">
              <a:rPr lang="cs-CZ" smtClean="0">
                <a:solidFill>
                  <a:srgbClr val="000000"/>
                </a:solidFill>
              </a:rPr>
              <a:pPr/>
              <a:t>30.1.2017</a:t>
            </a:fld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63688" y="6308725"/>
            <a:ext cx="5472608" cy="215900"/>
          </a:xfrm>
        </p:spPr>
        <p:txBody>
          <a:bodyPr/>
          <a:lstStyle/>
          <a:p>
            <a:r>
              <a:rPr lang="cs-CZ" dirty="0" smtClean="0"/>
              <a:t>KŘP </a:t>
            </a:r>
            <a:r>
              <a:rPr lang="cs-CZ" dirty="0"/>
              <a:t>Olomouckého kraje, zpracováno z centrálních statistik ESSK a IS ETŘ</a:t>
            </a:r>
          </a:p>
          <a:p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94B18-818F-4F47-A476-DD894EF0671E}" type="slidenum">
              <a:rPr lang="cs-CZ" smtClean="0">
                <a:solidFill>
                  <a:srgbClr val="000000"/>
                </a:solidFill>
              </a:rPr>
              <a:pPr/>
              <a:t>25</a:t>
            </a:fld>
            <a:endParaRPr lang="cs-CZ" dirty="0">
              <a:solidFill>
                <a:srgbClr val="000000"/>
              </a:solidFill>
            </a:endParaRPr>
          </a:p>
        </p:txBody>
      </p:sp>
      <p:graphicFrame>
        <p:nvGraphicFramePr>
          <p:cNvPr id="9" name="Zástupný symbol pro obsah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14431021"/>
              </p:ext>
            </p:extLst>
          </p:nvPr>
        </p:nvGraphicFramePr>
        <p:xfrm>
          <a:off x="971600" y="1417638"/>
          <a:ext cx="7128792" cy="41132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6080165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73077" y="2030"/>
            <a:ext cx="8229600" cy="720000"/>
          </a:xfrm>
        </p:spPr>
        <p:txBody>
          <a:bodyPr/>
          <a:lstStyle/>
          <a:p>
            <a:pPr algn="ctr"/>
            <a:r>
              <a:rPr lang="cs-CZ" sz="2000" u="sng" dirty="0">
                <a:solidFill>
                  <a:schemeClr val="bg1">
                    <a:lumMod val="50000"/>
                  </a:schemeClr>
                </a:solidFill>
              </a:rPr>
              <a:t>Vloupání do rekreačních objektů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17351-467B-4BDE-9840-23EF8043D9C9}" type="datetime1">
              <a:rPr lang="cs-CZ" smtClean="0">
                <a:solidFill>
                  <a:srgbClr val="000000"/>
                </a:solidFill>
              </a:rPr>
              <a:pPr/>
              <a:t>30.1.2017</a:t>
            </a:fld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63712" y="6308725"/>
            <a:ext cx="5328567" cy="215900"/>
          </a:xfrm>
        </p:spPr>
        <p:txBody>
          <a:bodyPr/>
          <a:lstStyle/>
          <a:p>
            <a:pPr>
              <a:defRPr/>
            </a:pPr>
            <a:r>
              <a:rPr lang="cs-CZ" dirty="0"/>
              <a:t>KŘP Olomouckého kraje, zpracováno z centrálních statistik </a:t>
            </a:r>
            <a:r>
              <a:rPr lang="cs-CZ" dirty="0" smtClean="0"/>
              <a:t>ESSK a IS ETŘ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94B18-818F-4F47-A476-DD894EF0671E}" type="slidenum">
              <a:rPr lang="cs-CZ" smtClean="0">
                <a:solidFill>
                  <a:srgbClr val="000000"/>
                </a:solidFill>
              </a:rPr>
              <a:pPr/>
              <a:t>26</a:t>
            </a:fld>
            <a:endParaRPr lang="cs-CZ" dirty="0">
              <a:solidFill>
                <a:srgbClr val="000000"/>
              </a:solidFill>
            </a:endParaRPr>
          </a:p>
        </p:txBody>
      </p:sp>
      <p:graphicFrame>
        <p:nvGraphicFramePr>
          <p:cNvPr id="7" name="Objek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31357769"/>
              </p:ext>
            </p:extLst>
          </p:nvPr>
        </p:nvGraphicFramePr>
        <p:xfrm>
          <a:off x="406400" y="612775"/>
          <a:ext cx="8401050" cy="1719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769" name="List" r:id="rId3" imgW="7551404" imgH="1546776" progId="Excel.Sheet.12">
                  <p:link updateAutomatic="1"/>
                </p:oleObj>
              </mc:Choice>
              <mc:Fallback>
                <p:oleObj name="List" r:id="rId3" imgW="7551404" imgH="1546776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06400" y="612775"/>
                        <a:ext cx="8401050" cy="17192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k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74232221"/>
              </p:ext>
            </p:extLst>
          </p:nvPr>
        </p:nvGraphicFramePr>
        <p:xfrm>
          <a:off x="396000" y="2412000"/>
          <a:ext cx="8424000" cy="309843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770" name="List" r:id="rId5" imgW="10599368" imgH="4434912" progId="Excel.Sheet.12">
                  <p:link updateAutomatic="1"/>
                </p:oleObj>
              </mc:Choice>
              <mc:Fallback>
                <p:oleObj name="List" r:id="rId5" imgW="10599368" imgH="4434912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96000" y="2412000"/>
                        <a:ext cx="8424000" cy="309843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2343341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0"/>
            <a:ext cx="8229600" cy="720000"/>
          </a:xfrm>
        </p:spPr>
        <p:txBody>
          <a:bodyPr/>
          <a:lstStyle/>
          <a:p>
            <a:pPr algn="ctr"/>
            <a:r>
              <a:rPr lang="cs-CZ" sz="2000" u="sng" dirty="0">
                <a:solidFill>
                  <a:schemeClr val="bg1">
                    <a:lumMod val="50000"/>
                  </a:schemeClr>
                </a:solidFill>
              </a:rPr>
              <a:t>Kapesní krádeže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17351-467B-4BDE-9840-23EF8043D9C9}" type="datetime1">
              <a:rPr lang="cs-CZ" smtClean="0">
                <a:solidFill>
                  <a:srgbClr val="000000"/>
                </a:solidFill>
              </a:rPr>
              <a:pPr/>
              <a:t>30.1.2017</a:t>
            </a:fld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63712" y="6308725"/>
            <a:ext cx="5328567" cy="215900"/>
          </a:xfrm>
        </p:spPr>
        <p:txBody>
          <a:bodyPr/>
          <a:lstStyle/>
          <a:p>
            <a:pPr>
              <a:defRPr/>
            </a:pPr>
            <a:r>
              <a:rPr lang="cs-CZ" dirty="0"/>
              <a:t>KŘP Olomouckého kraje, zpracováno z centrálních statistik </a:t>
            </a:r>
            <a:r>
              <a:rPr lang="cs-CZ" dirty="0" smtClean="0"/>
              <a:t>ESSK a IS ETŘ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94B18-818F-4F47-A476-DD894EF0671E}" type="slidenum">
              <a:rPr lang="cs-CZ" smtClean="0">
                <a:solidFill>
                  <a:srgbClr val="000000"/>
                </a:solidFill>
              </a:rPr>
              <a:pPr/>
              <a:t>27</a:t>
            </a:fld>
            <a:endParaRPr lang="cs-CZ" dirty="0">
              <a:solidFill>
                <a:srgbClr val="000000"/>
              </a:solidFill>
            </a:endParaRPr>
          </a:p>
        </p:txBody>
      </p:sp>
      <p:graphicFrame>
        <p:nvGraphicFramePr>
          <p:cNvPr id="8" name="Objek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05643901"/>
              </p:ext>
            </p:extLst>
          </p:nvPr>
        </p:nvGraphicFramePr>
        <p:xfrm>
          <a:off x="406400" y="612775"/>
          <a:ext cx="8401050" cy="1719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814" name="List" r:id="rId3" imgW="7551404" imgH="1546776" progId="Excel.Sheet.12">
                  <p:link updateAutomatic="1"/>
                </p:oleObj>
              </mc:Choice>
              <mc:Fallback>
                <p:oleObj name="List" r:id="rId3" imgW="7551404" imgH="1546776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06400" y="612775"/>
                        <a:ext cx="8401050" cy="17192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k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73662573"/>
              </p:ext>
            </p:extLst>
          </p:nvPr>
        </p:nvGraphicFramePr>
        <p:xfrm>
          <a:off x="396000" y="2412000"/>
          <a:ext cx="8424000" cy="309970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815" name="List" r:id="rId5" imgW="10599368" imgH="4434912" progId="Excel.Sheet.12">
                  <p:link updateAutomatic="1"/>
                </p:oleObj>
              </mc:Choice>
              <mc:Fallback>
                <p:oleObj name="List" r:id="rId5" imgW="10599368" imgH="4434912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96000" y="2412000"/>
                        <a:ext cx="8424000" cy="309970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9480785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86614" y="0"/>
            <a:ext cx="8229600" cy="720000"/>
          </a:xfrm>
        </p:spPr>
        <p:txBody>
          <a:bodyPr/>
          <a:lstStyle/>
          <a:p>
            <a:pPr algn="ctr"/>
            <a:r>
              <a:rPr lang="cs-CZ" sz="2000" u="sng" dirty="0">
                <a:solidFill>
                  <a:schemeClr val="bg1">
                    <a:lumMod val="50000"/>
                  </a:schemeClr>
                </a:solidFill>
              </a:rPr>
              <a:t>Krádeže </a:t>
            </a:r>
            <a:r>
              <a:rPr lang="cs-CZ" sz="2000" u="sng" dirty="0" smtClean="0">
                <a:solidFill>
                  <a:schemeClr val="bg1">
                    <a:lumMod val="50000"/>
                  </a:schemeClr>
                </a:solidFill>
              </a:rPr>
              <a:t>aut</a:t>
            </a:r>
            <a:endParaRPr lang="cs-CZ" sz="2000" u="sng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17351-467B-4BDE-9840-23EF8043D9C9}" type="datetime1">
              <a:rPr lang="cs-CZ" smtClean="0">
                <a:solidFill>
                  <a:srgbClr val="000000"/>
                </a:solidFill>
              </a:rPr>
              <a:pPr/>
              <a:t>30.1.2017</a:t>
            </a:fld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63712" y="6308725"/>
            <a:ext cx="5328567" cy="215900"/>
          </a:xfrm>
        </p:spPr>
        <p:txBody>
          <a:bodyPr/>
          <a:lstStyle/>
          <a:p>
            <a:pPr>
              <a:defRPr/>
            </a:pPr>
            <a:r>
              <a:rPr lang="cs-CZ" dirty="0"/>
              <a:t>KŘP Olomouckého kraje, zpracováno z centrálních statistik </a:t>
            </a:r>
            <a:r>
              <a:rPr lang="cs-CZ" dirty="0" smtClean="0"/>
              <a:t>ESSK a IS ETŘ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94B18-818F-4F47-A476-DD894EF0671E}" type="slidenum">
              <a:rPr lang="cs-CZ" smtClean="0">
                <a:solidFill>
                  <a:srgbClr val="000000"/>
                </a:solidFill>
              </a:rPr>
              <a:pPr/>
              <a:t>28</a:t>
            </a:fld>
            <a:endParaRPr lang="cs-CZ" dirty="0">
              <a:solidFill>
                <a:srgbClr val="000000"/>
              </a:solidFill>
            </a:endParaRPr>
          </a:p>
        </p:txBody>
      </p:sp>
      <p:graphicFrame>
        <p:nvGraphicFramePr>
          <p:cNvPr id="8" name="Objek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38998015"/>
              </p:ext>
            </p:extLst>
          </p:nvPr>
        </p:nvGraphicFramePr>
        <p:xfrm>
          <a:off x="406400" y="612775"/>
          <a:ext cx="8401050" cy="1719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838" name="List" r:id="rId3" imgW="7551404" imgH="1546776" progId="Excel.Sheet.12">
                  <p:link updateAutomatic="1"/>
                </p:oleObj>
              </mc:Choice>
              <mc:Fallback>
                <p:oleObj name="List" r:id="rId3" imgW="7551404" imgH="1546776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06400" y="612775"/>
                        <a:ext cx="8401050" cy="17192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k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41708052"/>
              </p:ext>
            </p:extLst>
          </p:nvPr>
        </p:nvGraphicFramePr>
        <p:xfrm>
          <a:off x="396000" y="2412000"/>
          <a:ext cx="8424000" cy="30933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839" name="List" r:id="rId5" imgW="10599368" imgH="4434912" progId="Excel.Sheet.12">
                  <p:link updateAutomatic="1"/>
                </p:oleObj>
              </mc:Choice>
              <mc:Fallback>
                <p:oleObj name="List" r:id="rId5" imgW="10599368" imgH="4434912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96000" y="2412000"/>
                        <a:ext cx="8424000" cy="309336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8032878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2000" u="sng" dirty="0" smtClean="0">
                <a:solidFill>
                  <a:schemeClr val="bg1">
                    <a:lumMod val="50000"/>
                  </a:schemeClr>
                </a:solidFill>
              </a:rPr>
              <a:t>Odcizená vozidla dle značky za rok 2016</a:t>
            </a:r>
            <a:endParaRPr lang="cs-CZ" sz="2000" u="sng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17351-467B-4BDE-9840-23EF8043D9C9}" type="datetime1">
              <a:rPr lang="cs-CZ" smtClean="0">
                <a:solidFill>
                  <a:srgbClr val="000000"/>
                </a:solidFill>
              </a:rPr>
              <a:pPr/>
              <a:t>30.1.2017</a:t>
            </a:fld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63712" y="6308725"/>
            <a:ext cx="5472583" cy="187325"/>
          </a:xfrm>
        </p:spPr>
        <p:txBody>
          <a:bodyPr/>
          <a:lstStyle/>
          <a:p>
            <a:r>
              <a:rPr lang="cs-CZ" dirty="0" smtClean="0"/>
              <a:t>KŘP </a:t>
            </a:r>
            <a:r>
              <a:rPr lang="cs-CZ" dirty="0"/>
              <a:t>Olomouckého kraje, zpracováno z centrálních statistik ESSK a IS </a:t>
            </a:r>
            <a:r>
              <a:rPr lang="cs-CZ" dirty="0" smtClean="0"/>
              <a:t>ETŘ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94B18-818F-4F47-A476-DD894EF0671E}" type="slidenum">
              <a:rPr lang="cs-CZ" smtClean="0">
                <a:solidFill>
                  <a:srgbClr val="000000"/>
                </a:solidFill>
              </a:rPr>
              <a:pPr/>
              <a:t>29</a:t>
            </a:fld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3902075"/>
          </a:xfrm>
        </p:spPr>
        <p:txBody>
          <a:bodyPr/>
          <a:lstStyle/>
          <a:p>
            <a:endParaRPr lang="cs-CZ" dirty="0"/>
          </a:p>
        </p:txBody>
      </p:sp>
      <p:graphicFrame>
        <p:nvGraphicFramePr>
          <p:cNvPr id="9" name="Objek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95565423"/>
              </p:ext>
            </p:extLst>
          </p:nvPr>
        </p:nvGraphicFramePr>
        <p:xfrm>
          <a:off x="457200" y="1124744"/>
          <a:ext cx="8229600" cy="285117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49" name="List" r:id="rId3" imgW="5657934" imgH="3314790" progId="Excel.Sheet.12">
                  <p:link updateAutomatic="1"/>
                </p:oleObj>
              </mc:Choice>
              <mc:Fallback>
                <p:oleObj name="List" r:id="rId3" imgW="5657934" imgH="3314790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57200" y="1124744"/>
                        <a:ext cx="8229600" cy="285117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Graf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48914657"/>
              </p:ext>
            </p:extLst>
          </p:nvPr>
        </p:nvGraphicFramePr>
        <p:xfrm>
          <a:off x="539552" y="3975917"/>
          <a:ext cx="8064896" cy="12669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106794240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0"/>
            <a:ext cx="8229600" cy="720000"/>
          </a:xfrm>
        </p:spPr>
        <p:txBody>
          <a:bodyPr/>
          <a:lstStyle/>
          <a:p>
            <a:pPr algn="ctr"/>
            <a:r>
              <a:rPr lang="cs-CZ" sz="2000" u="sng" dirty="0">
                <a:solidFill>
                  <a:schemeClr val="bg1">
                    <a:lumMod val="50000"/>
                  </a:schemeClr>
                </a:solidFill>
              </a:rPr>
              <a:t>Krádeže věcí z aut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17351-467B-4BDE-9840-23EF8043D9C9}" type="datetime1">
              <a:rPr lang="cs-CZ" smtClean="0">
                <a:solidFill>
                  <a:srgbClr val="000000"/>
                </a:solidFill>
              </a:rPr>
              <a:pPr/>
              <a:t>30.1.2017</a:t>
            </a:fld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63712" y="6308725"/>
            <a:ext cx="5328567" cy="215900"/>
          </a:xfrm>
        </p:spPr>
        <p:txBody>
          <a:bodyPr/>
          <a:lstStyle/>
          <a:p>
            <a:pPr>
              <a:defRPr/>
            </a:pPr>
            <a:r>
              <a:rPr lang="cs-CZ" dirty="0"/>
              <a:t>KŘP Olomouckého kraje, zpracováno z centrálních statistik </a:t>
            </a:r>
            <a:r>
              <a:rPr lang="cs-CZ" dirty="0" smtClean="0"/>
              <a:t>ESSK a IS ETŘ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94B18-818F-4F47-A476-DD894EF0671E}" type="slidenum">
              <a:rPr lang="cs-CZ" smtClean="0">
                <a:solidFill>
                  <a:srgbClr val="000000"/>
                </a:solidFill>
              </a:rPr>
              <a:pPr/>
              <a:t>30</a:t>
            </a:fld>
            <a:endParaRPr lang="cs-CZ" dirty="0">
              <a:solidFill>
                <a:srgbClr val="000000"/>
              </a:solidFill>
            </a:endParaRPr>
          </a:p>
        </p:txBody>
      </p:sp>
      <p:graphicFrame>
        <p:nvGraphicFramePr>
          <p:cNvPr id="8" name="Objek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87652813"/>
              </p:ext>
            </p:extLst>
          </p:nvPr>
        </p:nvGraphicFramePr>
        <p:xfrm>
          <a:off x="406400" y="612775"/>
          <a:ext cx="8401050" cy="1719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862" name="List" r:id="rId3" imgW="7551404" imgH="1546776" progId="Excel.Sheet.12">
                  <p:link updateAutomatic="1"/>
                </p:oleObj>
              </mc:Choice>
              <mc:Fallback>
                <p:oleObj name="List" r:id="rId3" imgW="7551404" imgH="1546776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06400" y="612775"/>
                        <a:ext cx="8401050" cy="17192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k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96380957"/>
              </p:ext>
            </p:extLst>
          </p:nvPr>
        </p:nvGraphicFramePr>
        <p:xfrm>
          <a:off x="396000" y="2412000"/>
          <a:ext cx="8424000" cy="305785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863" name="List" r:id="rId5" imgW="10599368" imgH="4434912" progId="Excel.Sheet.12">
                  <p:link updateAutomatic="1"/>
                </p:oleObj>
              </mc:Choice>
              <mc:Fallback>
                <p:oleObj name="List" r:id="rId5" imgW="10599368" imgH="4434912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96000" y="2412000"/>
                        <a:ext cx="8424000" cy="305785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2681771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74848" y="20503"/>
            <a:ext cx="8229600" cy="720000"/>
          </a:xfrm>
        </p:spPr>
        <p:txBody>
          <a:bodyPr/>
          <a:lstStyle/>
          <a:p>
            <a:pPr algn="ctr"/>
            <a:r>
              <a:rPr lang="cs-CZ" sz="2000" u="sng" dirty="0">
                <a:solidFill>
                  <a:schemeClr val="bg1">
                    <a:lumMod val="50000"/>
                  </a:schemeClr>
                </a:solidFill>
              </a:rPr>
              <a:t>Sprejerství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17351-467B-4BDE-9840-23EF8043D9C9}" type="datetime1">
              <a:rPr lang="cs-CZ" smtClean="0">
                <a:solidFill>
                  <a:srgbClr val="000000"/>
                </a:solidFill>
              </a:rPr>
              <a:pPr/>
              <a:t>30.1.2017</a:t>
            </a:fld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63712" y="6308725"/>
            <a:ext cx="5400575" cy="215900"/>
          </a:xfrm>
        </p:spPr>
        <p:txBody>
          <a:bodyPr/>
          <a:lstStyle/>
          <a:p>
            <a:pPr>
              <a:defRPr/>
            </a:pPr>
            <a:r>
              <a:rPr lang="cs-CZ" dirty="0"/>
              <a:t>KŘP Olomouckého kraje, zpracováno z centrálních statistik </a:t>
            </a:r>
            <a:r>
              <a:rPr lang="cs-CZ" dirty="0" smtClean="0"/>
              <a:t>ESSK a IS ETŘ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94B18-818F-4F47-A476-DD894EF0671E}" type="slidenum">
              <a:rPr lang="cs-CZ" smtClean="0">
                <a:solidFill>
                  <a:srgbClr val="000000"/>
                </a:solidFill>
              </a:rPr>
              <a:pPr/>
              <a:t>31</a:t>
            </a:fld>
            <a:endParaRPr lang="cs-CZ" dirty="0">
              <a:solidFill>
                <a:srgbClr val="000000"/>
              </a:solidFill>
            </a:endParaRPr>
          </a:p>
        </p:txBody>
      </p:sp>
      <p:graphicFrame>
        <p:nvGraphicFramePr>
          <p:cNvPr id="8" name="Objek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35983538"/>
              </p:ext>
            </p:extLst>
          </p:nvPr>
        </p:nvGraphicFramePr>
        <p:xfrm>
          <a:off x="406400" y="612775"/>
          <a:ext cx="8401050" cy="1719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885" name="List" r:id="rId3" imgW="7551404" imgH="1546776" progId="Excel.Sheet.12">
                  <p:link updateAutomatic="1"/>
                </p:oleObj>
              </mc:Choice>
              <mc:Fallback>
                <p:oleObj name="List" r:id="rId3" imgW="7551404" imgH="1546776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06400" y="612775"/>
                        <a:ext cx="8401050" cy="17192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k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09937116"/>
              </p:ext>
            </p:extLst>
          </p:nvPr>
        </p:nvGraphicFramePr>
        <p:xfrm>
          <a:off x="396000" y="2412000"/>
          <a:ext cx="8424000" cy="309463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886" name="List" r:id="rId5" imgW="10599368" imgH="4434912" progId="Excel.Sheet.12">
                  <p:link updateAutomatic="1"/>
                </p:oleObj>
              </mc:Choice>
              <mc:Fallback>
                <p:oleObj name="List" r:id="rId5" imgW="10599368" imgH="4434912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96000" y="2412000"/>
                        <a:ext cx="8424000" cy="309463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4116017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17503" y="0"/>
            <a:ext cx="8229600" cy="720000"/>
          </a:xfrm>
        </p:spPr>
        <p:txBody>
          <a:bodyPr/>
          <a:lstStyle/>
          <a:p>
            <a:pPr algn="ctr"/>
            <a:r>
              <a:rPr lang="cs-CZ" sz="2000" u="sng" dirty="0">
                <a:solidFill>
                  <a:schemeClr val="bg1">
                    <a:lumMod val="50000"/>
                  </a:schemeClr>
                </a:solidFill>
              </a:rPr>
              <a:t>Porušování autorských práv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4817351-467B-4BDE-9840-23EF8043D9C9}" type="datetime1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30.1.2017</a:t>
            </a:fld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63712" y="6308725"/>
            <a:ext cx="5328567" cy="215900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KŘP Olomouckého kraje, zpracováno z centrálních statistik </a:t>
            </a:r>
            <a:r>
              <a:rPr kumimoji="0" lang="cs-CZ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ESSK a IS ETŘ</a:t>
            </a:r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C94B18-818F-4F47-A476-DD894EF0671E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graphicFrame>
        <p:nvGraphicFramePr>
          <p:cNvPr id="3" name="Objek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77408801"/>
              </p:ext>
            </p:extLst>
          </p:nvPr>
        </p:nvGraphicFramePr>
        <p:xfrm>
          <a:off x="406400" y="612775"/>
          <a:ext cx="8401050" cy="1719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908" name="List" r:id="rId3" imgW="7551404" imgH="1546776" progId="Excel.Sheet.12">
                  <p:link updateAutomatic="1"/>
                </p:oleObj>
              </mc:Choice>
              <mc:Fallback>
                <p:oleObj name="List" r:id="rId3" imgW="7551404" imgH="1546776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06400" y="612775"/>
                        <a:ext cx="8401050" cy="17192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k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64376604"/>
              </p:ext>
            </p:extLst>
          </p:nvPr>
        </p:nvGraphicFramePr>
        <p:xfrm>
          <a:off x="396000" y="2412000"/>
          <a:ext cx="8424000" cy="310731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909" name="List" r:id="rId5" imgW="10599368" imgH="4434912" progId="Excel.Sheet.12">
                  <p:link updateAutomatic="1"/>
                </p:oleObj>
              </mc:Choice>
              <mc:Fallback>
                <p:oleObj name="List" r:id="rId5" imgW="10599368" imgH="4434912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96000" y="2412000"/>
                        <a:ext cx="8424000" cy="310731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2564887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030"/>
            <a:ext cx="8229600" cy="720000"/>
          </a:xfrm>
        </p:spPr>
        <p:txBody>
          <a:bodyPr/>
          <a:lstStyle/>
          <a:p>
            <a:pPr algn="ctr"/>
            <a:r>
              <a:rPr lang="cs-CZ" sz="2000" u="sng" dirty="0" smtClean="0">
                <a:solidFill>
                  <a:schemeClr val="bg1">
                    <a:lumMod val="50000"/>
                  </a:schemeClr>
                </a:solidFill>
              </a:rPr>
              <a:t>Krácení daně</a:t>
            </a:r>
            <a:endParaRPr lang="cs-CZ" sz="2000" u="sng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17351-467B-4BDE-9840-23EF8043D9C9}" type="datetime1">
              <a:rPr lang="cs-CZ" smtClean="0">
                <a:solidFill>
                  <a:srgbClr val="000000"/>
                </a:solidFill>
              </a:rPr>
              <a:pPr/>
              <a:t>30.1.2017</a:t>
            </a:fld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63712" y="6308725"/>
            <a:ext cx="5400575" cy="215900"/>
          </a:xfrm>
        </p:spPr>
        <p:txBody>
          <a:bodyPr/>
          <a:lstStyle/>
          <a:p>
            <a:pPr>
              <a:defRPr/>
            </a:pPr>
            <a:r>
              <a:rPr lang="cs-CZ" dirty="0"/>
              <a:t>KŘP Olomouckého kraje, zpracováno z centrálních statistik </a:t>
            </a:r>
            <a:r>
              <a:rPr lang="cs-CZ" dirty="0" smtClean="0"/>
              <a:t>ESSK a IS ETŘ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94B18-818F-4F47-A476-DD894EF0671E}" type="slidenum">
              <a:rPr lang="cs-CZ" smtClean="0">
                <a:solidFill>
                  <a:srgbClr val="000000"/>
                </a:solidFill>
              </a:rPr>
              <a:pPr/>
              <a:t>33</a:t>
            </a:fld>
            <a:endParaRPr lang="cs-CZ" dirty="0">
              <a:solidFill>
                <a:srgbClr val="000000"/>
              </a:solidFill>
            </a:endParaRPr>
          </a:p>
        </p:txBody>
      </p:sp>
      <p:graphicFrame>
        <p:nvGraphicFramePr>
          <p:cNvPr id="8" name="Objek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0620213"/>
              </p:ext>
            </p:extLst>
          </p:nvPr>
        </p:nvGraphicFramePr>
        <p:xfrm>
          <a:off x="406400" y="612775"/>
          <a:ext cx="8401050" cy="1719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956" name="List" r:id="rId3" imgW="7551404" imgH="1546776" progId="Excel.Sheet.12">
                  <p:link updateAutomatic="1"/>
                </p:oleObj>
              </mc:Choice>
              <mc:Fallback>
                <p:oleObj name="List" r:id="rId3" imgW="7551404" imgH="1546776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06400" y="612775"/>
                        <a:ext cx="8401050" cy="17192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k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65760212"/>
              </p:ext>
            </p:extLst>
          </p:nvPr>
        </p:nvGraphicFramePr>
        <p:xfrm>
          <a:off x="396000" y="2412000"/>
          <a:ext cx="8424000" cy="311873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957" name="List" r:id="rId5" imgW="10599368" imgH="4434912" progId="Excel.Sheet.12">
                  <p:link updateAutomatic="1"/>
                </p:oleObj>
              </mc:Choice>
              <mc:Fallback>
                <p:oleObj name="List" r:id="rId5" imgW="10599368" imgH="4434912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96000" y="2412000"/>
                        <a:ext cx="8424000" cy="311873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1760885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000" y="108000"/>
            <a:ext cx="8229600" cy="720000"/>
          </a:xfrm>
        </p:spPr>
        <p:txBody>
          <a:bodyPr/>
          <a:lstStyle/>
          <a:p>
            <a:pPr algn="ctr"/>
            <a:r>
              <a:rPr lang="cs-CZ" sz="2000" u="sng" dirty="0" smtClean="0">
                <a:solidFill>
                  <a:schemeClr val="bg1">
                    <a:lumMod val="50000"/>
                  </a:schemeClr>
                </a:solidFill>
              </a:rPr>
              <a:t>Trestné činy spáchané prostřednictvím internetu </a:t>
            </a:r>
            <a:br>
              <a:rPr lang="cs-CZ" sz="2000" u="sng" dirty="0" smtClean="0">
                <a:solidFill>
                  <a:schemeClr val="bg1">
                    <a:lumMod val="50000"/>
                  </a:schemeClr>
                </a:solidFill>
              </a:rPr>
            </a:br>
            <a:r>
              <a:rPr lang="cs-CZ" sz="2000" u="sng" dirty="0" smtClean="0">
                <a:solidFill>
                  <a:schemeClr val="bg1">
                    <a:lumMod val="50000"/>
                  </a:schemeClr>
                </a:solidFill>
              </a:rPr>
              <a:t>v období leden </a:t>
            </a:r>
            <a:r>
              <a:rPr lang="cs-CZ" sz="2000" u="sng" smtClean="0">
                <a:solidFill>
                  <a:schemeClr val="bg1">
                    <a:lumMod val="50000"/>
                  </a:schemeClr>
                </a:solidFill>
              </a:rPr>
              <a:t>až </a:t>
            </a:r>
            <a:r>
              <a:rPr lang="cs-CZ" sz="2000" u="sng" smtClean="0">
                <a:solidFill>
                  <a:schemeClr val="bg1">
                    <a:lumMod val="50000"/>
                  </a:schemeClr>
                </a:solidFill>
              </a:rPr>
              <a:t>prosinec </a:t>
            </a:r>
            <a:r>
              <a:rPr lang="cs-CZ" sz="2000" u="sng" dirty="0" smtClean="0">
                <a:solidFill>
                  <a:schemeClr val="bg1">
                    <a:lumMod val="50000"/>
                  </a:schemeClr>
                </a:solidFill>
              </a:rPr>
              <a:t>2016</a:t>
            </a:r>
            <a:endParaRPr lang="cs-CZ" sz="2000" u="sng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17351-467B-4BDE-9840-23EF8043D9C9}" type="datetime1">
              <a:rPr lang="cs-CZ" smtClean="0">
                <a:solidFill>
                  <a:srgbClr val="000000"/>
                </a:solidFill>
              </a:rPr>
              <a:pPr/>
              <a:t>30.1.2017</a:t>
            </a:fld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63712" y="6308725"/>
            <a:ext cx="5472583" cy="215900"/>
          </a:xfrm>
        </p:spPr>
        <p:txBody>
          <a:bodyPr/>
          <a:lstStyle/>
          <a:p>
            <a:pPr>
              <a:defRPr/>
            </a:pPr>
            <a:r>
              <a:rPr lang="cs-CZ" smtClean="0"/>
              <a:t>KŘP Olomouckého kraje, zpracováno z centrálních statistik ESSK a IS ETŘ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94B18-818F-4F47-A476-DD894EF0671E}" type="slidenum">
              <a:rPr lang="cs-CZ" smtClean="0">
                <a:solidFill>
                  <a:srgbClr val="000000"/>
                </a:solidFill>
              </a:rPr>
              <a:pPr/>
              <a:t>34</a:t>
            </a:fld>
            <a:endParaRPr lang="cs-CZ" dirty="0">
              <a:solidFill>
                <a:srgbClr val="000000"/>
              </a:solidFill>
            </a:endParaRPr>
          </a:p>
        </p:txBody>
      </p:sp>
      <p:graphicFrame>
        <p:nvGraphicFramePr>
          <p:cNvPr id="3" name="Objek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09659581"/>
              </p:ext>
            </p:extLst>
          </p:nvPr>
        </p:nvGraphicFramePr>
        <p:xfrm>
          <a:off x="-1188640" y="1669725"/>
          <a:ext cx="9941839" cy="368927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88" name="List" r:id="rId3" imgW="9151672" imgH="3390984" progId="Excel.Sheet.12">
                  <p:link updateAutomatic="1"/>
                </p:oleObj>
              </mc:Choice>
              <mc:Fallback>
                <p:oleObj name="List" r:id="rId3" imgW="9151672" imgH="3390984" progId="Excel.Sheet.12">
                  <p:link updateAutomatic="1"/>
                  <p:pic>
                    <p:nvPicPr>
                      <p:cNvPr id="3" name="Objekt 2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-1188640" y="1669725"/>
                        <a:ext cx="9941839" cy="368927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k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26113148"/>
              </p:ext>
            </p:extLst>
          </p:nvPr>
        </p:nvGraphicFramePr>
        <p:xfrm>
          <a:off x="5478512" y="918800"/>
          <a:ext cx="2954288" cy="2308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89" name="List" r:id="rId5" imgW="3749013" imgH="2308824" progId="Excel.Sheet.12">
                  <p:link updateAutomatic="1"/>
                </p:oleObj>
              </mc:Choice>
              <mc:Fallback>
                <p:oleObj name="List" r:id="rId5" imgW="3749013" imgH="2308824" progId="Excel.Sheet.12">
                  <p:link updateAutomatic="1"/>
                  <p:pic>
                    <p:nvPicPr>
                      <p:cNvPr id="8" name="Objekt 7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478512" y="918800"/>
                        <a:ext cx="2954288" cy="23082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3336528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067"/>
            <a:ext cx="8229600" cy="720000"/>
          </a:xfrm>
        </p:spPr>
        <p:txBody>
          <a:bodyPr/>
          <a:lstStyle/>
          <a:p>
            <a:pPr algn="ctr"/>
            <a:r>
              <a:rPr lang="cs-CZ" sz="2000" u="sng" dirty="0" smtClean="0">
                <a:solidFill>
                  <a:schemeClr val="bg1">
                    <a:lumMod val="50000"/>
                  </a:schemeClr>
                </a:solidFill>
              </a:rPr>
              <a:t>Souhrnné majetkové </a:t>
            </a:r>
            <a:r>
              <a:rPr lang="cs-CZ" sz="2000" u="sng" dirty="0">
                <a:solidFill>
                  <a:schemeClr val="bg1">
                    <a:lumMod val="50000"/>
                  </a:schemeClr>
                </a:solidFill>
              </a:rPr>
              <a:t>hodnoty 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17351-467B-4BDE-9840-23EF8043D9C9}" type="datetime1">
              <a:rPr lang="cs-CZ" smtClean="0">
                <a:solidFill>
                  <a:srgbClr val="000000"/>
                </a:solidFill>
              </a:rPr>
              <a:pPr/>
              <a:t>30.1.2017</a:t>
            </a:fld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63712" y="6308725"/>
            <a:ext cx="5400575" cy="215900"/>
          </a:xfrm>
        </p:spPr>
        <p:txBody>
          <a:bodyPr/>
          <a:lstStyle/>
          <a:p>
            <a:pPr>
              <a:defRPr/>
            </a:pPr>
            <a:r>
              <a:rPr lang="cs-CZ" dirty="0"/>
              <a:t>KŘP Olomouckého kraje, zpracováno z </a:t>
            </a:r>
            <a:r>
              <a:rPr lang="cs-CZ" dirty="0" smtClean="0"/>
              <a:t>IS ETŘ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94B18-818F-4F47-A476-DD894EF0671E}" type="slidenum">
              <a:rPr lang="cs-CZ" smtClean="0">
                <a:solidFill>
                  <a:srgbClr val="000000"/>
                </a:solidFill>
              </a:rPr>
              <a:pPr/>
              <a:t>35</a:t>
            </a:fld>
            <a:endParaRPr lang="cs-CZ" dirty="0">
              <a:solidFill>
                <a:srgbClr val="000000"/>
              </a:solidFill>
            </a:endParaRPr>
          </a:p>
        </p:txBody>
      </p:sp>
      <p:graphicFrame>
        <p:nvGraphicFramePr>
          <p:cNvPr id="8" name="Objek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16472213"/>
              </p:ext>
            </p:extLst>
          </p:nvPr>
        </p:nvGraphicFramePr>
        <p:xfrm>
          <a:off x="342900" y="612775"/>
          <a:ext cx="8529638" cy="1293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101" name="List" r:id="rId3" imgW="7414177" imgH="1127736" progId="Excel.Sheet.12">
                  <p:link updateAutomatic="1"/>
                </p:oleObj>
              </mc:Choice>
              <mc:Fallback>
                <p:oleObj name="List" r:id="rId3" imgW="7414177" imgH="1127736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42900" y="612775"/>
                        <a:ext cx="8529638" cy="12938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k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64824973"/>
              </p:ext>
            </p:extLst>
          </p:nvPr>
        </p:nvGraphicFramePr>
        <p:xfrm>
          <a:off x="344488" y="2044700"/>
          <a:ext cx="4883150" cy="3544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102" name="List" r:id="rId5" imgW="7307636" imgH="4076784" progId="Excel.Sheet.12">
                  <p:link updateAutomatic="1"/>
                </p:oleObj>
              </mc:Choice>
              <mc:Fallback>
                <p:oleObj name="List" r:id="rId5" imgW="7307636" imgH="4076784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44488" y="2044700"/>
                        <a:ext cx="4883150" cy="35448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k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54690410"/>
              </p:ext>
            </p:extLst>
          </p:nvPr>
        </p:nvGraphicFramePr>
        <p:xfrm>
          <a:off x="5349875" y="2498725"/>
          <a:ext cx="3524250" cy="26368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103" name="List" r:id="rId7" imgW="3970090" imgH="2636496" progId="Excel.Sheet.12">
                  <p:link updateAutomatic="1"/>
                </p:oleObj>
              </mc:Choice>
              <mc:Fallback>
                <p:oleObj name="List" r:id="rId7" imgW="3970090" imgH="2636496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349875" y="2498725"/>
                        <a:ext cx="3524250" cy="26368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1104582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067"/>
            <a:ext cx="8229600" cy="720000"/>
          </a:xfrm>
        </p:spPr>
        <p:txBody>
          <a:bodyPr/>
          <a:lstStyle/>
          <a:p>
            <a:pPr algn="ctr">
              <a:defRPr sz="1400" b="0" i="0" u="none" strike="noStrike" kern="1200" spc="0" baseline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+mn-lt"/>
                <a:ea typeface="+mn-ea"/>
                <a:cs typeface="+mn-cs"/>
              </a:defRPr>
            </a:pPr>
            <a:r>
              <a:rPr lang="cs-CZ" sz="2000" u="sng" kern="1200" dirty="0" smtClean="0">
                <a:solidFill>
                  <a:schemeClr val="bg1">
                    <a:lumMod val="50000"/>
                  </a:schemeClr>
                </a:solidFill>
              </a:rPr>
              <a:t>Počet případů zajištěného majetku dle zajišťovacího institutu</a:t>
            </a:r>
            <a:endParaRPr lang="cs-CZ" sz="2000" u="sng" kern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17351-467B-4BDE-9840-23EF8043D9C9}" type="datetime1">
              <a:rPr lang="cs-CZ" smtClean="0">
                <a:solidFill>
                  <a:srgbClr val="000000"/>
                </a:solidFill>
              </a:rPr>
              <a:pPr/>
              <a:t>30.1.2017</a:t>
            </a:fld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63712" y="6308725"/>
            <a:ext cx="5400575" cy="215900"/>
          </a:xfrm>
        </p:spPr>
        <p:txBody>
          <a:bodyPr/>
          <a:lstStyle/>
          <a:p>
            <a:pPr>
              <a:defRPr/>
            </a:pPr>
            <a:r>
              <a:rPr lang="cs-CZ" dirty="0" smtClean="0"/>
              <a:t>KŘP Olomouckého kraje, zpracováno z IS ETŘ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94B18-818F-4F47-A476-DD894EF0671E}" type="slidenum">
              <a:rPr lang="cs-CZ" smtClean="0">
                <a:solidFill>
                  <a:srgbClr val="000000"/>
                </a:solidFill>
              </a:rPr>
              <a:pPr/>
              <a:t>36</a:t>
            </a:fld>
            <a:endParaRPr lang="cs-CZ" dirty="0">
              <a:solidFill>
                <a:srgbClr val="000000"/>
              </a:solidFill>
            </a:endParaRPr>
          </a:p>
        </p:txBody>
      </p:sp>
      <p:graphicFrame>
        <p:nvGraphicFramePr>
          <p:cNvPr id="8" name="Objek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96353945"/>
              </p:ext>
            </p:extLst>
          </p:nvPr>
        </p:nvGraphicFramePr>
        <p:xfrm>
          <a:off x="396000" y="620688"/>
          <a:ext cx="8301144" cy="489654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952" name="List" r:id="rId3" imgW="9425911" imgH="4442472" progId="Excel.Sheet.12">
                  <p:link updateAutomatic="1"/>
                </p:oleObj>
              </mc:Choice>
              <mc:Fallback>
                <p:oleObj name="List" r:id="rId3" imgW="9425911" imgH="4442472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96000" y="620688"/>
                        <a:ext cx="8301144" cy="489654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k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59191836"/>
              </p:ext>
            </p:extLst>
          </p:nvPr>
        </p:nvGraphicFramePr>
        <p:xfrm>
          <a:off x="4463999" y="775705"/>
          <a:ext cx="4102100" cy="2159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953" name="List" r:id="rId5" imgW="3200319" imgH="1683936" progId="Excel.Sheet.12">
                  <p:link updateAutomatic="1"/>
                </p:oleObj>
              </mc:Choice>
              <mc:Fallback>
                <p:oleObj name="List" r:id="rId5" imgW="3200319" imgH="1683936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463999" y="775705"/>
                        <a:ext cx="4102100" cy="2159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1141477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5650" y="1268413"/>
            <a:ext cx="7772400" cy="1656531"/>
          </a:xfrm>
          <a:ln w="12700"/>
        </p:spPr>
        <p:txBody>
          <a:bodyPr/>
          <a:lstStyle/>
          <a:p>
            <a:r>
              <a:rPr lang="cs-CZ" dirty="0" smtClean="0"/>
              <a:t>Děkuji za pozornost.</a:t>
            </a:r>
            <a:br>
              <a:rPr lang="cs-CZ" dirty="0" smtClean="0"/>
            </a:br>
            <a:endParaRPr lang="cs-CZ" sz="18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EA685E18-7B49-40BF-B446-BB7904E124BC}" type="datetime1">
              <a:rPr lang="cs-CZ" smtClean="0">
                <a:solidFill>
                  <a:srgbClr val="FFFFFF"/>
                </a:solidFill>
              </a:rPr>
              <a:pPr/>
              <a:t>30.1.2017</a:t>
            </a:fld>
            <a:endParaRPr lang="cs-CZ" dirty="0">
              <a:solidFill>
                <a:srgbClr val="FFFFFF"/>
              </a:solidFill>
            </a:endParaRPr>
          </a:p>
        </p:txBody>
      </p:sp>
      <p:pic>
        <p:nvPicPr>
          <p:cNvPr id="5" name="Picture 5" descr="znak-krpm-mal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1624255"/>
            <a:ext cx="855803" cy="9448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4623924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B7B6B7"/>
      </a:lt2>
      <a:accent1>
        <a:srgbClr val="3B7EA9"/>
      </a:accent1>
      <a:accent2>
        <a:srgbClr val="3F94D3"/>
      </a:accent2>
      <a:accent3>
        <a:srgbClr val="FFFFFF"/>
      </a:accent3>
      <a:accent4>
        <a:srgbClr val="000000"/>
      </a:accent4>
      <a:accent5>
        <a:srgbClr val="AFC0D1"/>
      </a:accent5>
      <a:accent6>
        <a:srgbClr val="3886BF"/>
      </a:accent6>
      <a:hlink>
        <a:srgbClr val="A8C8EB"/>
      </a:hlink>
      <a:folHlink>
        <a:srgbClr val="368E2B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B7B6B7"/>
        </a:lt2>
        <a:accent1>
          <a:srgbClr val="3B7EA9"/>
        </a:accent1>
        <a:accent2>
          <a:srgbClr val="3F94D3"/>
        </a:accent2>
        <a:accent3>
          <a:srgbClr val="FFFFFF"/>
        </a:accent3>
        <a:accent4>
          <a:srgbClr val="000000"/>
        </a:accent4>
        <a:accent5>
          <a:srgbClr val="AFC0D1"/>
        </a:accent5>
        <a:accent6>
          <a:srgbClr val="3886BF"/>
        </a:accent6>
        <a:hlink>
          <a:srgbClr val="A8C8EB"/>
        </a:hlink>
        <a:folHlink>
          <a:srgbClr val="368E2B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Kancelář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Kancelář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Kancelář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Kancelář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Kancelář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Kancelář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Kancelář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Kancelář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9267</TotalTime>
  <Words>696</Words>
  <Application>Microsoft Office PowerPoint</Application>
  <PresentationFormat>Předvádění na obrazovce (4:3)</PresentationFormat>
  <Paragraphs>153</Paragraphs>
  <Slides>37</Slides>
  <Notes>2</Notes>
  <HiddenSlides>0</HiddenSlides>
  <MMClips>0</MMClips>
  <ScaleCrop>false</ScaleCrop>
  <HeadingPairs>
    <vt:vector size="8" baseType="variant">
      <vt:variant>
        <vt:lpstr>Použitá písma</vt:lpstr>
      </vt:variant>
      <vt:variant>
        <vt:i4>2</vt:i4>
      </vt:variant>
      <vt:variant>
        <vt:lpstr>Motiv</vt:lpstr>
      </vt:variant>
      <vt:variant>
        <vt:i4>2</vt:i4>
      </vt:variant>
      <vt:variant>
        <vt:lpstr>Propojení</vt:lpstr>
      </vt:variant>
      <vt:variant>
        <vt:i4>60</vt:i4>
      </vt:variant>
      <vt:variant>
        <vt:lpstr>Nadpisy snímků</vt:lpstr>
      </vt:variant>
      <vt:variant>
        <vt:i4>37</vt:i4>
      </vt:variant>
    </vt:vector>
  </HeadingPairs>
  <TitlesOfParts>
    <vt:vector size="101" baseType="lpstr">
      <vt:lpstr>Arial</vt:lpstr>
      <vt:lpstr>Calibri</vt:lpstr>
      <vt:lpstr>Motiv sady Office</vt:lpstr>
      <vt:lpstr>Výchozí návrh</vt:lpstr>
      <vt:lpstr>D:\Dokumenty\Moje\OA 2016\Statistiky pro N SKPV\data\tabulky k prezentaci-Hanzlová.xlsx!celková TČ!R2C2:R12C11</vt:lpstr>
      <vt:lpstr>D:\Dokumenty\Moje\OA 2016\Statistiky pro N SKPV\data\tabulky k prezentaci-Hanzlová.xlsx!celková TČ![tabulky k prezentaci-Hanzlová.xlsx]celková TČ Graf 2</vt:lpstr>
      <vt:lpstr>D:\Dokumenty\Moje\OA 2016\Statistiky pro N SKPV\data\tabulky k prezentaci-Hanzlová.xlsx!druhy TČ!R135C2:R139C20</vt:lpstr>
      <vt:lpstr>D:\Dokumenty\Moje\OA 2016\Statistiky pro N SKPV\data\tabulky k prezentaci-Hanzlová.xlsx!druhy TČ![tabulky k prezentaci-Hanzlová.xlsx]druhy TČ Graf 20</vt:lpstr>
      <vt:lpstr>D:\Dokumenty\Moje\OA 2016\Statistiky pro N SKPV\data\tabulky k prezentaci-Hanzlová.xlsx!druhy TČ!R3C2:R7C20</vt:lpstr>
      <vt:lpstr>D:\Dokumenty\Moje\OA 2016\Statistiky pro N SKPV\data\tabulky k prezentaci-Hanzlová.xlsx!druhy TČ![tabulky k prezentaci-Hanzlová.xlsx]druhy TČ Graf 13</vt:lpstr>
      <vt:lpstr>D:\Dokumenty\Moje\OA 2016\Statistiky pro N SKPV\data\tabulky k prezentaci-Hanzlová.xlsx!druhy TČ!R36C2:R40C20</vt:lpstr>
      <vt:lpstr>D:\Dokumenty\Moje\OA 2016\Statistiky pro N SKPV\data\tabulky k prezentaci-Hanzlová.xlsx!druhy TČ![tabulky k prezentaci-Hanzlová.xlsx]druhy TČ Graf 12</vt:lpstr>
      <vt:lpstr>D:\Dokumenty\Moje\OA 2016\Statistiky pro N SKPV\data\tabulky k prezentaci-Hanzlová.xlsx!druhy TČ!R69C2:R73C20</vt:lpstr>
      <vt:lpstr>D:\Dokumenty\Moje\OA 2016\Statistiky pro N SKPV\data\tabulky k prezentaci-Hanzlová.xlsx!druhy TČ![tabulky k prezentaci-Hanzlová.xlsx]druhy TČ Graf 16</vt:lpstr>
      <vt:lpstr>D:\Dokumenty\Moje\OA 2016\Statistiky pro N SKPV\data\tabulky k prezentaci-Hanzlová.xlsx!druhy TČ!R102C2:R106C20</vt:lpstr>
      <vt:lpstr>D:\Dokumenty\Moje\OA 2016\Statistiky pro N SKPV\data\tabulky k prezentaci-Hanzlová.xlsx!druhy TČ![tabulky k prezentaci-Hanzlová.xlsx]druhy TČ Graf 18</vt:lpstr>
      <vt:lpstr>D:\Dokumenty\Moje\OA 2016\Statistiky pro N SKPV\data\tabulky k prezentaci-Hanzlová.xlsx!podíly nepouž!R3C2:R10C3</vt:lpstr>
      <vt:lpstr>D:\Dokumenty\Moje\OA 2016\Statistiky pro N SKPV\data\tabulky k prezentaci-Hanzlová.xlsx!podíly nepouž![tabulky k prezentaci-Hanzlová.xlsx]podíly nepouž Graf 1</vt:lpstr>
      <vt:lpstr>D:\Dokumenty\Moje\OA 2016\Statistiky pro N SKPV\data\tabulky k prezentaci-Hanzlová.xlsx!podíly nepouž![tabulky k prezentaci-Hanzlová.xlsx]podíly nepouž Graf 2</vt:lpstr>
      <vt:lpstr>D:\Dokumenty\Moje\OA 2016\Statistiky pro N SKPV\data\tabulky k prezentaci-Hanzlová.xlsx!podíly nepouž![tabulky k prezentaci-Hanzlová.xlsx]podíly nepouž Graf 3</vt:lpstr>
      <vt:lpstr>D:\Dokumenty\Moje\OA 2016\Statistiky pro N SKPV\data\tabulky k prezentaci-Hanzlová.xlsx!stíhané osoby!R3C3:R9C6</vt:lpstr>
      <vt:lpstr>D:\Dokumenty\Moje\OA 2016\Statistiky pro N SKPV\data\tabulky k prezentaci-Hanzlová.xlsx!stíhané osoby!R12C3:R18C9</vt:lpstr>
      <vt:lpstr>D:\Dokumenty\Moje\OA 2016\Statistiky pro N SKPV\data\tabulky k prezentaci-Hanzlová.xlsx!stíhané osoby![tabulky k prezentaci-Hanzlová.xlsx]stíhané osoby Graf 4</vt:lpstr>
      <vt:lpstr>D:\Dokumenty\Moje\OA 2016\Statistiky pro N SKPV\data\tabulky k prezentaci-Hanzlová.xlsx!vraždy!R3C2:R10C8</vt:lpstr>
      <vt:lpstr>D:\Dokumenty\Moje\OA 2016\Statistiky pro N SKPV\data\tabulky k prezentaci-Hanzlová.xlsx!vraždy![tabulky k prezentaci-Hanzlová.xlsx]vraždy Graf 5</vt:lpstr>
      <vt:lpstr>D:\Dokumenty\Moje\OA 2016\Statistiky pro N SKPV\data\tabulky k prezentaci-Hanzlová.xlsx!loupeže!R3C2:R10C11</vt:lpstr>
      <vt:lpstr>D:\Dokumenty\Moje\OA 2016\Statistiky pro N SKPV\data\tabulky k prezentaci-Hanzlová.xlsx!loupeže![tabulky k prezentaci-Hanzlová.xlsx]loupeže Graf 17</vt:lpstr>
      <vt:lpstr>D:\Dokumenty\Moje\OA 2016\Statistiky pro N SKPV\data\tabulky k prezentaci-Hanzlová.xlsx!ublížení na zdraví!R3C2:R10C11</vt:lpstr>
      <vt:lpstr>D:\Dokumenty\Moje\OA 2016\Statistiky pro N SKPV\data\tabulky k prezentaci-Hanzlová.xlsx!ublížení na zdraví![tabulky k prezentaci-Hanzlová.xlsx]ublížení na zdraví Graf 8</vt:lpstr>
      <vt:lpstr>D:\Dokumenty\Moje\OA 2016\Statistiky pro N SKPV\data\tabulky k prezentaci-Hanzlová.xlsx!nebezpečné vyhrožování!R3C2:R10C11</vt:lpstr>
      <vt:lpstr>D:\Dokumenty\Moje\OA 2016\Statistiky pro N SKPV\data\tabulky k prezentaci-Hanzlová.xlsx!nebezpečné vyhrožování![tabulky k prezentaci-Hanzlová.xlsx]nebezpečné vyhrožování Graf 9</vt:lpstr>
      <vt:lpstr>D:\Dokumenty\Moje\OA 2016\Statistiky pro N SKPV\data\tabulky k prezentaci-Hanzlová.xlsx!vydírání!R3C2:R10C11</vt:lpstr>
      <vt:lpstr>D:\Dokumenty\Moje\OA 2016\Statistiky pro N SKPV\data\tabulky k prezentaci-Hanzlová.xlsx!vydírání![tabulky k prezentaci-Hanzlová.xlsx]vydírání Graf 4</vt:lpstr>
      <vt:lpstr>C:\Users\pc307293\Documents\Statistiky pro N SKPV\data\tabulky k prezentaci-Hanzlová.xlsx!vydírání![tabulky k prezentaci-Hanzlová.xlsx]vydírání Graf 1</vt:lpstr>
      <vt:lpstr>D:\Dokumenty\Moje\OA 2016\Statistiky pro N SKPV\data\tabulky k prezentaci-Hanzlová.xlsx!znásilnění !R3C2:R10C11</vt:lpstr>
      <vt:lpstr>D:\Dokumenty\Moje\OA 2016\Statistiky pro N SKPV\data\tabulky k prezentaci-Hanzlová.xlsx!znásilnění ![tabulky k prezentaci-Hanzlová.xlsx]znásilnění  Graf 11</vt:lpstr>
      <vt:lpstr>D:\Dokumenty\Moje\OA 2016\Statistiky pro N SKPV\data\tabulky k prezentaci-Hanzlová.xlsx!pohlavní zneužívání !R3C2:R10C11</vt:lpstr>
      <vt:lpstr>D:\Dokumenty\Moje\OA 2016\Statistiky pro N SKPV\data\tabulky k prezentaci-Hanzlová.xlsx!pohlavní zneužívání ![tabulky k prezentaci-Hanzlová.xlsx]pohlavní zneužívání  Graf 7</vt:lpstr>
      <vt:lpstr>D:\Dokumenty\Moje\OA 2016\Statistiky pro N SKPV\data\tabulky k prezentaci-Hanzlová.xlsx!vloupání do bytů!R3C2:R10C11</vt:lpstr>
      <vt:lpstr>D:\Dokumenty\Moje\OA 2016\Statistiky pro N SKPV\data\tabulky k prezentaci-Hanzlová.xlsx!vloupání do bytů![tabulky k prezentaci-Hanzlová.xlsx]vloupání do bytů Graf 7</vt:lpstr>
      <vt:lpstr>D:\Dokumenty\Moje\OA 2016\Statistiky pro N SKPV\data\tabulky k prezentaci-Hanzlová.xlsx!vloupání do RD!R3C2:R10C11</vt:lpstr>
      <vt:lpstr>D:\Dokumenty\Moje\OA 2016\Statistiky pro N SKPV\data\tabulky k prezentaci-Hanzlová.xlsx!vloupání do RD![tabulky k prezentaci-Hanzlová.xlsx]vloupání do RD Graf 7</vt:lpstr>
      <vt:lpstr>D:\Dokumenty\Moje\OA 2016\Statistiky pro N SKPV\data\tabulky k prezentaci-Hanzlová.xlsx!vloupání do rekr. obj.!R3C2:R10C11</vt:lpstr>
      <vt:lpstr>D:\Dokumenty\Moje\OA 2016\Statistiky pro N SKPV\data\tabulky k prezentaci-Hanzlová.xlsx!vloupání do rekr. obj.![tabulky k prezentaci-Hanzlová.xlsx]vloupání do rekr. obj. Graf 8</vt:lpstr>
      <vt:lpstr>D:\Dokumenty\Moje\OA 2016\Statistiky pro N SKPV\data\tabulky k prezentaci-Hanzlová.xlsx!kapesní krádeže!R3C2:R10C11</vt:lpstr>
      <vt:lpstr>D:\Dokumenty\Moje\OA 2016\Statistiky pro N SKPV\data\tabulky k prezentaci-Hanzlová.xlsx!kapesní krádeže![tabulky k prezentaci-Hanzlová.xlsx]kapesní krádeže Graf 8</vt:lpstr>
      <vt:lpstr>D:\Dokumenty\Moje\OA 2016\Statistiky pro N SKPV\data\tabulky k prezentaci-Hanzlová.xlsx!krádeže aut!R3C2:R10C11</vt:lpstr>
      <vt:lpstr>D:\Dokumenty\Moje\OA 2016\Statistiky pro N SKPV\data\tabulky k prezentaci-Hanzlová.xlsx!krádeže aut![tabulky k prezentaci-Hanzlová.xlsx]krádeže aut Graf 5</vt:lpstr>
      <vt:lpstr>C:\Users\pc307293\Documents\Statistiky pro N SKPV\data\tabulky k prezentaci-Hanzlová.xlsx!krádeže aut![tabulky k prezentaci-Hanzlová.xlsx]krádeže aut Graf 1</vt:lpstr>
      <vt:lpstr>D:\Dokumenty\Moje\OA 2016\Statistiky pro N SKPV\data\tabulky k prezentaci-Hanzlová.xlsx!krádeže věcí z aut!R3C2:R10C11</vt:lpstr>
      <vt:lpstr>D:\Dokumenty\Moje\OA 2016\Statistiky pro N SKPV\data\tabulky k prezentaci-Hanzlová.xlsx!krádeže věcí z aut![tabulky k prezentaci-Hanzlová.xlsx]krádeže věcí z aut Graf 8</vt:lpstr>
      <vt:lpstr>D:\Dokumenty\Moje\OA 2016\Statistiky pro N SKPV\data\tabulky k prezentaci-Hanzlová.xlsx!sprejerství!R3C2:R10C11</vt:lpstr>
      <vt:lpstr>D:\Dokumenty\Moje\OA 2016\Statistiky pro N SKPV\data\tabulky k prezentaci-Hanzlová.xlsx!sprejerství![tabulky k prezentaci-Hanzlová.xlsx]sprejerství Graf 7</vt:lpstr>
      <vt:lpstr>D:\Dokumenty\Moje\OA 2016\Statistiky pro N SKPV\data\tabulky k prezentaci-Hanzlová.xlsx!porušování autorských práv!R3C2:R10C11</vt:lpstr>
      <vt:lpstr>D:\Dokumenty\Moje\OA 2016\Statistiky pro N SKPV\data\tabulky k prezentaci-Hanzlová.xlsx!porušování autorských práv![tabulky k prezentaci-Hanzlová.xlsx]porušování autorských práv Graf 7</vt:lpstr>
      <vt:lpstr>D:\Dokumenty\Moje\OA 2016\Statistiky pro N SKPV\data\tabulky k prezentaci-Hanzlová.xlsx!krácení daně!R3C2:R10C11</vt:lpstr>
      <vt:lpstr>D:\Dokumenty\Moje\OA 2016\Statistiky pro N SKPV\data\tabulky k prezentaci-Hanzlová.xlsx!krácení daně![tabulky k prezentaci-Hanzlová.xlsx]krácení daně Graf 6</vt:lpstr>
      <vt:lpstr>D:\Dokumenty\Moje\OA 2016\Statistiky pro N SKPV\data\tabulky k prezentaci-Hanzlová.xlsx!internetová kriminalita![tabulky k prezentaci-Hanzlová.xlsx]internetová kriminalita Graf 1</vt:lpstr>
      <vt:lpstr>D:\Dokumenty\Moje\OA 2016\Statistiky pro N SKPV\data\tabulky k prezentaci-Hanzlová.xlsx!internetová kriminalita![tabulky k prezentaci-Hanzlová.xlsx]internetová kriminalita Graf 6</vt:lpstr>
      <vt:lpstr>D:\Dokumenty\Moje\OA 2016\Statistiky pro N SKPV\data\tabulky k prezentaci-Hanzlová.xlsx!souhrnné majetkové hodnoty!R6C2:R9C7</vt:lpstr>
      <vt:lpstr>D:\Dokumenty\Moje\OA 2016\Statistiky pro N SKPV\data\tabulky k prezentaci-Hanzlová.xlsx!souhrnné majetkové hodnoty![tabulky k prezentaci-Hanzlová.xlsx]souhrnné majetkové hodnoty Graf 1</vt:lpstr>
      <vt:lpstr>D:\Dokumenty\Moje\OA 2016\Statistiky pro N SKPV\data\tabulky k prezentaci-Hanzlová.xlsx!souhrnné majetkové hodnoty![tabulky k prezentaci-Hanzlová.xlsx]souhrnné majetkové hodnoty Graf 2</vt:lpstr>
      <vt:lpstr>D:\Dokumenty\Moje\OA 2016\Statistiky pro N SKPV\data\tabulky k prezentaci-Hanzlová.xlsx!zajišťovací institut![tabulky k prezentaci-Hanzlová.xlsx]zajišťovací institut Graf 3</vt:lpstr>
      <vt:lpstr>D:\Dokumenty\Moje\OA 2016\Statistiky pro N SKPV\data\tabulky k prezentaci-Hanzlová.xlsx!zajišťovací institut!R3C2:R12C5</vt:lpstr>
      <vt:lpstr>Prezentace aplikace PowerPoint</vt:lpstr>
      <vt:lpstr>Krajská ředitelství policie ČR – nápad a objasněnost</vt:lpstr>
      <vt:lpstr>Celková kriminalita dle jednotlivých územních odborů,  porovnání objasněnosti </vt:lpstr>
      <vt:lpstr>Násilná kriminalita dle jednotlivých územních odborů,  porovnání objasněnosti</vt:lpstr>
      <vt:lpstr>Mravnostní kriminalita dle jednotlivých územních odborů,  porovnání objasněnosti</vt:lpstr>
      <vt:lpstr>Majetková kriminalita dle jednotlivých územních odborů,  porovnání objasněnosti</vt:lpstr>
      <vt:lpstr>Hospodářská kriminalita dle jednotlivých územních odborů,  porovnání objasněnosti</vt:lpstr>
      <vt:lpstr>Podíl jednotlivých druhů trestné činnosti</vt:lpstr>
      <vt:lpstr>Druhy trestné činnosti – počet skutků a vzniklá škoda</vt:lpstr>
      <vt:lpstr>Stíhané osoby a podíl recidivistů na spáchaných trestných činech</vt:lpstr>
      <vt:lpstr>Počty skutků spáchaných recidivisty  v období leden – prosinec 2014 až 2016</vt:lpstr>
      <vt:lpstr>Stíháno, vyšetřováno osob, nezl. 1-14 let, mladiství</vt:lpstr>
      <vt:lpstr>Stíhané osoby nezletilé, mladistvé (2016) - vybrané trestné činy </vt:lpstr>
      <vt:lpstr>Vraždy</vt:lpstr>
      <vt:lpstr>Loupeže</vt:lpstr>
      <vt:lpstr>Ublížení na zdraví</vt:lpstr>
      <vt:lpstr>Nebezpečné vyhrožování</vt:lpstr>
      <vt:lpstr>Vydírání</vt:lpstr>
      <vt:lpstr>Násilná trestná činnost se zbraní</vt:lpstr>
      <vt:lpstr>Znásilnění</vt:lpstr>
      <vt:lpstr>Pohlavní zneužívání</vt:lpstr>
      <vt:lpstr>Vloupání do bytů</vt:lpstr>
      <vt:lpstr>Nejčastější způsoby vloupání do bytů za rok 2016</vt:lpstr>
      <vt:lpstr>Vloupání do rodinných domů</vt:lpstr>
      <vt:lpstr>Nejčastější způsoby vloupání do rodinných domů za rok 2016</vt:lpstr>
      <vt:lpstr>Vloupání do rekreačních objektů</vt:lpstr>
      <vt:lpstr>Kapesní krádeže</vt:lpstr>
      <vt:lpstr>Krádeže aut</vt:lpstr>
      <vt:lpstr>Odcizená vozidla dle značky za rok 2016</vt:lpstr>
      <vt:lpstr>Krádeže věcí z aut</vt:lpstr>
      <vt:lpstr>Sprejerství</vt:lpstr>
      <vt:lpstr>Porušování autorských práv</vt:lpstr>
      <vt:lpstr>Krácení daně</vt:lpstr>
      <vt:lpstr>Trestné činy spáchané prostřednictvím internetu  v období leden až prosinec 2016</vt:lpstr>
      <vt:lpstr>Souhrnné majetkové hodnoty </vt:lpstr>
      <vt:lpstr>Počet případů zajištěného majetku dle zajišťovacího institutu</vt:lpstr>
      <vt:lpstr>Děkuji za pozornost. </vt:lpstr>
    </vt:vector>
  </TitlesOfParts>
  <Company>Policie ČR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subject>Na poradu s NPP SKPV</dc:subject>
  <dc:creator>Marta HANZLOVÁ</dc:creator>
  <cp:lastModifiedBy>ŠAFÁŘOVÁ Marie</cp:lastModifiedBy>
  <cp:revision>990</cp:revision>
  <cp:lastPrinted>2016-11-11T12:31:05Z</cp:lastPrinted>
  <dcterms:created xsi:type="dcterms:W3CDTF">2011-10-20T04:48:37Z</dcterms:created>
  <dcterms:modified xsi:type="dcterms:W3CDTF">2017-01-30T13:27:15Z</dcterms:modified>
</cp:coreProperties>
</file>