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mf" ContentType="image/x-wmf"/>
  <Default Extension="xlsx" ContentType="application/vnd.openxmlformats-officedocument.spreadsheetml.sheet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charts/chart1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ppt/theme/themeOverride1.xml" ContentType="application/vnd.openxmlformats-officedocument.themeOverride+xml"/>
  <Override PartName="/ppt/charts/chart2.xml" ContentType="application/vnd.openxmlformats-officedocument.drawingml.chart+xml"/>
  <Override PartName="/ppt/charts/chart3.xml" ContentType="application/vnd.openxmlformats-officedocument.drawingml.chart+xml"/>
  <Override PartName="/ppt/charts/style2.xml" ContentType="application/vnd.ms-office.chartstyle+xml"/>
  <Override PartName="/ppt/charts/colors2.xml" ContentType="application/vnd.ms-office.chartcolorstyle+xml"/>
  <Override PartName="/ppt/theme/themeOverride2.xml" ContentType="application/vnd.openxmlformats-officedocument.themeOverride+xml"/>
  <Override PartName="/ppt/drawings/drawing1.xml" ContentType="application/vnd.openxmlformats-officedocument.drawingml.chartshapes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charts/chart4.xml" ContentType="application/vnd.openxmlformats-officedocument.drawingml.chart+xml"/>
  <Override PartName="/ppt/charts/style3.xml" ContentType="application/vnd.ms-office.chartstyle+xml"/>
  <Override PartName="/ppt/charts/colors3.xml" ContentType="application/vnd.ms-office.chartcolorstyle+xml"/>
  <Override PartName="/ppt/drawings/drawing2.xml" ContentType="application/vnd.openxmlformats-officedocument.drawingml.chartshapes+xml"/>
  <Override PartName="/ppt/notesSlides/notesSlide1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4"/>
    <p:sldMasterId id="2147483672" r:id="rId5"/>
  </p:sldMasterIdLst>
  <p:notesMasterIdLst>
    <p:notesMasterId r:id="rId21"/>
  </p:notesMasterIdLst>
  <p:sldIdLst>
    <p:sldId id="256" r:id="rId6"/>
    <p:sldId id="293" r:id="rId7"/>
    <p:sldId id="285" r:id="rId8"/>
    <p:sldId id="298" r:id="rId9"/>
    <p:sldId id="261" r:id="rId10"/>
    <p:sldId id="299" r:id="rId11"/>
    <p:sldId id="291" r:id="rId12"/>
    <p:sldId id="292" r:id="rId13"/>
    <p:sldId id="266" r:id="rId14"/>
    <p:sldId id="265" r:id="rId15"/>
    <p:sldId id="264" r:id="rId16"/>
    <p:sldId id="294" r:id="rId17"/>
    <p:sldId id="304" r:id="rId18"/>
    <p:sldId id="278" r:id="rId19"/>
    <p:sldId id="301" r:id="rId20"/>
  </p:sldIdLst>
  <p:sldSz cx="9144000" cy="6858000" type="screen4x3"/>
  <p:notesSz cx="6742113" cy="9872663"/>
  <p:defaultTextStyle>
    <a:defPPr>
      <a:defRPr lang="cs-CZ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22B368"/>
    <a:srgbClr val="014E84"/>
    <a:srgbClr val="0000FF"/>
    <a:srgbClr val="E6E9EE"/>
    <a:srgbClr val="FF0505"/>
    <a:srgbClr val="0579CC"/>
    <a:srgbClr val="05BC57"/>
    <a:srgbClr val="FF3300"/>
    <a:srgbClr val="FF6600"/>
    <a:srgbClr val="FF996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8778" autoAdjust="0"/>
    <p:restoredTop sz="94660"/>
  </p:normalViewPr>
  <p:slideViewPr>
    <p:cSldViewPr>
      <p:cViewPr varScale="1">
        <p:scale>
          <a:sx n="122" d="100"/>
          <a:sy n="122" d="100"/>
        </p:scale>
        <p:origin x="1426" y="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3.xml"/><Relationship Id="rId13" Type="http://schemas.openxmlformats.org/officeDocument/2006/relationships/slide" Target="slides/slide8.xml"/><Relationship Id="rId18" Type="http://schemas.openxmlformats.org/officeDocument/2006/relationships/slide" Target="slides/slide13.xml"/><Relationship Id="rId3" Type="http://schemas.openxmlformats.org/officeDocument/2006/relationships/customXml" Target="../customXml/item3.xml"/><Relationship Id="rId21" Type="http://schemas.openxmlformats.org/officeDocument/2006/relationships/notesMaster" Target="notesMasters/notesMaster1.xml"/><Relationship Id="rId7" Type="http://schemas.openxmlformats.org/officeDocument/2006/relationships/slide" Target="slides/slide2.xml"/><Relationship Id="rId12" Type="http://schemas.openxmlformats.org/officeDocument/2006/relationships/slide" Target="slides/slide7.xml"/><Relationship Id="rId17" Type="http://schemas.openxmlformats.org/officeDocument/2006/relationships/slide" Target="slides/slide12.xml"/><Relationship Id="rId25" Type="http://schemas.openxmlformats.org/officeDocument/2006/relationships/tableStyles" Target="tableStyles.xml"/><Relationship Id="rId2" Type="http://schemas.openxmlformats.org/officeDocument/2006/relationships/customXml" Target="../customXml/item2.xml"/><Relationship Id="rId16" Type="http://schemas.openxmlformats.org/officeDocument/2006/relationships/slide" Target="slides/slide11.xml"/><Relationship Id="rId20" Type="http://schemas.openxmlformats.org/officeDocument/2006/relationships/slide" Target="slides/slide15.xml"/><Relationship Id="rId1" Type="http://schemas.openxmlformats.org/officeDocument/2006/relationships/customXml" Target="../customXml/item1.xml"/><Relationship Id="rId6" Type="http://schemas.openxmlformats.org/officeDocument/2006/relationships/slide" Target="slides/slide1.xml"/><Relationship Id="rId11" Type="http://schemas.openxmlformats.org/officeDocument/2006/relationships/slide" Target="slides/slide6.xml"/><Relationship Id="rId24" Type="http://schemas.openxmlformats.org/officeDocument/2006/relationships/theme" Target="theme/theme1.xml"/><Relationship Id="rId5" Type="http://schemas.openxmlformats.org/officeDocument/2006/relationships/slideMaster" Target="slideMasters/slideMaster2.xml"/><Relationship Id="rId15" Type="http://schemas.openxmlformats.org/officeDocument/2006/relationships/slide" Target="slides/slide10.xml"/><Relationship Id="rId23" Type="http://schemas.openxmlformats.org/officeDocument/2006/relationships/viewProps" Target="viewProps.xml"/><Relationship Id="rId10" Type="http://schemas.openxmlformats.org/officeDocument/2006/relationships/slide" Target="slides/slide5.xml"/><Relationship Id="rId19" Type="http://schemas.openxmlformats.org/officeDocument/2006/relationships/slide" Target="slides/slide14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4.xml"/><Relationship Id="rId14" Type="http://schemas.openxmlformats.org/officeDocument/2006/relationships/slide" Target="slides/slide9.xml"/><Relationship Id="rId22" Type="http://schemas.openxmlformats.org/officeDocument/2006/relationships/presProps" Target="presProps.xml"/></Relationships>
</file>

<file path=ppt/charts/_rels/chart1.xml.rels><?xml version="1.0" encoding="UTF-8" standalone="yes"?>
<Relationships xmlns="http://schemas.openxmlformats.org/package/2006/relationships"><Relationship Id="rId3" Type="http://schemas.openxmlformats.org/officeDocument/2006/relationships/themeOverride" Target="../theme/themeOverride1.xml"/><Relationship Id="rId2" Type="http://schemas.microsoft.com/office/2011/relationships/chartColorStyle" Target="colors1.xml"/><Relationship Id="rId1" Type="http://schemas.microsoft.com/office/2011/relationships/chartStyle" Target="style1.xml"/><Relationship Id="rId4" Type="http://schemas.openxmlformats.org/officeDocument/2006/relationships/package" Target="../embeddings/Microsoft_Excel_Worksheet.xlsx"/></Relationships>
</file>

<file path=ppt/charts/_rels/chart2.xml.rels><?xml version="1.0" encoding="UTF-8" standalone="yes"?>
<Relationships xmlns="http://schemas.openxmlformats.org/package/2006/relationships"><Relationship Id="rId1" Type="http://schemas.openxmlformats.org/officeDocument/2006/relationships/oleObject" Target="file:///D:\A_USKPV\Spisy_CJ\A_OVGS\Kriminalita_m&#283;s&#237;&#269;n&#283;_n&#225;m_&#218;SKPV_Kub&#237;k_Vild_Tiskovka_PP&#268;R\Podklady%20pro%20prezentaci%20kriminality%20za%20rok%202018_06.xlsx" TargetMode="External"/></Relationships>
</file>

<file path=ppt/charts/_rels/chart3.xml.rels><?xml version="1.0" encoding="UTF-8" standalone="yes"?>
<Relationships xmlns="http://schemas.openxmlformats.org/package/2006/relationships"><Relationship Id="rId3" Type="http://schemas.openxmlformats.org/officeDocument/2006/relationships/themeOverride" Target="../theme/themeOverride2.xml"/><Relationship Id="rId2" Type="http://schemas.microsoft.com/office/2011/relationships/chartColorStyle" Target="colors2.xml"/><Relationship Id="rId1" Type="http://schemas.microsoft.com/office/2011/relationships/chartStyle" Target="style2.xml"/><Relationship Id="rId5" Type="http://schemas.openxmlformats.org/officeDocument/2006/relationships/chartUserShapes" Target="../drawings/drawing1.xml"/><Relationship Id="rId4" Type="http://schemas.openxmlformats.org/officeDocument/2006/relationships/package" Target="../embeddings/Microsoft_Excel_Worksheet1.xlsx"/></Relationships>
</file>

<file path=ppt/charts/_rels/chart4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2.xlsx"/><Relationship Id="rId2" Type="http://schemas.microsoft.com/office/2011/relationships/chartColorStyle" Target="colors3.xml"/><Relationship Id="rId1" Type="http://schemas.microsoft.com/office/2011/relationships/chartStyle" Target="style3.xml"/><Relationship Id="rId4" Type="http://schemas.openxmlformats.org/officeDocument/2006/relationships/chartUserShapes" Target="../drawings/drawing2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cs-CZ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title>
      <c:layout>
        <c:manualLayout>
          <c:xMode val="edge"/>
          <c:yMode val="edge"/>
          <c:x val="0.38026377952755908"/>
          <c:y val="2.7777777777777776E-2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200" b="1" i="0" u="none" strike="noStrike" kern="1200" baseline="0">
              <a:solidFill>
                <a:sysClr val="windowText" lastClr="000000"/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defRPr>
          </a:pPr>
          <a:endParaRPr lang="cs-CZ"/>
        </a:p>
      </c:txPr>
    </c:title>
    <c:autoTitleDeleted val="0"/>
    <c:plotArea>
      <c:layout/>
      <c:pieChart>
        <c:varyColors val="1"/>
        <c:ser>
          <c:idx val="0"/>
          <c:order val="0"/>
          <c:tx>
            <c:strRef>
              <c:f>'slide 28'!$A$22</c:f>
              <c:strCache>
                <c:ptCount val="1"/>
                <c:pt idx="0">
                  <c:v>poměr škod TČ</c:v>
                </c:pt>
              </c:strCache>
            </c:strRef>
          </c:tx>
          <c:dPt>
            <c:idx val="0"/>
            <c:bubble3D val="0"/>
            <c:spPr>
              <a:solidFill>
                <a:srgbClr val="0070C0"/>
              </a:solidFill>
              <a:ln>
                <a:noFill/>
              </a:ln>
              <a:effectLst>
                <a:outerShdw blurRad="50800" dist="25400" dir="5400000" rotWithShape="0">
                  <a:srgbClr val="000000">
                    <a:alpha val="28000"/>
                  </a:srgbClr>
                </a:outerShdw>
              </a:effectLst>
              <a:scene3d>
                <a:camera prst="orthographicFront">
                  <a:rot lat="0" lon="0" rev="0"/>
                </a:camera>
                <a:lightRig rig="threePt" dir="tl">
                  <a:rot lat="0" lon="0" rev="20400000"/>
                </a:lightRig>
              </a:scene3d>
              <a:sp3d>
                <a:bevelT w="50800" h="12700" prst="softRound"/>
              </a:sp3d>
            </c:spPr>
            <c:extLst>
              <c:ext xmlns:c16="http://schemas.microsoft.com/office/drawing/2014/chart" uri="{C3380CC4-5D6E-409C-BE32-E72D297353CC}">
                <c16:uniqueId val="{00000001-099C-4E01-98C3-8DBF3DF364C1}"/>
              </c:ext>
            </c:extLst>
          </c:dPt>
          <c:dPt>
            <c:idx val="1"/>
            <c:bubble3D val="0"/>
            <c:spPr>
              <a:gradFill rotWithShape="1">
                <a:gsLst>
                  <a:gs pos="0">
                    <a:schemeClr val="accent2"/>
                  </a:gs>
                  <a:gs pos="100000">
                    <a:schemeClr val="accent2">
                      <a:shade val="75000"/>
                      <a:satMod val="120000"/>
                      <a:lumMod val="90000"/>
                    </a:schemeClr>
                  </a:gs>
                </a:gsLst>
                <a:lin ang="5400000" scaled="0"/>
              </a:gradFill>
              <a:ln>
                <a:noFill/>
              </a:ln>
              <a:effectLst>
                <a:outerShdw blurRad="50800" dist="25400" dir="5400000" rotWithShape="0">
                  <a:srgbClr val="000000">
                    <a:alpha val="28000"/>
                  </a:srgbClr>
                </a:outerShdw>
              </a:effectLst>
              <a:scene3d>
                <a:camera prst="orthographicFront">
                  <a:rot lat="0" lon="0" rev="0"/>
                </a:camera>
                <a:lightRig rig="threePt" dir="tl">
                  <a:rot lat="0" lon="0" rev="20400000"/>
                </a:lightRig>
              </a:scene3d>
              <a:sp3d>
                <a:bevelT w="50800" h="12700" prst="softRound"/>
              </a:sp3d>
            </c:spPr>
            <c:extLst>
              <c:ext xmlns:c16="http://schemas.microsoft.com/office/drawing/2014/chart" uri="{C3380CC4-5D6E-409C-BE32-E72D297353CC}">
                <c16:uniqueId val="{00000003-099C-4E01-98C3-8DBF3DF364C1}"/>
              </c:ext>
            </c:extLst>
          </c:dPt>
          <c:dPt>
            <c:idx val="2"/>
            <c:bubble3D val="0"/>
            <c:spPr>
              <a:solidFill>
                <a:srgbClr val="00B050"/>
              </a:solidFill>
              <a:ln>
                <a:noFill/>
              </a:ln>
              <a:effectLst>
                <a:outerShdw blurRad="50800" dist="25400" dir="5400000" rotWithShape="0">
                  <a:srgbClr val="000000">
                    <a:alpha val="28000"/>
                  </a:srgbClr>
                </a:outerShdw>
              </a:effectLst>
              <a:scene3d>
                <a:camera prst="orthographicFront">
                  <a:rot lat="0" lon="0" rev="0"/>
                </a:camera>
                <a:lightRig rig="threePt" dir="tl">
                  <a:rot lat="0" lon="0" rev="20400000"/>
                </a:lightRig>
              </a:scene3d>
              <a:sp3d>
                <a:bevelT w="50800" h="12700" prst="softRound"/>
              </a:sp3d>
            </c:spPr>
            <c:extLst>
              <c:ext xmlns:c16="http://schemas.microsoft.com/office/drawing/2014/chart" uri="{C3380CC4-5D6E-409C-BE32-E72D297353CC}">
                <c16:uniqueId val="{00000005-099C-4E01-98C3-8DBF3DF364C1}"/>
              </c:ext>
            </c:extLst>
          </c:dPt>
          <c:dLbls>
            <c:dLbl>
              <c:idx val="0"/>
              <c:tx>
                <c:rich>
                  <a:bodyPr/>
                  <a:lstStyle/>
                  <a:p>
                    <a:fld id="{A00A514C-58BD-4ED8-91D9-780EF68CB681}" type="VALUE">
                      <a:rPr lang="en-US"/>
                      <a:pPr/>
                      <a:t>[HODNOTA]</a:t>
                    </a:fld>
                    <a:endParaRPr lang="cs-CZ"/>
                  </a:p>
                </c:rich>
              </c:tx>
              <c:dLblPos val="ctr"/>
              <c:showLegendKey val="0"/>
              <c:showVal val="0"/>
              <c:showCatName val="0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>
                  <c15:dlblFieldTable/>
                  <c15:showDataLabelsRange val="0"/>
                </c:ext>
                <c:ext xmlns:c16="http://schemas.microsoft.com/office/drawing/2014/chart" uri="{C3380CC4-5D6E-409C-BE32-E72D297353CC}">
                  <c16:uniqueId val="{00000001-099C-4E01-98C3-8DBF3DF364C1}"/>
                </c:ext>
              </c:extLst>
            </c:dLbl>
            <c:dLbl>
              <c:idx val="1"/>
              <c:tx>
                <c:rich>
                  <a:bodyPr/>
                  <a:lstStyle/>
                  <a:p>
                    <a:fld id="{D500D0F0-95A0-4649-8E16-7A70BF359D55}" type="VALUE">
                      <a:rPr lang="en-US"/>
                      <a:pPr/>
                      <a:t>[HODNOTA]</a:t>
                    </a:fld>
                    <a:endParaRPr lang="cs-CZ"/>
                  </a:p>
                </c:rich>
              </c:tx>
              <c:dLblPos val="ctr"/>
              <c:showLegendKey val="0"/>
              <c:showVal val="0"/>
              <c:showCatName val="0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>
                  <c15:dlblFieldTable/>
                  <c15:showDataLabelsRange val="0"/>
                </c:ext>
                <c:ext xmlns:c16="http://schemas.microsoft.com/office/drawing/2014/chart" uri="{C3380CC4-5D6E-409C-BE32-E72D297353CC}">
                  <c16:uniqueId val="{00000003-099C-4E01-98C3-8DBF3DF364C1}"/>
                </c:ext>
              </c:extLst>
            </c:dLbl>
            <c:dLbl>
              <c:idx val="2"/>
              <c:tx>
                <c:rich>
                  <a:bodyPr/>
                  <a:lstStyle/>
                  <a:p>
                    <a:fld id="{8042072C-AF27-4F28-B8EE-77D251F87A2F}" type="VALUE">
                      <a:rPr lang="en-US"/>
                      <a:pPr/>
                      <a:t>[HODNOTA]</a:t>
                    </a:fld>
                    <a:endParaRPr lang="cs-CZ"/>
                  </a:p>
                </c:rich>
              </c:tx>
              <c:dLblPos val="ctr"/>
              <c:showLegendKey val="0"/>
              <c:showVal val="0"/>
              <c:showCatName val="0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>
                  <c15:dlblFieldTable/>
                  <c15:showDataLabelsRange val="0"/>
                </c:ext>
                <c:ext xmlns:c16="http://schemas.microsoft.com/office/drawing/2014/chart" uri="{C3380CC4-5D6E-409C-BE32-E72D297353CC}">
                  <c16:uniqueId val="{00000005-099C-4E01-98C3-8DBF3DF364C1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800" b="1" i="0" u="none" strike="noStrike" kern="1200" baseline="0">
                    <a:solidFill>
                      <a:sysClr val="windowText" lastClr="000000"/>
                    </a:solidFill>
                    <a:latin typeface="+mn-lt"/>
                    <a:ea typeface="+mn-ea"/>
                    <a:cs typeface="+mn-cs"/>
                  </a:defRPr>
                </a:pPr>
                <a:endParaRPr lang="cs-CZ"/>
              </a:p>
            </c:txPr>
            <c:dLblPos val="ctr"/>
            <c:showLegendKey val="0"/>
            <c:showVal val="0"/>
            <c:showCatName val="0"/>
            <c:showSerName val="0"/>
            <c:showPercent val="1"/>
            <c:showBubbleSize val="0"/>
            <c:showLeaderLines val="1"/>
            <c:leaderLines>
              <c:spPr>
                <a:ln w="9525">
                  <a:solidFill>
                    <a:schemeClr val="tx2">
                      <a:lumMod val="35000"/>
                      <a:lumOff val="65000"/>
                    </a:schemeClr>
                  </a:solidFill>
                </a:ln>
                <a:effectLst/>
              </c:spPr>
            </c:leaderLines>
            <c:extLst>
              <c:ext xmlns:c15="http://schemas.microsoft.com/office/drawing/2012/chart" uri="{CE6537A1-D6FC-4f65-9D91-7224C49458BB}"/>
            </c:extLst>
          </c:dLbls>
          <c:cat>
            <c:strRef>
              <c:f>'slide 28'!$B$21:$D$21</c:f>
              <c:strCache>
                <c:ptCount val="3"/>
                <c:pt idx="0">
                  <c:v>hospodářská kriminalita</c:v>
                </c:pt>
                <c:pt idx="1">
                  <c:v>majetková kriminalita</c:v>
                </c:pt>
                <c:pt idx="2">
                  <c:v>další trestné činy</c:v>
                </c:pt>
              </c:strCache>
            </c:strRef>
          </c:cat>
          <c:val>
            <c:numRef>
              <c:f>'slide 28'!$B$22:$D$22</c:f>
              <c:numCache>
                <c:formatCode>0.0%</c:formatCode>
                <c:ptCount val="3"/>
                <c:pt idx="0">
                  <c:v>0.52600000000000002</c:v>
                </c:pt>
                <c:pt idx="1">
                  <c:v>0.33</c:v>
                </c:pt>
                <c:pt idx="2">
                  <c:v>0.14399999999999999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6-099C-4E01-98C3-8DBF3DF364C1}"/>
            </c:ext>
          </c:extLst>
        </c:ser>
        <c:dLbls>
          <c:dLblPos val="inEnd"/>
          <c:showLegendKey val="0"/>
          <c:showVal val="0"/>
          <c:showCatName val="0"/>
          <c:showSerName val="0"/>
          <c:showPercent val="1"/>
          <c:showBubbleSize val="0"/>
          <c:showLeaderLines val="1"/>
        </c:dLbls>
        <c:firstSliceAng val="0"/>
      </c:pieChart>
      <c:spPr>
        <a:noFill/>
        <a:ln>
          <a:noFill/>
        </a:ln>
        <a:effectLst/>
      </c:spPr>
    </c:plotArea>
    <c:legend>
      <c:legendPos val="b"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900" b="1" i="0" u="none" strike="noStrike" kern="1200" baseline="0">
              <a:solidFill>
                <a:sysClr val="windowText" lastClr="000000"/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defRPr>
          </a:pPr>
          <a:endParaRPr lang="cs-CZ"/>
        </a:p>
      </c:txPr>
    </c:legend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cs-CZ"/>
    </a:p>
  </c:txPr>
  <c:externalData r:id="rId4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cs-CZ"/>
  <c:roundedCorners val="0"/>
  <mc:AlternateContent xmlns:mc="http://schemas.openxmlformats.org/markup-compatibility/2006">
    <mc:Choice xmlns:c14="http://schemas.microsoft.com/office/drawing/2007/8/2/chart" Requires="c14">
      <c14:style val="126"/>
    </mc:Choice>
    <mc:Fallback>
      <c:style val="26"/>
    </mc:Fallback>
  </mc:AlternateContent>
  <c:chart>
    <c:title>
      <c:tx>
        <c:rich>
          <a:bodyPr/>
          <a:lstStyle/>
          <a:p>
            <a:pPr>
              <a:defRPr lang="cs-CZ" sz="1400"/>
            </a:pPr>
            <a:r>
              <a:rPr lang="cs-CZ" sz="1400"/>
              <a:t>Počet skutků TČ</a:t>
            </a:r>
          </a:p>
        </c:rich>
      </c:tx>
      <c:layout>
        <c:manualLayout>
          <c:xMode val="edge"/>
          <c:yMode val="edge"/>
          <c:x val="0.24529115338760057"/>
          <c:y val="3.6036036036036036E-2"/>
        </c:manualLayout>
      </c:layout>
      <c:overlay val="0"/>
      <c:spPr>
        <a:solidFill>
          <a:schemeClr val="accent1">
            <a:lumMod val="20000"/>
            <a:lumOff val="80000"/>
          </a:schemeClr>
        </a:solidFill>
      </c:spPr>
    </c:title>
    <c:autoTitleDeleted val="0"/>
    <c:plotArea>
      <c:layout>
        <c:manualLayout>
          <c:layoutTarget val="inner"/>
          <c:xMode val="edge"/>
          <c:yMode val="edge"/>
          <c:x val="0.29979774220774807"/>
          <c:y val="0.15412960204298784"/>
          <c:w val="0.40185087229113847"/>
          <c:h val="0.68764417961268365"/>
        </c:manualLayout>
      </c:layout>
      <c:pieChart>
        <c:varyColors val="1"/>
        <c:dLbls>
          <c:showLegendKey val="0"/>
          <c:showVal val="0"/>
          <c:showCatName val="0"/>
          <c:showSerName val="0"/>
          <c:showPercent val="0"/>
          <c:showBubbleSize val="0"/>
          <c:showLeaderLines val="0"/>
        </c:dLbls>
        <c:firstSliceAng val="30"/>
      </c:pieChart>
      <c:spPr>
        <a:noFill/>
        <a:ln w="25400">
          <a:noFill/>
        </a:ln>
      </c:spPr>
    </c:plotArea>
    <c:legend>
      <c:legendPos val="b"/>
      <c:overlay val="0"/>
      <c:txPr>
        <a:bodyPr/>
        <a:lstStyle/>
        <a:p>
          <a:pPr>
            <a:defRPr lang="cs-CZ" sz="1000" b="1"/>
          </a:pPr>
          <a:endParaRPr lang="cs-CZ"/>
        </a:p>
      </c:txPr>
    </c:legend>
    <c:plotVisOnly val="1"/>
    <c:dispBlanksAs val="zero"/>
    <c:showDLblsOverMax val="0"/>
  </c:chart>
  <c:spPr>
    <a:ln>
      <a:noFill/>
    </a:ln>
  </c:spPr>
  <c:externalData r:id="rId1">
    <c:autoUpdate val="0"/>
  </c:externalData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cs-CZ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title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200" b="1" i="0" u="none" strike="noStrike" kern="1200" baseline="0">
              <a:solidFill>
                <a:sysClr val="windowText" lastClr="000000"/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defRPr>
          </a:pPr>
          <a:endParaRPr lang="cs-CZ"/>
        </a:p>
      </c:txPr>
    </c:title>
    <c:autoTitleDeleted val="0"/>
    <c:plotArea>
      <c:layout/>
      <c:pieChart>
        <c:varyColors val="1"/>
        <c:ser>
          <c:idx val="0"/>
          <c:order val="0"/>
          <c:tx>
            <c:strRef>
              <c:f>'slide 28'!$A$3</c:f>
              <c:strCache>
                <c:ptCount val="1"/>
                <c:pt idx="0">
                  <c:v>poměr počtu skutků TČ</c:v>
                </c:pt>
              </c:strCache>
            </c:strRef>
          </c:tx>
          <c:spPr>
            <a:solidFill>
              <a:srgbClr val="92D050"/>
            </a:solidFill>
          </c:spPr>
          <c:dPt>
            <c:idx val="0"/>
            <c:bubble3D val="0"/>
            <c:spPr>
              <a:solidFill>
                <a:srgbClr val="0070C0"/>
              </a:solidFill>
              <a:ln>
                <a:noFill/>
              </a:ln>
              <a:effectLst>
                <a:outerShdw blurRad="50800" dist="25400" dir="5400000" rotWithShape="0">
                  <a:srgbClr val="000000">
                    <a:alpha val="28000"/>
                  </a:srgbClr>
                </a:outerShdw>
              </a:effectLst>
              <a:scene3d>
                <a:camera prst="orthographicFront">
                  <a:rot lat="0" lon="0" rev="0"/>
                </a:camera>
                <a:lightRig rig="threePt" dir="tl">
                  <a:rot lat="0" lon="0" rev="20400000"/>
                </a:lightRig>
              </a:scene3d>
              <a:sp3d>
                <a:bevelT w="50800" h="12700" prst="softRound"/>
              </a:sp3d>
            </c:spPr>
            <c:extLst>
              <c:ext xmlns:c16="http://schemas.microsoft.com/office/drawing/2014/chart" uri="{C3380CC4-5D6E-409C-BE32-E72D297353CC}">
                <c16:uniqueId val="{00000001-C8D7-4092-BE00-147AFB90BD2A}"/>
              </c:ext>
            </c:extLst>
          </c:dPt>
          <c:dPt>
            <c:idx val="1"/>
            <c:bubble3D val="0"/>
            <c:spPr>
              <a:solidFill>
                <a:srgbClr val="FF0000"/>
              </a:solidFill>
              <a:ln>
                <a:noFill/>
              </a:ln>
              <a:effectLst>
                <a:outerShdw blurRad="50800" dist="25400" dir="5400000" rotWithShape="0">
                  <a:srgbClr val="000000">
                    <a:alpha val="28000"/>
                  </a:srgbClr>
                </a:outerShdw>
              </a:effectLst>
              <a:scene3d>
                <a:camera prst="orthographicFront">
                  <a:rot lat="0" lon="0" rev="0"/>
                </a:camera>
                <a:lightRig rig="threePt" dir="tl">
                  <a:rot lat="0" lon="0" rev="20400000"/>
                </a:lightRig>
              </a:scene3d>
              <a:sp3d>
                <a:bevelT w="50800" h="12700" prst="softRound"/>
              </a:sp3d>
            </c:spPr>
            <c:extLst>
              <c:ext xmlns:c16="http://schemas.microsoft.com/office/drawing/2014/chart" uri="{C3380CC4-5D6E-409C-BE32-E72D297353CC}">
                <c16:uniqueId val="{00000003-C8D7-4092-BE00-147AFB90BD2A}"/>
              </c:ext>
            </c:extLst>
          </c:dPt>
          <c:dPt>
            <c:idx val="2"/>
            <c:bubble3D val="0"/>
            <c:spPr>
              <a:solidFill>
                <a:srgbClr val="00B050"/>
              </a:solidFill>
              <a:ln>
                <a:noFill/>
              </a:ln>
              <a:effectLst>
                <a:outerShdw blurRad="50800" dist="25400" dir="5400000" rotWithShape="0">
                  <a:srgbClr val="000000">
                    <a:alpha val="28000"/>
                  </a:srgbClr>
                </a:outerShdw>
              </a:effectLst>
              <a:scene3d>
                <a:camera prst="orthographicFront">
                  <a:rot lat="0" lon="0" rev="0"/>
                </a:camera>
                <a:lightRig rig="threePt" dir="tl">
                  <a:rot lat="0" lon="0" rev="20400000"/>
                </a:lightRig>
              </a:scene3d>
              <a:sp3d>
                <a:bevelT w="50800" h="12700" prst="softRound"/>
              </a:sp3d>
            </c:spPr>
            <c:extLst>
              <c:ext xmlns:c16="http://schemas.microsoft.com/office/drawing/2014/chart" uri="{C3380CC4-5D6E-409C-BE32-E72D297353CC}">
                <c16:uniqueId val="{00000005-C8D7-4092-BE00-147AFB90BD2A}"/>
              </c:ext>
            </c:extLst>
          </c:dPt>
          <c:dLbls>
            <c:dLbl>
              <c:idx val="0"/>
              <c:tx>
                <c:rich>
                  <a:bodyPr/>
                  <a:lstStyle/>
                  <a:p>
                    <a:fld id="{4F3840D0-97E8-4E34-842B-C25EA08811B6}" type="VALUE">
                      <a:rPr lang="en-US"/>
                      <a:pPr/>
                      <a:t>[HODNOTA]</a:t>
                    </a:fld>
                    <a:endParaRPr lang="cs-CZ"/>
                  </a:p>
                </c:rich>
              </c:tx>
              <c:dLblPos val="ctr"/>
              <c:showLegendKey val="0"/>
              <c:showVal val="0"/>
              <c:showCatName val="0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>
                  <c15:dlblFieldTable/>
                  <c15:showDataLabelsRange val="0"/>
                </c:ext>
                <c:ext xmlns:c16="http://schemas.microsoft.com/office/drawing/2014/chart" uri="{C3380CC4-5D6E-409C-BE32-E72D297353CC}">
                  <c16:uniqueId val="{00000001-C8D7-4092-BE00-147AFB90BD2A}"/>
                </c:ext>
              </c:extLst>
            </c:dLbl>
            <c:dLbl>
              <c:idx val="1"/>
              <c:tx>
                <c:rich>
                  <a:bodyPr/>
                  <a:lstStyle/>
                  <a:p>
                    <a:fld id="{997DDF48-9971-4BC1-831E-20CF8F317B5F}" type="VALUE">
                      <a:rPr lang="en-US"/>
                      <a:pPr/>
                      <a:t>[HODNOTA]</a:t>
                    </a:fld>
                    <a:endParaRPr lang="cs-CZ"/>
                  </a:p>
                </c:rich>
              </c:tx>
              <c:dLblPos val="ctr"/>
              <c:showLegendKey val="0"/>
              <c:showVal val="0"/>
              <c:showCatName val="0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>
                  <c15:dlblFieldTable/>
                  <c15:showDataLabelsRange val="0"/>
                </c:ext>
                <c:ext xmlns:c16="http://schemas.microsoft.com/office/drawing/2014/chart" uri="{C3380CC4-5D6E-409C-BE32-E72D297353CC}">
                  <c16:uniqueId val="{00000003-C8D7-4092-BE00-147AFB90BD2A}"/>
                </c:ext>
              </c:extLst>
            </c:dLbl>
            <c:dLbl>
              <c:idx val="2"/>
              <c:tx>
                <c:rich>
                  <a:bodyPr/>
                  <a:lstStyle/>
                  <a:p>
                    <a:fld id="{70B48E8D-6113-4AD4-B191-6FAE2ECAA0EA}" type="VALUE">
                      <a:rPr lang="en-US"/>
                      <a:pPr/>
                      <a:t>[HODNOTA]</a:t>
                    </a:fld>
                    <a:endParaRPr lang="cs-CZ"/>
                  </a:p>
                </c:rich>
              </c:tx>
              <c:dLblPos val="ctr"/>
              <c:showLegendKey val="0"/>
              <c:showVal val="0"/>
              <c:showCatName val="0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>
                  <c15:dlblFieldTable/>
                  <c15:showDataLabelsRange val="0"/>
                </c:ext>
                <c:ext xmlns:c16="http://schemas.microsoft.com/office/drawing/2014/chart" uri="{C3380CC4-5D6E-409C-BE32-E72D297353CC}">
                  <c16:uniqueId val="{00000005-C8D7-4092-BE00-147AFB90BD2A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800" b="1" i="0" u="none" strike="noStrike" kern="1200" baseline="0">
                    <a:solidFill>
                      <a:sysClr val="windowText" lastClr="000000"/>
                    </a:solidFill>
                    <a:latin typeface="+mn-lt"/>
                    <a:ea typeface="+mn-ea"/>
                    <a:cs typeface="+mn-cs"/>
                  </a:defRPr>
                </a:pPr>
                <a:endParaRPr lang="cs-CZ"/>
              </a:p>
            </c:txPr>
            <c:dLblPos val="inEnd"/>
            <c:showLegendKey val="0"/>
            <c:showVal val="0"/>
            <c:showCatName val="0"/>
            <c:showSerName val="0"/>
            <c:showPercent val="1"/>
            <c:showBubbleSize val="0"/>
            <c:showLeaderLines val="1"/>
            <c:leaderLines>
              <c:spPr>
                <a:ln w="9525">
                  <a:solidFill>
                    <a:schemeClr val="tx2">
                      <a:lumMod val="35000"/>
                      <a:lumOff val="65000"/>
                    </a:schemeClr>
                  </a:solidFill>
                </a:ln>
                <a:effectLst/>
              </c:spPr>
            </c:leaderLines>
            <c:extLst>
              <c:ext xmlns:c15="http://schemas.microsoft.com/office/drawing/2012/chart" uri="{CE6537A1-D6FC-4f65-9D91-7224C49458BB}"/>
            </c:extLst>
          </c:dLbls>
          <c:cat>
            <c:strRef>
              <c:f>'slide 28'!$B$2:$D$2</c:f>
              <c:strCache>
                <c:ptCount val="3"/>
                <c:pt idx="0">
                  <c:v>hospodářská kriminalita</c:v>
                </c:pt>
                <c:pt idx="1">
                  <c:v>majetková kriminalita</c:v>
                </c:pt>
                <c:pt idx="2">
                  <c:v>další trestné činy</c:v>
                </c:pt>
              </c:strCache>
            </c:strRef>
          </c:cat>
          <c:val>
            <c:numRef>
              <c:f>'slide 28'!$B$3:$D$3</c:f>
              <c:numCache>
                <c:formatCode>0.0%</c:formatCode>
                <c:ptCount val="3"/>
                <c:pt idx="0">
                  <c:v>7.0000000000000007E-2</c:v>
                </c:pt>
                <c:pt idx="1">
                  <c:v>0.55300000000000005</c:v>
                </c:pt>
                <c:pt idx="2">
                  <c:v>0.376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6-C8D7-4092-BE00-147AFB90BD2A}"/>
            </c:ext>
          </c:extLst>
        </c:ser>
        <c:dLbls>
          <c:dLblPos val="inEnd"/>
          <c:showLegendKey val="0"/>
          <c:showVal val="0"/>
          <c:showCatName val="0"/>
          <c:showSerName val="0"/>
          <c:showPercent val="1"/>
          <c:showBubbleSize val="0"/>
          <c:showLeaderLines val="1"/>
        </c:dLbls>
        <c:firstSliceAng val="0"/>
      </c:pieChart>
      <c:spPr>
        <a:noFill/>
        <a:ln>
          <a:noFill/>
        </a:ln>
        <a:effectLst/>
      </c:spPr>
    </c:plotArea>
    <c:legend>
      <c:legendPos val="b"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900" b="1" i="0" u="none" strike="noStrike" kern="1200" baseline="0">
              <a:solidFill>
                <a:sysClr val="windowText" lastClr="000000"/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defRPr>
          </a:pPr>
          <a:endParaRPr lang="cs-CZ"/>
        </a:p>
      </c:txPr>
    </c:legend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cs-CZ"/>
    </a:p>
  </c:txPr>
  <c:externalData r:id="rId4">
    <c:autoUpdate val="0"/>
  </c:externalData>
  <c:userShapes r:id="rId5"/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cs-CZ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List1!$B$1</c:f>
              <c:strCache>
                <c:ptCount val="1"/>
                <c:pt idx="0">
                  <c:v>2021</c:v>
                </c:pt>
              </c:strCache>
            </c:strRef>
          </c:tx>
          <c:spPr>
            <a:solidFill>
              <a:schemeClr val="accent1"/>
            </a:solidFill>
            <a:ln>
              <a:noFill/>
            </a:ln>
            <a:effectLst/>
          </c:spPr>
          <c:invertIfNegative val="0"/>
          <c:dLbls>
            <c:dLbl>
              <c:idx val="0"/>
              <c:tx>
                <c:rich>
                  <a:bodyPr/>
                  <a:lstStyle/>
                  <a:p>
                    <a:fld id="{26B17A7A-35FE-4B5B-9325-4091924E77AF}" type="CELLRANGE">
                      <a:rPr lang="en-US"/>
                      <a:pPr/>
                      <a:t>[OBLAST BUNĚK]</a:t>
                    </a:fld>
                    <a:endParaRPr lang="cs-CZ"/>
                  </a:p>
                </c:rich>
              </c:tx>
              <c:showLegendKey val="0"/>
              <c:showVal val="0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dlblFieldTable/>
                  <c15:showDataLabelsRange val="1"/>
                </c:ext>
                <c:ext xmlns:c16="http://schemas.microsoft.com/office/drawing/2014/chart" uri="{C3380CC4-5D6E-409C-BE32-E72D297353CC}">
                  <c16:uniqueId val="{00000000-388B-4186-86A0-62D4FDC26059}"/>
                </c:ext>
              </c:extLst>
            </c:dLbl>
            <c:dLbl>
              <c:idx val="1"/>
              <c:tx>
                <c:rich>
                  <a:bodyPr/>
                  <a:lstStyle/>
                  <a:p>
                    <a:fld id="{08862E43-CB0A-415A-8ED8-4F9D16DA00EA}" type="CELLRANGE">
                      <a:rPr lang="cs-CZ"/>
                      <a:pPr/>
                      <a:t>[OBLAST BUNĚK]</a:t>
                    </a:fld>
                    <a:endParaRPr lang="cs-CZ"/>
                  </a:p>
                </c:rich>
              </c:tx>
              <c:showLegendKey val="0"/>
              <c:showVal val="0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dlblFieldTable/>
                  <c15:xForSave val="1"/>
                  <c15:showDataLabelsRange val="1"/>
                </c:ext>
                <c:ext xmlns:c16="http://schemas.microsoft.com/office/drawing/2014/chart" uri="{C3380CC4-5D6E-409C-BE32-E72D297353CC}">
                  <c16:uniqueId val="{00000001-388B-4186-86A0-62D4FDC26059}"/>
                </c:ext>
              </c:extLst>
            </c:dLbl>
            <c:dLbl>
              <c:idx val="2"/>
              <c:tx>
                <c:rich>
                  <a:bodyPr/>
                  <a:lstStyle/>
                  <a:p>
                    <a:fld id="{CA952253-12C5-4A8F-AD66-4159DB296529}" type="CELLRANGE">
                      <a:rPr lang="cs-CZ"/>
                      <a:pPr/>
                      <a:t>[OBLAST BUNĚK]</a:t>
                    </a:fld>
                    <a:endParaRPr lang="cs-CZ"/>
                  </a:p>
                </c:rich>
              </c:tx>
              <c:showLegendKey val="0"/>
              <c:showVal val="0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dlblFieldTable/>
                  <c15:xForSave val="1"/>
                  <c15:showDataLabelsRange val="1"/>
                </c:ext>
                <c:ext xmlns:c16="http://schemas.microsoft.com/office/drawing/2014/chart" uri="{C3380CC4-5D6E-409C-BE32-E72D297353CC}">
                  <c16:uniqueId val="{00000002-388B-4186-86A0-62D4FDC26059}"/>
                </c:ext>
              </c:extLst>
            </c:dLbl>
            <c:dLbl>
              <c:idx val="3"/>
              <c:tx>
                <c:rich>
                  <a:bodyPr/>
                  <a:lstStyle/>
                  <a:p>
                    <a:fld id="{16F22731-0182-4B10-B27B-C0B74DB7B4DC}" type="CELLRANGE">
                      <a:rPr lang="cs-CZ"/>
                      <a:pPr/>
                      <a:t>[OBLAST BUNĚK]</a:t>
                    </a:fld>
                    <a:endParaRPr lang="cs-CZ"/>
                  </a:p>
                </c:rich>
              </c:tx>
              <c:showLegendKey val="0"/>
              <c:showVal val="0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dlblFieldTable/>
                  <c15:xForSave val="1"/>
                  <c15:showDataLabelsRange val="1"/>
                </c:ext>
                <c:ext xmlns:c16="http://schemas.microsoft.com/office/drawing/2014/chart" uri="{C3380CC4-5D6E-409C-BE32-E72D297353CC}">
                  <c16:uniqueId val="{00000003-388B-4186-86A0-62D4FDC26059}"/>
                </c:ext>
              </c:extLst>
            </c:dLbl>
            <c:dLbl>
              <c:idx val="4"/>
              <c:tx>
                <c:rich>
                  <a:bodyPr/>
                  <a:lstStyle/>
                  <a:p>
                    <a:fld id="{26DE1783-D4CA-45D0-9108-5887CDCD2C0E}" type="CELLRANGE">
                      <a:rPr lang="cs-CZ"/>
                      <a:pPr/>
                      <a:t>[OBLAST BUNĚK]</a:t>
                    </a:fld>
                    <a:endParaRPr lang="cs-CZ"/>
                  </a:p>
                </c:rich>
              </c:tx>
              <c:showLegendKey val="0"/>
              <c:showVal val="0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dlblFieldTable/>
                  <c15:xForSave val="1"/>
                  <c15:showDataLabelsRange val="1"/>
                </c:ext>
                <c:ext xmlns:c16="http://schemas.microsoft.com/office/drawing/2014/chart" uri="{C3380CC4-5D6E-409C-BE32-E72D297353CC}">
                  <c16:uniqueId val="{00000004-388B-4186-86A0-62D4FDC26059}"/>
                </c:ext>
              </c:extLst>
            </c:dLbl>
            <c:dLbl>
              <c:idx val="5"/>
              <c:tx>
                <c:rich>
                  <a:bodyPr/>
                  <a:lstStyle/>
                  <a:p>
                    <a:fld id="{8DDEC699-73D9-414E-A93D-3926676305B7}" type="CELLRANGE">
                      <a:rPr lang="cs-CZ"/>
                      <a:pPr/>
                      <a:t>[OBLAST BUNĚK]</a:t>
                    </a:fld>
                    <a:endParaRPr lang="cs-CZ"/>
                  </a:p>
                </c:rich>
              </c:tx>
              <c:showLegendKey val="0"/>
              <c:showVal val="0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dlblFieldTable/>
                  <c15:xForSave val="1"/>
                  <c15:showDataLabelsRange val="1"/>
                </c:ext>
                <c:ext xmlns:c16="http://schemas.microsoft.com/office/drawing/2014/chart" uri="{C3380CC4-5D6E-409C-BE32-E72D297353CC}">
                  <c16:uniqueId val="{00000005-388B-4186-86A0-62D4FDC26059}"/>
                </c:ext>
              </c:extLst>
            </c:dLbl>
            <c:dLbl>
              <c:idx val="6"/>
              <c:tx>
                <c:rich>
                  <a:bodyPr/>
                  <a:lstStyle/>
                  <a:p>
                    <a:fld id="{B16FAEED-BADA-4929-9F67-662F00741C93}" type="CELLRANGE">
                      <a:rPr lang="cs-CZ"/>
                      <a:pPr/>
                      <a:t>[OBLAST BUNĚK]</a:t>
                    </a:fld>
                    <a:endParaRPr lang="cs-CZ"/>
                  </a:p>
                </c:rich>
              </c:tx>
              <c:showLegendKey val="0"/>
              <c:showVal val="0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dlblFieldTable/>
                  <c15:xForSave val="1"/>
                  <c15:showDataLabelsRange val="1"/>
                </c:ext>
                <c:ext xmlns:c16="http://schemas.microsoft.com/office/drawing/2014/chart" uri="{C3380CC4-5D6E-409C-BE32-E72D297353CC}">
                  <c16:uniqueId val="{00000006-388B-4186-86A0-62D4FDC26059}"/>
                </c:ext>
              </c:extLst>
            </c:dLbl>
            <c:dLbl>
              <c:idx val="7"/>
              <c:tx>
                <c:rich>
                  <a:bodyPr/>
                  <a:lstStyle/>
                  <a:p>
                    <a:fld id="{D3AB0900-EC97-47F7-8B20-FDB16A7AA3AD}" type="CELLRANGE">
                      <a:rPr lang="cs-CZ"/>
                      <a:pPr/>
                      <a:t>[OBLAST BUNĚK]</a:t>
                    </a:fld>
                    <a:endParaRPr lang="cs-CZ"/>
                  </a:p>
                </c:rich>
              </c:tx>
              <c:showLegendKey val="0"/>
              <c:showVal val="0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dlblFieldTable/>
                  <c15:xForSave val="1"/>
                  <c15:showDataLabelsRange val="1"/>
                </c:ext>
                <c:ext xmlns:c16="http://schemas.microsoft.com/office/drawing/2014/chart" uri="{C3380CC4-5D6E-409C-BE32-E72D297353CC}">
                  <c16:uniqueId val="{00000007-388B-4186-86A0-62D4FDC26059}"/>
                </c:ext>
              </c:extLst>
            </c:dLbl>
            <c:dLbl>
              <c:idx val="8"/>
              <c:tx>
                <c:rich>
                  <a:bodyPr/>
                  <a:lstStyle/>
                  <a:p>
                    <a:fld id="{8ED0C1A6-847E-4882-937A-5002735156EC}" type="CELLRANGE">
                      <a:rPr lang="cs-CZ"/>
                      <a:pPr/>
                      <a:t>[OBLAST BUNĚK]</a:t>
                    </a:fld>
                    <a:endParaRPr lang="cs-CZ"/>
                  </a:p>
                </c:rich>
              </c:tx>
              <c:showLegendKey val="0"/>
              <c:showVal val="0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dlblFieldTable/>
                  <c15:xForSave val="1"/>
                  <c15:showDataLabelsRange val="1"/>
                </c:ext>
                <c:ext xmlns:c16="http://schemas.microsoft.com/office/drawing/2014/chart" uri="{C3380CC4-5D6E-409C-BE32-E72D297353CC}">
                  <c16:uniqueId val="{00000008-388B-4186-86A0-62D4FDC26059}"/>
                </c:ext>
              </c:extLst>
            </c:dLbl>
            <c:dLbl>
              <c:idx val="9"/>
              <c:tx>
                <c:rich>
                  <a:bodyPr/>
                  <a:lstStyle/>
                  <a:p>
                    <a:fld id="{825D5073-6749-42B4-A15C-C2FD6F1BF7F8}" type="CELLRANGE">
                      <a:rPr lang="cs-CZ"/>
                      <a:pPr/>
                      <a:t>[OBLAST BUNĚK]</a:t>
                    </a:fld>
                    <a:endParaRPr lang="cs-CZ"/>
                  </a:p>
                </c:rich>
              </c:tx>
              <c:showLegendKey val="0"/>
              <c:showVal val="0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dlblFieldTable/>
                  <c15:xForSave val="1"/>
                  <c15:showDataLabelsRange val="1"/>
                </c:ext>
                <c:ext xmlns:c16="http://schemas.microsoft.com/office/drawing/2014/chart" uri="{C3380CC4-5D6E-409C-BE32-E72D297353CC}">
                  <c16:uniqueId val="{00000009-388B-4186-86A0-62D4FDC26059}"/>
                </c:ext>
              </c:extLst>
            </c:dLbl>
            <c:dLbl>
              <c:idx val="10"/>
              <c:tx>
                <c:rich>
                  <a:bodyPr/>
                  <a:lstStyle/>
                  <a:p>
                    <a:fld id="{D211F631-759B-4DE3-83D4-7126F313C7BD}" type="CELLRANGE">
                      <a:rPr lang="cs-CZ"/>
                      <a:pPr/>
                      <a:t>[OBLAST BUNĚK]</a:t>
                    </a:fld>
                    <a:endParaRPr lang="cs-CZ"/>
                  </a:p>
                </c:rich>
              </c:tx>
              <c:showLegendKey val="0"/>
              <c:showVal val="0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dlblFieldTable/>
                  <c15:xForSave val="1"/>
                  <c15:showDataLabelsRange val="1"/>
                </c:ext>
                <c:ext xmlns:c16="http://schemas.microsoft.com/office/drawing/2014/chart" uri="{C3380CC4-5D6E-409C-BE32-E72D297353CC}">
                  <c16:uniqueId val="{0000000A-388B-4186-86A0-62D4FDC26059}"/>
                </c:ext>
              </c:extLst>
            </c:dLbl>
            <c:dLbl>
              <c:idx val="11"/>
              <c:tx>
                <c:rich>
                  <a:bodyPr/>
                  <a:lstStyle/>
                  <a:p>
                    <a:fld id="{F06E48CD-5D68-4A39-A3FC-8E251606DADA}" type="CELLRANGE">
                      <a:rPr lang="cs-CZ"/>
                      <a:pPr/>
                      <a:t>[OBLAST BUNĚK]</a:t>
                    </a:fld>
                    <a:endParaRPr lang="cs-CZ"/>
                  </a:p>
                </c:rich>
              </c:tx>
              <c:showLegendKey val="0"/>
              <c:showVal val="0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dlblFieldTable/>
                  <c15:xForSave val="1"/>
                  <c15:showDataLabelsRange val="1"/>
                </c:ext>
                <c:ext xmlns:c16="http://schemas.microsoft.com/office/drawing/2014/chart" uri="{C3380CC4-5D6E-409C-BE32-E72D297353CC}">
                  <c16:uniqueId val="{0000000B-388B-4186-86A0-62D4FDC26059}"/>
                </c:ext>
              </c:extLst>
            </c:dLbl>
            <c:dLbl>
              <c:idx val="12"/>
              <c:tx>
                <c:rich>
                  <a:bodyPr/>
                  <a:lstStyle/>
                  <a:p>
                    <a:fld id="{61DB491E-FAB6-4E5C-A1A1-F497217939BE}" type="CELLRANGE">
                      <a:rPr lang="cs-CZ"/>
                      <a:pPr/>
                      <a:t>[OBLAST BUNĚK]</a:t>
                    </a:fld>
                    <a:endParaRPr lang="cs-CZ"/>
                  </a:p>
                </c:rich>
              </c:tx>
              <c:showLegendKey val="0"/>
              <c:showVal val="0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dlblFieldTable/>
                  <c15:xForSave val="1"/>
                  <c15:showDataLabelsRange val="1"/>
                </c:ext>
                <c:ext xmlns:c16="http://schemas.microsoft.com/office/drawing/2014/chart" uri="{C3380CC4-5D6E-409C-BE32-E72D297353CC}">
                  <c16:uniqueId val="{0000000C-388B-4186-86A0-62D4FDC26059}"/>
                </c:ext>
              </c:extLst>
            </c:dLbl>
            <c:dLbl>
              <c:idx val="13"/>
              <c:tx>
                <c:rich>
                  <a:bodyPr/>
                  <a:lstStyle/>
                  <a:p>
                    <a:fld id="{31391F91-352A-4D59-82D7-BDE3B20F1111}" type="CELLRANGE">
                      <a:rPr lang="cs-CZ"/>
                      <a:pPr/>
                      <a:t>[OBLAST BUNĚK]</a:t>
                    </a:fld>
                    <a:endParaRPr lang="cs-CZ"/>
                  </a:p>
                </c:rich>
              </c:tx>
              <c:showLegendKey val="0"/>
              <c:showVal val="0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dlblFieldTable/>
                  <c15:xForSave val="1"/>
                  <c15:showDataLabelsRange val="1"/>
                </c:ext>
                <c:ext xmlns:c16="http://schemas.microsoft.com/office/drawing/2014/chart" uri="{C3380CC4-5D6E-409C-BE32-E72D297353CC}">
                  <c16:uniqueId val="{0000000D-388B-4186-86A0-62D4FDC26059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-5400000" spcFirstLastPara="1" vertOverflow="ellipsis" wrap="square" lIns="38100" tIns="19050" rIns="38100" bIns="19050" anchor="ctr" anchorCtr="1">
                <a:spAutoFit/>
              </a:bodyPr>
              <a:lstStyle/>
              <a:p>
                <a:pPr>
                  <a:defRPr sz="900" b="0" i="0" u="none" strike="noStrike" kern="1200" baseline="0">
                    <a:solidFill>
                      <a:srgbClr val="0070C0"/>
                    </a:solidFill>
                    <a:latin typeface="+mn-lt"/>
                    <a:ea typeface="+mn-ea"/>
                    <a:cs typeface="+mn-cs"/>
                  </a:defRPr>
                </a:pPr>
                <a:endParaRPr lang="cs-CZ"/>
              </a:p>
            </c:txPr>
            <c:showLegendKey val="0"/>
            <c:showVal val="0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DataLabelsRange val="1"/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List1!$A$2:$A$15</c:f>
              <c:strCache>
                <c:ptCount val="14"/>
                <c:pt idx="0">
                  <c:v>KRPA</c:v>
                </c:pt>
                <c:pt idx="1">
                  <c:v>KRPS</c:v>
                </c:pt>
                <c:pt idx="2">
                  <c:v>KRPC</c:v>
                </c:pt>
                <c:pt idx="3">
                  <c:v>KRPP</c:v>
                </c:pt>
                <c:pt idx="4">
                  <c:v>KRPK</c:v>
                </c:pt>
                <c:pt idx="5">
                  <c:v>KRPU</c:v>
                </c:pt>
                <c:pt idx="6">
                  <c:v>KRPL</c:v>
                </c:pt>
                <c:pt idx="7">
                  <c:v>KRPH</c:v>
                </c:pt>
                <c:pt idx="8">
                  <c:v>KRPE</c:v>
                </c:pt>
                <c:pt idx="9">
                  <c:v>KRPJ</c:v>
                </c:pt>
                <c:pt idx="10">
                  <c:v>KRPB</c:v>
                </c:pt>
                <c:pt idx="11">
                  <c:v>KRPZ</c:v>
                </c:pt>
                <c:pt idx="12">
                  <c:v>KRPM</c:v>
                </c:pt>
                <c:pt idx="13">
                  <c:v>KRPT</c:v>
                </c:pt>
              </c:strCache>
            </c:strRef>
          </c:cat>
          <c:val>
            <c:numRef>
              <c:f>List1!$B$2:$B$15</c:f>
              <c:numCache>
                <c:formatCode>General</c:formatCode>
                <c:ptCount val="14"/>
                <c:pt idx="0" formatCode="#,##0">
                  <c:v>1737</c:v>
                </c:pt>
                <c:pt idx="1">
                  <c:v>917</c:v>
                </c:pt>
                <c:pt idx="2">
                  <c:v>593</c:v>
                </c:pt>
                <c:pt idx="3">
                  <c:v>479</c:v>
                </c:pt>
                <c:pt idx="4">
                  <c:v>178</c:v>
                </c:pt>
                <c:pt idx="5">
                  <c:v>765</c:v>
                </c:pt>
                <c:pt idx="6">
                  <c:v>545</c:v>
                </c:pt>
                <c:pt idx="7">
                  <c:v>437</c:v>
                </c:pt>
                <c:pt idx="8">
                  <c:v>340</c:v>
                </c:pt>
                <c:pt idx="9">
                  <c:v>386</c:v>
                </c:pt>
                <c:pt idx="10" formatCode="#,##0">
                  <c:v>1183</c:v>
                </c:pt>
                <c:pt idx="11">
                  <c:v>421</c:v>
                </c:pt>
                <c:pt idx="12">
                  <c:v>673</c:v>
                </c:pt>
                <c:pt idx="13">
                  <c:v>864</c:v>
                </c:pt>
              </c:numCache>
            </c:numRef>
          </c:val>
          <c:extLst>
            <c:ext xmlns:c15="http://schemas.microsoft.com/office/drawing/2012/chart" uri="{02D57815-91ED-43cb-92C2-25804820EDAC}">
              <c15:datalabelsRange>
                <c15:f>List1!$E$2:$E$15</c15:f>
                <c15:dlblRangeCache>
                  <c:ptCount val="14"/>
                  <c:pt idx="0">
                    <c:v>18,2%</c:v>
                  </c:pt>
                  <c:pt idx="1">
                    <c:v>9,6%</c:v>
                  </c:pt>
                  <c:pt idx="2">
                    <c:v>6,2%</c:v>
                  </c:pt>
                  <c:pt idx="3">
                    <c:v>5,0%</c:v>
                  </c:pt>
                  <c:pt idx="4">
                    <c:v>1,9%</c:v>
                  </c:pt>
                  <c:pt idx="5">
                    <c:v>8,0%</c:v>
                  </c:pt>
                  <c:pt idx="6">
                    <c:v>5,7%</c:v>
                  </c:pt>
                  <c:pt idx="7">
                    <c:v>4,6%</c:v>
                  </c:pt>
                  <c:pt idx="8">
                    <c:v>3,6%</c:v>
                  </c:pt>
                  <c:pt idx="9">
                    <c:v>4,1%</c:v>
                  </c:pt>
                  <c:pt idx="10">
                    <c:v>12,4%</c:v>
                  </c:pt>
                  <c:pt idx="11">
                    <c:v>4,4%</c:v>
                  </c:pt>
                  <c:pt idx="12">
                    <c:v>7,1%</c:v>
                  </c:pt>
                  <c:pt idx="13">
                    <c:v>9,1%</c:v>
                  </c:pt>
                </c15:dlblRangeCache>
              </c15:datalabelsRange>
            </c:ext>
            <c:ext xmlns:c16="http://schemas.microsoft.com/office/drawing/2014/chart" uri="{C3380CC4-5D6E-409C-BE32-E72D297353CC}">
              <c16:uniqueId val="{00000000-04D3-46E4-BD86-A01F5E87463B}"/>
            </c:ext>
          </c:extLst>
        </c:ser>
        <c:ser>
          <c:idx val="1"/>
          <c:order val="1"/>
          <c:tx>
            <c:strRef>
              <c:f>List1!$C$1</c:f>
              <c:strCache>
                <c:ptCount val="1"/>
                <c:pt idx="0">
                  <c:v>2022</c:v>
                </c:pt>
              </c:strCache>
            </c:strRef>
          </c:tx>
          <c:spPr>
            <a:solidFill>
              <a:srgbClr val="C00000"/>
            </a:solidFill>
            <a:ln>
              <a:noFill/>
            </a:ln>
            <a:effectLst/>
          </c:spPr>
          <c:invertIfNegative val="0"/>
          <c:dLbls>
            <c:dLbl>
              <c:idx val="0"/>
              <c:tx>
                <c:rich>
                  <a:bodyPr/>
                  <a:lstStyle/>
                  <a:p>
                    <a:fld id="{2E7FDB3A-6524-4910-876E-2E68E6EB9541}" type="CELLRANGE">
                      <a:rPr lang="en-US"/>
                      <a:pPr/>
                      <a:t>[OBLAST BUNĚK]</a:t>
                    </a:fld>
                    <a:endParaRPr lang="cs-CZ"/>
                  </a:p>
                </c:rich>
              </c:tx>
              <c:showLegendKey val="0"/>
              <c:showVal val="0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dlblFieldTable/>
                  <c15:showDataLabelsRange val="1"/>
                </c:ext>
                <c:ext xmlns:c16="http://schemas.microsoft.com/office/drawing/2014/chart" uri="{C3380CC4-5D6E-409C-BE32-E72D297353CC}">
                  <c16:uniqueId val="{0000000F-388B-4186-86A0-62D4FDC26059}"/>
                </c:ext>
              </c:extLst>
            </c:dLbl>
            <c:dLbl>
              <c:idx val="1"/>
              <c:tx>
                <c:rich>
                  <a:bodyPr/>
                  <a:lstStyle/>
                  <a:p>
                    <a:fld id="{02F7DEB7-F062-439F-91D1-00EB93C13EB2}" type="CELLRANGE">
                      <a:rPr lang="cs-CZ"/>
                      <a:pPr/>
                      <a:t>[OBLAST BUNĚK]</a:t>
                    </a:fld>
                    <a:endParaRPr lang="cs-CZ"/>
                  </a:p>
                </c:rich>
              </c:tx>
              <c:showLegendKey val="0"/>
              <c:showVal val="0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dlblFieldTable/>
                  <c15:xForSave val="1"/>
                  <c15:showDataLabelsRange val="1"/>
                </c:ext>
                <c:ext xmlns:c16="http://schemas.microsoft.com/office/drawing/2014/chart" uri="{C3380CC4-5D6E-409C-BE32-E72D297353CC}">
                  <c16:uniqueId val="{00000010-388B-4186-86A0-62D4FDC26059}"/>
                </c:ext>
              </c:extLst>
            </c:dLbl>
            <c:dLbl>
              <c:idx val="2"/>
              <c:tx>
                <c:rich>
                  <a:bodyPr/>
                  <a:lstStyle/>
                  <a:p>
                    <a:fld id="{F79EC4C4-4C08-4C88-98CF-FB0682FBDD52}" type="CELLRANGE">
                      <a:rPr lang="cs-CZ"/>
                      <a:pPr/>
                      <a:t>[OBLAST BUNĚK]</a:t>
                    </a:fld>
                    <a:endParaRPr lang="cs-CZ"/>
                  </a:p>
                </c:rich>
              </c:tx>
              <c:showLegendKey val="0"/>
              <c:showVal val="0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dlblFieldTable/>
                  <c15:xForSave val="1"/>
                  <c15:showDataLabelsRange val="1"/>
                </c:ext>
                <c:ext xmlns:c16="http://schemas.microsoft.com/office/drawing/2014/chart" uri="{C3380CC4-5D6E-409C-BE32-E72D297353CC}">
                  <c16:uniqueId val="{00000011-388B-4186-86A0-62D4FDC26059}"/>
                </c:ext>
              </c:extLst>
            </c:dLbl>
            <c:dLbl>
              <c:idx val="3"/>
              <c:tx>
                <c:rich>
                  <a:bodyPr/>
                  <a:lstStyle/>
                  <a:p>
                    <a:fld id="{8BCA1E7E-F22A-4DF4-A285-78387CA0D082}" type="CELLRANGE">
                      <a:rPr lang="cs-CZ"/>
                      <a:pPr/>
                      <a:t>[OBLAST BUNĚK]</a:t>
                    </a:fld>
                    <a:endParaRPr lang="cs-CZ"/>
                  </a:p>
                </c:rich>
              </c:tx>
              <c:showLegendKey val="0"/>
              <c:showVal val="0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dlblFieldTable/>
                  <c15:xForSave val="1"/>
                  <c15:showDataLabelsRange val="1"/>
                </c:ext>
                <c:ext xmlns:c16="http://schemas.microsoft.com/office/drawing/2014/chart" uri="{C3380CC4-5D6E-409C-BE32-E72D297353CC}">
                  <c16:uniqueId val="{00000012-388B-4186-86A0-62D4FDC26059}"/>
                </c:ext>
              </c:extLst>
            </c:dLbl>
            <c:dLbl>
              <c:idx val="4"/>
              <c:tx>
                <c:rich>
                  <a:bodyPr/>
                  <a:lstStyle/>
                  <a:p>
                    <a:fld id="{95CAC293-5D5F-4C0A-9BE7-6FF3A077F795}" type="CELLRANGE">
                      <a:rPr lang="cs-CZ"/>
                      <a:pPr/>
                      <a:t>[OBLAST BUNĚK]</a:t>
                    </a:fld>
                    <a:endParaRPr lang="cs-CZ"/>
                  </a:p>
                </c:rich>
              </c:tx>
              <c:showLegendKey val="0"/>
              <c:showVal val="0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dlblFieldTable/>
                  <c15:xForSave val="1"/>
                  <c15:showDataLabelsRange val="1"/>
                </c:ext>
                <c:ext xmlns:c16="http://schemas.microsoft.com/office/drawing/2014/chart" uri="{C3380CC4-5D6E-409C-BE32-E72D297353CC}">
                  <c16:uniqueId val="{00000013-388B-4186-86A0-62D4FDC26059}"/>
                </c:ext>
              </c:extLst>
            </c:dLbl>
            <c:dLbl>
              <c:idx val="5"/>
              <c:tx>
                <c:rich>
                  <a:bodyPr/>
                  <a:lstStyle/>
                  <a:p>
                    <a:fld id="{3FF5F16B-9F47-439C-92EA-E0748921124D}" type="CELLRANGE">
                      <a:rPr lang="cs-CZ"/>
                      <a:pPr/>
                      <a:t>[OBLAST BUNĚK]</a:t>
                    </a:fld>
                    <a:endParaRPr lang="cs-CZ"/>
                  </a:p>
                </c:rich>
              </c:tx>
              <c:showLegendKey val="0"/>
              <c:showVal val="0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dlblFieldTable/>
                  <c15:xForSave val="1"/>
                  <c15:showDataLabelsRange val="1"/>
                </c:ext>
                <c:ext xmlns:c16="http://schemas.microsoft.com/office/drawing/2014/chart" uri="{C3380CC4-5D6E-409C-BE32-E72D297353CC}">
                  <c16:uniqueId val="{00000014-388B-4186-86A0-62D4FDC26059}"/>
                </c:ext>
              </c:extLst>
            </c:dLbl>
            <c:dLbl>
              <c:idx val="6"/>
              <c:tx>
                <c:rich>
                  <a:bodyPr/>
                  <a:lstStyle/>
                  <a:p>
                    <a:fld id="{9DC3CF93-E165-43CC-9743-12049972B953}" type="CELLRANGE">
                      <a:rPr lang="cs-CZ"/>
                      <a:pPr/>
                      <a:t>[OBLAST BUNĚK]</a:t>
                    </a:fld>
                    <a:endParaRPr lang="cs-CZ"/>
                  </a:p>
                </c:rich>
              </c:tx>
              <c:showLegendKey val="0"/>
              <c:showVal val="0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dlblFieldTable/>
                  <c15:xForSave val="1"/>
                  <c15:showDataLabelsRange val="1"/>
                </c:ext>
                <c:ext xmlns:c16="http://schemas.microsoft.com/office/drawing/2014/chart" uri="{C3380CC4-5D6E-409C-BE32-E72D297353CC}">
                  <c16:uniqueId val="{00000015-388B-4186-86A0-62D4FDC26059}"/>
                </c:ext>
              </c:extLst>
            </c:dLbl>
            <c:dLbl>
              <c:idx val="7"/>
              <c:tx>
                <c:rich>
                  <a:bodyPr/>
                  <a:lstStyle/>
                  <a:p>
                    <a:fld id="{45AE157F-E0A6-4669-BB11-FC40917B4289}" type="CELLRANGE">
                      <a:rPr lang="cs-CZ"/>
                      <a:pPr/>
                      <a:t>[OBLAST BUNĚK]</a:t>
                    </a:fld>
                    <a:endParaRPr lang="cs-CZ"/>
                  </a:p>
                </c:rich>
              </c:tx>
              <c:showLegendKey val="0"/>
              <c:showVal val="0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dlblFieldTable/>
                  <c15:xForSave val="1"/>
                  <c15:showDataLabelsRange val="1"/>
                </c:ext>
                <c:ext xmlns:c16="http://schemas.microsoft.com/office/drawing/2014/chart" uri="{C3380CC4-5D6E-409C-BE32-E72D297353CC}">
                  <c16:uniqueId val="{00000016-388B-4186-86A0-62D4FDC26059}"/>
                </c:ext>
              </c:extLst>
            </c:dLbl>
            <c:dLbl>
              <c:idx val="8"/>
              <c:tx>
                <c:rich>
                  <a:bodyPr/>
                  <a:lstStyle/>
                  <a:p>
                    <a:fld id="{B5B38311-53B1-4225-BC36-52D90D450669}" type="CELLRANGE">
                      <a:rPr lang="cs-CZ"/>
                      <a:pPr/>
                      <a:t>[OBLAST BUNĚK]</a:t>
                    </a:fld>
                    <a:endParaRPr lang="cs-CZ"/>
                  </a:p>
                </c:rich>
              </c:tx>
              <c:showLegendKey val="0"/>
              <c:showVal val="0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dlblFieldTable/>
                  <c15:xForSave val="1"/>
                  <c15:showDataLabelsRange val="1"/>
                </c:ext>
                <c:ext xmlns:c16="http://schemas.microsoft.com/office/drawing/2014/chart" uri="{C3380CC4-5D6E-409C-BE32-E72D297353CC}">
                  <c16:uniqueId val="{00000017-388B-4186-86A0-62D4FDC26059}"/>
                </c:ext>
              </c:extLst>
            </c:dLbl>
            <c:dLbl>
              <c:idx val="9"/>
              <c:tx>
                <c:rich>
                  <a:bodyPr/>
                  <a:lstStyle/>
                  <a:p>
                    <a:fld id="{1BBE05B8-E567-45FF-AD70-7524E64FBDE4}" type="CELLRANGE">
                      <a:rPr lang="cs-CZ"/>
                      <a:pPr/>
                      <a:t>[OBLAST BUNĚK]</a:t>
                    </a:fld>
                    <a:endParaRPr lang="cs-CZ"/>
                  </a:p>
                </c:rich>
              </c:tx>
              <c:showLegendKey val="0"/>
              <c:showVal val="0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dlblFieldTable/>
                  <c15:xForSave val="1"/>
                  <c15:showDataLabelsRange val="1"/>
                </c:ext>
                <c:ext xmlns:c16="http://schemas.microsoft.com/office/drawing/2014/chart" uri="{C3380CC4-5D6E-409C-BE32-E72D297353CC}">
                  <c16:uniqueId val="{00000018-388B-4186-86A0-62D4FDC26059}"/>
                </c:ext>
              </c:extLst>
            </c:dLbl>
            <c:dLbl>
              <c:idx val="10"/>
              <c:tx>
                <c:rich>
                  <a:bodyPr/>
                  <a:lstStyle/>
                  <a:p>
                    <a:fld id="{333B87E0-7FE2-4C9E-9DDC-A3102509619C}" type="CELLRANGE">
                      <a:rPr lang="cs-CZ"/>
                      <a:pPr/>
                      <a:t>[OBLAST BUNĚK]</a:t>
                    </a:fld>
                    <a:endParaRPr lang="cs-CZ"/>
                  </a:p>
                </c:rich>
              </c:tx>
              <c:showLegendKey val="0"/>
              <c:showVal val="0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dlblFieldTable/>
                  <c15:xForSave val="1"/>
                  <c15:showDataLabelsRange val="1"/>
                </c:ext>
                <c:ext xmlns:c16="http://schemas.microsoft.com/office/drawing/2014/chart" uri="{C3380CC4-5D6E-409C-BE32-E72D297353CC}">
                  <c16:uniqueId val="{00000019-388B-4186-86A0-62D4FDC26059}"/>
                </c:ext>
              </c:extLst>
            </c:dLbl>
            <c:dLbl>
              <c:idx val="11"/>
              <c:tx>
                <c:rich>
                  <a:bodyPr/>
                  <a:lstStyle/>
                  <a:p>
                    <a:fld id="{E5B456C9-DECF-428D-B54F-8A104557F011}" type="CELLRANGE">
                      <a:rPr lang="cs-CZ"/>
                      <a:pPr/>
                      <a:t>[OBLAST BUNĚK]</a:t>
                    </a:fld>
                    <a:endParaRPr lang="cs-CZ"/>
                  </a:p>
                </c:rich>
              </c:tx>
              <c:showLegendKey val="0"/>
              <c:showVal val="0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dlblFieldTable/>
                  <c15:xForSave val="1"/>
                  <c15:showDataLabelsRange val="1"/>
                </c:ext>
                <c:ext xmlns:c16="http://schemas.microsoft.com/office/drawing/2014/chart" uri="{C3380CC4-5D6E-409C-BE32-E72D297353CC}">
                  <c16:uniqueId val="{0000001A-388B-4186-86A0-62D4FDC26059}"/>
                </c:ext>
              </c:extLst>
            </c:dLbl>
            <c:dLbl>
              <c:idx val="12"/>
              <c:tx>
                <c:rich>
                  <a:bodyPr/>
                  <a:lstStyle/>
                  <a:p>
                    <a:fld id="{192C61B6-02CE-4477-A3B3-11FE74A67ABD}" type="CELLRANGE">
                      <a:rPr lang="cs-CZ"/>
                      <a:pPr/>
                      <a:t>[OBLAST BUNĚK]</a:t>
                    </a:fld>
                    <a:endParaRPr lang="cs-CZ"/>
                  </a:p>
                </c:rich>
              </c:tx>
              <c:showLegendKey val="0"/>
              <c:showVal val="0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dlblFieldTable/>
                  <c15:xForSave val="1"/>
                  <c15:showDataLabelsRange val="1"/>
                </c:ext>
                <c:ext xmlns:c16="http://schemas.microsoft.com/office/drawing/2014/chart" uri="{C3380CC4-5D6E-409C-BE32-E72D297353CC}">
                  <c16:uniqueId val="{0000001B-388B-4186-86A0-62D4FDC26059}"/>
                </c:ext>
              </c:extLst>
            </c:dLbl>
            <c:dLbl>
              <c:idx val="13"/>
              <c:tx>
                <c:rich>
                  <a:bodyPr/>
                  <a:lstStyle/>
                  <a:p>
                    <a:fld id="{13CBD567-CDCC-489F-B36A-603563900098}" type="CELLRANGE">
                      <a:rPr lang="cs-CZ"/>
                      <a:pPr/>
                      <a:t>[OBLAST BUNĚK]</a:t>
                    </a:fld>
                    <a:endParaRPr lang="cs-CZ"/>
                  </a:p>
                </c:rich>
              </c:tx>
              <c:showLegendKey val="0"/>
              <c:showVal val="0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dlblFieldTable/>
                  <c15:xForSave val="1"/>
                  <c15:showDataLabelsRange val="1"/>
                </c:ext>
                <c:ext xmlns:c16="http://schemas.microsoft.com/office/drawing/2014/chart" uri="{C3380CC4-5D6E-409C-BE32-E72D297353CC}">
                  <c16:uniqueId val="{0000001C-388B-4186-86A0-62D4FDC26059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-5400000" spcFirstLastPara="1" vertOverflow="ellipsis" wrap="square" lIns="38100" tIns="19050" rIns="38100" bIns="19050" anchor="ctr" anchorCtr="1">
                <a:spAutoFit/>
              </a:bodyPr>
              <a:lstStyle/>
              <a:p>
                <a:pPr>
                  <a:defRPr sz="900" b="0" i="0" u="none" strike="noStrike" kern="1200" baseline="0">
                    <a:solidFill>
                      <a:srgbClr val="C00000"/>
                    </a:solidFill>
                    <a:latin typeface="+mn-lt"/>
                    <a:ea typeface="+mn-ea"/>
                    <a:cs typeface="+mn-cs"/>
                  </a:defRPr>
                </a:pPr>
                <a:endParaRPr lang="cs-CZ"/>
              </a:p>
            </c:txPr>
            <c:showLegendKey val="0"/>
            <c:showVal val="0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DataLabelsRange val="1"/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List1!$A$2:$A$15</c:f>
              <c:strCache>
                <c:ptCount val="14"/>
                <c:pt idx="0">
                  <c:v>KRPA</c:v>
                </c:pt>
                <c:pt idx="1">
                  <c:v>KRPS</c:v>
                </c:pt>
                <c:pt idx="2">
                  <c:v>KRPC</c:v>
                </c:pt>
                <c:pt idx="3">
                  <c:v>KRPP</c:v>
                </c:pt>
                <c:pt idx="4">
                  <c:v>KRPK</c:v>
                </c:pt>
                <c:pt idx="5">
                  <c:v>KRPU</c:v>
                </c:pt>
                <c:pt idx="6">
                  <c:v>KRPL</c:v>
                </c:pt>
                <c:pt idx="7">
                  <c:v>KRPH</c:v>
                </c:pt>
                <c:pt idx="8">
                  <c:v>KRPE</c:v>
                </c:pt>
                <c:pt idx="9">
                  <c:v>KRPJ</c:v>
                </c:pt>
                <c:pt idx="10">
                  <c:v>KRPB</c:v>
                </c:pt>
                <c:pt idx="11">
                  <c:v>KRPZ</c:v>
                </c:pt>
                <c:pt idx="12">
                  <c:v>KRPM</c:v>
                </c:pt>
                <c:pt idx="13">
                  <c:v>KRPT</c:v>
                </c:pt>
              </c:strCache>
            </c:strRef>
          </c:cat>
          <c:val>
            <c:numRef>
              <c:f>List1!$C$2:$C$15</c:f>
              <c:numCache>
                <c:formatCode>#,##0</c:formatCode>
                <c:ptCount val="14"/>
                <c:pt idx="0">
                  <c:v>3469</c:v>
                </c:pt>
                <c:pt idx="1">
                  <c:v>2051</c:v>
                </c:pt>
                <c:pt idx="2" formatCode="General">
                  <c:v>913</c:v>
                </c:pt>
                <c:pt idx="3" formatCode="General">
                  <c:v>887</c:v>
                </c:pt>
                <c:pt idx="4" formatCode="General">
                  <c:v>515</c:v>
                </c:pt>
                <c:pt idx="5">
                  <c:v>1499</c:v>
                </c:pt>
                <c:pt idx="6" formatCode="General">
                  <c:v>918</c:v>
                </c:pt>
                <c:pt idx="7" formatCode="General">
                  <c:v>890</c:v>
                </c:pt>
                <c:pt idx="8" formatCode="General">
                  <c:v>786</c:v>
                </c:pt>
                <c:pt idx="9" formatCode="General">
                  <c:v>722</c:v>
                </c:pt>
                <c:pt idx="10">
                  <c:v>2170</c:v>
                </c:pt>
                <c:pt idx="11" formatCode="General">
                  <c:v>893</c:v>
                </c:pt>
                <c:pt idx="12">
                  <c:v>1053</c:v>
                </c:pt>
                <c:pt idx="13">
                  <c:v>1788</c:v>
                </c:pt>
              </c:numCache>
            </c:numRef>
          </c:val>
          <c:extLst>
            <c:ext xmlns:c15="http://schemas.microsoft.com/office/drawing/2012/chart" uri="{02D57815-91ED-43cb-92C2-25804820EDAC}">
              <c15:datalabelsRange>
                <c15:f>List1!$F$2:$F$15</c15:f>
                <c15:dlblRangeCache>
                  <c:ptCount val="14"/>
                  <c:pt idx="0">
                    <c:v>18,7%</c:v>
                  </c:pt>
                  <c:pt idx="1">
                    <c:v>11,1%</c:v>
                  </c:pt>
                  <c:pt idx="2">
                    <c:v>4,9%</c:v>
                  </c:pt>
                  <c:pt idx="3">
                    <c:v>4,8%</c:v>
                  </c:pt>
                  <c:pt idx="4">
                    <c:v>2,8%</c:v>
                  </c:pt>
                  <c:pt idx="5">
                    <c:v>8,1%</c:v>
                  </c:pt>
                  <c:pt idx="6">
                    <c:v>4,9%</c:v>
                  </c:pt>
                  <c:pt idx="7">
                    <c:v>4,8%</c:v>
                  </c:pt>
                  <c:pt idx="8">
                    <c:v>4,2%</c:v>
                  </c:pt>
                  <c:pt idx="9">
                    <c:v>3,9%</c:v>
                  </c:pt>
                  <c:pt idx="10">
                    <c:v>11,7%</c:v>
                  </c:pt>
                  <c:pt idx="11">
                    <c:v>4,8%</c:v>
                  </c:pt>
                  <c:pt idx="12">
                    <c:v>5,7%</c:v>
                  </c:pt>
                  <c:pt idx="13">
                    <c:v>9,6%</c:v>
                  </c:pt>
                </c15:dlblRangeCache>
              </c15:datalabelsRange>
            </c:ext>
            <c:ext xmlns:c16="http://schemas.microsoft.com/office/drawing/2014/chart" uri="{C3380CC4-5D6E-409C-BE32-E72D297353CC}">
              <c16:uniqueId val="{00000001-04D3-46E4-BD86-A01F5E87463B}"/>
            </c:ext>
          </c:extLst>
        </c:ser>
        <c:ser>
          <c:idx val="2"/>
          <c:order val="2"/>
          <c:tx>
            <c:strRef>
              <c:f>List1!$D$1</c:f>
              <c:strCache>
                <c:ptCount val="1"/>
                <c:pt idx="0">
                  <c:v>2023</c:v>
                </c:pt>
              </c:strCache>
            </c:strRef>
          </c:tx>
          <c:spPr>
            <a:solidFill>
              <a:srgbClr val="22B368"/>
            </a:solidFill>
            <a:ln>
              <a:noFill/>
            </a:ln>
            <a:effectLst/>
          </c:spPr>
          <c:invertIfNegative val="0"/>
          <c:dLbls>
            <c:dLbl>
              <c:idx val="0"/>
              <c:tx>
                <c:rich>
                  <a:bodyPr/>
                  <a:lstStyle/>
                  <a:p>
                    <a:fld id="{72CABB84-2352-4D96-A12D-FC83CBEA5C83}" type="CELLRANGE">
                      <a:rPr lang="en-US"/>
                      <a:pPr/>
                      <a:t>[OBLAST BUNĚK]</a:t>
                    </a:fld>
                    <a:endParaRPr lang="cs-CZ"/>
                  </a:p>
                </c:rich>
              </c:tx>
              <c:showLegendKey val="0"/>
              <c:showVal val="0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dlblFieldTable/>
                  <c15:showDataLabelsRange val="1"/>
                </c:ext>
                <c:ext xmlns:c16="http://schemas.microsoft.com/office/drawing/2014/chart" uri="{C3380CC4-5D6E-409C-BE32-E72D297353CC}">
                  <c16:uniqueId val="{0000001D-388B-4186-86A0-62D4FDC26059}"/>
                </c:ext>
              </c:extLst>
            </c:dLbl>
            <c:dLbl>
              <c:idx val="1"/>
              <c:tx>
                <c:rich>
                  <a:bodyPr/>
                  <a:lstStyle/>
                  <a:p>
                    <a:fld id="{96D3CED7-C63A-43BD-B96A-DCBD4B5781E8}" type="CELLRANGE">
                      <a:rPr lang="cs-CZ"/>
                      <a:pPr/>
                      <a:t>[OBLAST BUNĚK]</a:t>
                    </a:fld>
                    <a:endParaRPr lang="cs-CZ"/>
                  </a:p>
                </c:rich>
              </c:tx>
              <c:showLegendKey val="0"/>
              <c:showVal val="0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dlblFieldTable/>
                  <c15:xForSave val="1"/>
                  <c15:showDataLabelsRange val="1"/>
                </c:ext>
                <c:ext xmlns:c16="http://schemas.microsoft.com/office/drawing/2014/chart" uri="{C3380CC4-5D6E-409C-BE32-E72D297353CC}">
                  <c16:uniqueId val="{0000000E-388B-4186-86A0-62D4FDC26059}"/>
                </c:ext>
              </c:extLst>
            </c:dLbl>
            <c:dLbl>
              <c:idx val="2"/>
              <c:tx>
                <c:rich>
                  <a:bodyPr/>
                  <a:lstStyle/>
                  <a:p>
                    <a:fld id="{B02BF0BC-FAB0-48D3-9C91-4B8CF7842EA8}" type="CELLRANGE">
                      <a:rPr lang="cs-CZ"/>
                      <a:pPr/>
                      <a:t>[OBLAST BUNĚK]</a:t>
                    </a:fld>
                    <a:endParaRPr lang="cs-CZ"/>
                  </a:p>
                </c:rich>
              </c:tx>
              <c:showLegendKey val="0"/>
              <c:showVal val="0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dlblFieldTable/>
                  <c15:xForSave val="1"/>
                  <c15:showDataLabelsRange val="1"/>
                </c:ext>
                <c:ext xmlns:c16="http://schemas.microsoft.com/office/drawing/2014/chart" uri="{C3380CC4-5D6E-409C-BE32-E72D297353CC}">
                  <c16:uniqueId val="{0000001E-388B-4186-86A0-62D4FDC26059}"/>
                </c:ext>
              </c:extLst>
            </c:dLbl>
            <c:dLbl>
              <c:idx val="3"/>
              <c:tx>
                <c:rich>
                  <a:bodyPr/>
                  <a:lstStyle/>
                  <a:p>
                    <a:fld id="{9C4200AA-E242-4110-B681-BDFAF63524F4}" type="CELLRANGE">
                      <a:rPr lang="cs-CZ"/>
                      <a:pPr/>
                      <a:t>[OBLAST BUNĚK]</a:t>
                    </a:fld>
                    <a:endParaRPr lang="cs-CZ"/>
                  </a:p>
                </c:rich>
              </c:tx>
              <c:showLegendKey val="0"/>
              <c:showVal val="0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dlblFieldTable/>
                  <c15:xForSave val="1"/>
                  <c15:showDataLabelsRange val="1"/>
                </c:ext>
                <c:ext xmlns:c16="http://schemas.microsoft.com/office/drawing/2014/chart" uri="{C3380CC4-5D6E-409C-BE32-E72D297353CC}">
                  <c16:uniqueId val="{0000001F-388B-4186-86A0-62D4FDC26059}"/>
                </c:ext>
              </c:extLst>
            </c:dLbl>
            <c:dLbl>
              <c:idx val="4"/>
              <c:tx>
                <c:rich>
                  <a:bodyPr/>
                  <a:lstStyle/>
                  <a:p>
                    <a:fld id="{C1CF3FF4-00F3-40DC-9174-55E44518FD5A}" type="CELLRANGE">
                      <a:rPr lang="cs-CZ"/>
                      <a:pPr/>
                      <a:t>[OBLAST BUNĚK]</a:t>
                    </a:fld>
                    <a:endParaRPr lang="cs-CZ"/>
                  </a:p>
                </c:rich>
              </c:tx>
              <c:showLegendKey val="0"/>
              <c:showVal val="0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dlblFieldTable/>
                  <c15:xForSave val="1"/>
                  <c15:showDataLabelsRange val="1"/>
                </c:ext>
                <c:ext xmlns:c16="http://schemas.microsoft.com/office/drawing/2014/chart" uri="{C3380CC4-5D6E-409C-BE32-E72D297353CC}">
                  <c16:uniqueId val="{00000020-388B-4186-86A0-62D4FDC26059}"/>
                </c:ext>
              </c:extLst>
            </c:dLbl>
            <c:dLbl>
              <c:idx val="5"/>
              <c:tx>
                <c:rich>
                  <a:bodyPr/>
                  <a:lstStyle/>
                  <a:p>
                    <a:fld id="{2859EACB-7F73-4CBA-BDA8-ED37173318D3}" type="CELLRANGE">
                      <a:rPr lang="cs-CZ"/>
                      <a:pPr/>
                      <a:t>[OBLAST BUNĚK]</a:t>
                    </a:fld>
                    <a:endParaRPr lang="cs-CZ"/>
                  </a:p>
                </c:rich>
              </c:tx>
              <c:showLegendKey val="0"/>
              <c:showVal val="0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dlblFieldTable/>
                  <c15:xForSave val="1"/>
                  <c15:showDataLabelsRange val="1"/>
                </c:ext>
                <c:ext xmlns:c16="http://schemas.microsoft.com/office/drawing/2014/chart" uri="{C3380CC4-5D6E-409C-BE32-E72D297353CC}">
                  <c16:uniqueId val="{00000021-388B-4186-86A0-62D4FDC26059}"/>
                </c:ext>
              </c:extLst>
            </c:dLbl>
            <c:dLbl>
              <c:idx val="6"/>
              <c:tx>
                <c:rich>
                  <a:bodyPr/>
                  <a:lstStyle/>
                  <a:p>
                    <a:fld id="{C8A48F55-AAA1-49F9-9AB6-EE0D34B0FB5D}" type="CELLRANGE">
                      <a:rPr lang="cs-CZ"/>
                      <a:pPr/>
                      <a:t>[OBLAST BUNĚK]</a:t>
                    </a:fld>
                    <a:endParaRPr lang="cs-CZ"/>
                  </a:p>
                </c:rich>
              </c:tx>
              <c:showLegendKey val="0"/>
              <c:showVal val="0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dlblFieldTable/>
                  <c15:xForSave val="1"/>
                  <c15:showDataLabelsRange val="1"/>
                </c:ext>
                <c:ext xmlns:c16="http://schemas.microsoft.com/office/drawing/2014/chart" uri="{C3380CC4-5D6E-409C-BE32-E72D297353CC}">
                  <c16:uniqueId val="{00000022-388B-4186-86A0-62D4FDC26059}"/>
                </c:ext>
              </c:extLst>
            </c:dLbl>
            <c:dLbl>
              <c:idx val="7"/>
              <c:tx>
                <c:rich>
                  <a:bodyPr/>
                  <a:lstStyle/>
                  <a:p>
                    <a:fld id="{AC545C02-45C3-4508-B531-ECE41983D9A5}" type="CELLRANGE">
                      <a:rPr lang="cs-CZ"/>
                      <a:pPr/>
                      <a:t>[OBLAST BUNĚK]</a:t>
                    </a:fld>
                    <a:endParaRPr lang="cs-CZ"/>
                  </a:p>
                </c:rich>
              </c:tx>
              <c:showLegendKey val="0"/>
              <c:showVal val="0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dlblFieldTable/>
                  <c15:xForSave val="1"/>
                  <c15:showDataLabelsRange val="1"/>
                </c:ext>
                <c:ext xmlns:c16="http://schemas.microsoft.com/office/drawing/2014/chart" uri="{C3380CC4-5D6E-409C-BE32-E72D297353CC}">
                  <c16:uniqueId val="{00000023-388B-4186-86A0-62D4FDC26059}"/>
                </c:ext>
              </c:extLst>
            </c:dLbl>
            <c:dLbl>
              <c:idx val="8"/>
              <c:tx>
                <c:rich>
                  <a:bodyPr/>
                  <a:lstStyle/>
                  <a:p>
                    <a:fld id="{B0CBC112-9CDD-46B3-B440-E6D5BDFF6FE6}" type="CELLRANGE">
                      <a:rPr lang="cs-CZ"/>
                      <a:pPr/>
                      <a:t>[OBLAST BUNĚK]</a:t>
                    </a:fld>
                    <a:endParaRPr lang="cs-CZ"/>
                  </a:p>
                </c:rich>
              </c:tx>
              <c:showLegendKey val="0"/>
              <c:showVal val="0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dlblFieldTable/>
                  <c15:xForSave val="1"/>
                  <c15:showDataLabelsRange val="1"/>
                </c:ext>
                <c:ext xmlns:c16="http://schemas.microsoft.com/office/drawing/2014/chart" uri="{C3380CC4-5D6E-409C-BE32-E72D297353CC}">
                  <c16:uniqueId val="{00000024-388B-4186-86A0-62D4FDC26059}"/>
                </c:ext>
              </c:extLst>
            </c:dLbl>
            <c:dLbl>
              <c:idx val="9"/>
              <c:tx>
                <c:rich>
                  <a:bodyPr/>
                  <a:lstStyle/>
                  <a:p>
                    <a:fld id="{BDB8499A-6D9A-475D-916B-C7FA9FE65B89}" type="CELLRANGE">
                      <a:rPr lang="cs-CZ"/>
                      <a:pPr/>
                      <a:t>[OBLAST BUNĚK]</a:t>
                    </a:fld>
                    <a:endParaRPr lang="cs-CZ"/>
                  </a:p>
                </c:rich>
              </c:tx>
              <c:showLegendKey val="0"/>
              <c:showVal val="0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dlblFieldTable/>
                  <c15:xForSave val="1"/>
                  <c15:showDataLabelsRange val="1"/>
                </c:ext>
                <c:ext xmlns:c16="http://schemas.microsoft.com/office/drawing/2014/chart" uri="{C3380CC4-5D6E-409C-BE32-E72D297353CC}">
                  <c16:uniqueId val="{00000025-388B-4186-86A0-62D4FDC26059}"/>
                </c:ext>
              </c:extLst>
            </c:dLbl>
            <c:dLbl>
              <c:idx val="10"/>
              <c:tx>
                <c:rich>
                  <a:bodyPr/>
                  <a:lstStyle/>
                  <a:p>
                    <a:fld id="{492DC28C-C92B-4B17-99A1-89E963F706AA}" type="CELLRANGE">
                      <a:rPr lang="cs-CZ"/>
                      <a:pPr/>
                      <a:t>[OBLAST BUNĚK]</a:t>
                    </a:fld>
                    <a:endParaRPr lang="cs-CZ"/>
                  </a:p>
                </c:rich>
              </c:tx>
              <c:showLegendKey val="0"/>
              <c:showVal val="0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dlblFieldTable/>
                  <c15:xForSave val="1"/>
                  <c15:showDataLabelsRange val="1"/>
                </c:ext>
                <c:ext xmlns:c16="http://schemas.microsoft.com/office/drawing/2014/chart" uri="{C3380CC4-5D6E-409C-BE32-E72D297353CC}">
                  <c16:uniqueId val="{00000026-388B-4186-86A0-62D4FDC26059}"/>
                </c:ext>
              </c:extLst>
            </c:dLbl>
            <c:dLbl>
              <c:idx val="11"/>
              <c:tx>
                <c:rich>
                  <a:bodyPr/>
                  <a:lstStyle/>
                  <a:p>
                    <a:fld id="{AAAC2C43-4F2D-4671-AD27-D3E12BF99D66}" type="CELLRANGE">
                      <a:rPr lang="cs-CZ"/>
                      <a:pPr/>
                      <a:t>[OBLAST BUNĚK]</a:t>
                    </a:fld>
                    <a:endParaRPr lang="cs-CZ"/>
                  </a:p>
                </c:rich>
              </c:tx>
              <c:showLegendKey val="0"/>
              <c:showVal val="0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dlblFieldTable/>
                  <c15:xForSave val="1"/>
                  <c15:showDataLabelsRange val="1"/>
                </c:ext>
                <c:ext xmlns:c16="http://schemas.microsoft.com/office/drawing/2014/chart" uri="{C3380CC4-5D6E-409C-BE32-E72D297353CC}">
                  <c16:uniqueId val="{00000027-388B-4186-86A0-62D4FDC26059}"/>
                </c:ext>
              </c:extLst>
            </c:dLbl>
            <c:dLbl>
              <c:idx val="12"/>
              <c:tx>
                <c:rich>
                  <a:bodyPr/>
                  <a:lstStyle/>
                  <a:p>
                    <a:fld id="{62176692-CE61-40A8-BB91-CAE24A2929C2}" type="CELLRANGE">
                      <a:rPr lang="cs-CZ"/>
                      <a:pPr/>
                      <a:t>[OBLAST BUNĚK]</a:t>
                    </a:fld>
                    <a:endParaRPr lang="cs-CZ"/>
                  </a:p>
                </c:rich>
              </c:tx>
              <c:showLegendKey val="0"/>
              <c:showVal val="0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dlblFieldTable/>
                  <c15:xForSave val="1"/>
                  <c15:showDataLabelsRange val="1"/>
                </c:ext>
                <c:ext xmlns:c16="http://schemas.microsoft.com/office/drawing/2014/chart" uri="{C3380CC4-5D6E-409C-BE32-E72D297353CC}">
                  <c16:uniqueId val="{00000028-388B-4186-86A0-62D4FDC26059}"/>
                </c:ext>
              </c:extLst>
            </c:dLbl>
            <c:dLbl>
              <c:idx val="13"/>
              <c:tx>
                <c:rich>
                  <a:bodyPr/>
                  <a:lstStyle/>
                  <a:p>
                    <a:fld id="{619BDE7C-B4A8-4F54-A17F-07C4728464B2}" type="CELLRANGE">
                      <a:rPr lang="cs-CZ"/>
                      <a:pPr/>
                      <a:t>[OBLAST BUNĚK]</a:t>
                    </a:fld>
                    <a:endParaRPr lang="cs-CZ"/>
                  </a:p>
                </c:rich>
              </c:tx>
              <c:showLegendKey val="0"/>
              <c:showVal val="0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dlblFieldTable/>
                  <c15:xForSave val="1"/>
                  <c15:showDataLabelsRange val="1"/>
                </c:ext>
                <c:ext xmlns:c16="http://schemas.microsoft.com/office/drawing/2014/chart" uri="{C3380CC4-5D6E-409C-BE32-E72D297353CC}">
                  <c16:uniqueId val="{00000029-388B-4186-86A0-62D4FDC26059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-5400000" spcFirstLastPara="1" vertOverflow="ellipsis" wrap="square" lIns="38100" tIns="19050" rIns="38100" bIns="19050" anchor="ctr" anchorCtr="1">
                <a:spAutoFit/>
              </a:bodyPr>
              <a:lstStyle/>
              <a:p>
                <a:pPr>
                  <a:defRPr sz="900" b="0" i="0" u="none" strike="noStrike" kern="1200" baseline="0">
                    <a:solidFill>
                      <a:srgbClr val="22B368"/>
                    </a:solidFill>
                    <a:latin typeface="+mn-lt"/>
                    <a:ea typeface="+mn-ea"/>
                    <a:cs typeface="+mn-cs"/>
                  </a:defRPr>
                </a:pPr>
                <a:endParaRPr lang="cs-CZ"/>
              </a:p>
            </c:txPr>
            <c:showLegendKey val="0"/>
            <c:showVal val="0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DataLabelsRange val="1"/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List1!$A$2:$A$15</c:f>
              <c:strCache>
                <c:ptCount val="14"/>
                <c:pt idx="0">
                  <c:v>KRPA</c:v>
                </c:pt>
                <c:pt idx="1">
                  <c:v>KRPS</c:v>
                </c:pt>
                <c:pt idx="2">
                  <c:v>KRPC</c:v>
                </c:pt>
                <c:pt idx="3">
                  <c:v>KRPP</c:v>
                </c:pt>
                <c:pt idx="4">
                  <c:v>KRPK</c:v>
                </c:pt>
                <c:pt idx="5">
                  <c:v>KRPU</c:v>
                </c:pt>
                <c:pt idx="6">
                  <c:v>KRPL</c:v>
                </c:pt>
                <c:pt idx="7">
                  <c:v>KRPH</c:v>
                </c:pt>
                <c:pt idx="8">
                  <c:v>KRPE</c:v>
                </c:pt>
                <c:pt idx="9">
                  <c:v>KRPJ</c:v>
                </c:pt>
                <c:pt idx="10">
                  <c:v>KRPB</c:v>
                </c:pt>
                <c:pt idx="11">
                  <c:v>KRPZ</c:v>
                </c:pt>
                <c:pt idx="12">
                  <c:v>KRPM</c:v>
                </c:pt>
                <c:pt idx="13">
                  <c:v>KRPT</c:v>
                </c:pt>
              </c:strCache>
            </c:strRef>
          </c:cat>
          <c:val>
            <c:numRef>
              <c:f>List1!$D$2:$D$15</c:f>
              <c:numCache>
                <c:formatCode>#,##0</c:formatCode>
                <c:ptCount val="14"/>
                <c:pt idx="0">
                  <c:v>3181</c:v>
                </c:pt>
                <c:pt idx="1">
                  <c:v>2370</c:v>
                </c:pt>
                <c:pt idx="2">
                  <c:v>1083</c:v>
                </c:pt>
                <c:pt idx="3" formatCode="General">
                  <c:v>945</c:v>
                </c:pt>
                <c:pt idx="4" formatCode="General">
                  <c:v>535</c:v>
                </c:pt>
                <c:pt idx="5">
                  <c:v>1644</c:v>
                </c:pt>
                <c:pt idx="6" formatCode="General">
                  <c:v>825</c:v>
                </c:pt>
                <c:pt idx="7" formatCode="General">
                  <c:v>943</c:v>
                </c:pt>
                <c:pt idx="8" formatCode="General">
                  <c:v>885</c:v>
                </c:pt>
                <c:pt idx="9" formatCode="General">
                  <c:v>865</c:v>
                </c:pt>
                <c:pt idx="10">
                  <c:v>2086</c:v>
                </c:pt>
                <c:pt idx="11">
                  <c:v>1002</c:v>
                </c:pt>
                <c:pt idx="12">
                  <c:v>1247</c:v>
                </c:pt>
                <c:pt idx="13">
                  <c:v>1981</c:v>
                </c:pt>
              </c:numCache>
            </c:numRef>
          </c:val>
          <c:extLst>
            <c:ext xmlns:c15="http://schemas.microsoft.com/office/drawing/2012/chart" uri="{02D57815-91ED-43cb-92C2-25804820EDAC}">
              <c15:datalabelsRange>
                <c15:f>List1!$G$2:$G$15</c15:f>
                <c15:dlblRangeCache>
                  <c:ptCount val="14"/>
                  <c:pt idx="0">
                    <c:v>16,2%</c:v>
                  </c:pt>
                  <c:pt idx="1">
                    <c:v>12,1%</c:v>
                  </c:pt>
                  <c:pt idx="2">
                    <c:v>5,5%</c:v>
                  </c:pt>
                  <c:pt idx="3">
                    <c:v>4,8%</c:v>
                  </c:pt>
                  <c:pt idx="4">
                    <c:v>2,7%</c:v>
                  </c:pt>
                  <c:pt idx="5">
                    <c:v>8,4%</c:v>
                  </c:pt>
                  <c:pt idx="6">
                    <c:v>4,2%</c:v>
                  </c:pt>
                  <c:pt idx="7">
                    <c:v>4,8%</c:v>
                  </c:pt>
                  <c:pt idx="8">
                    <c:v>4,5%</c:v>
                  </c:pt>
                  <c:pt idx="9">
                    <c:v>4,4%</c:v>
                  </c:pt>
                  <c:pt idx="10">
                    <c:v>10,6%</c:v>
                  </c:pt>
                  <c:pt idx="11">
                    <c:v>5,1%</c:v>
                  </c:pt>
                  <c:pt idx="12">
                    <c:v>6,4%</c:v>
                  </c:pt>
                  <c:pt idx="13">
                    <c:v>10,1%</c:v>
                  </c:pt>
                </c15:dlblRangeCache>
              </c15:datalabelsRange>
            </c:ext>
            <c:ext xmlns:c16="http://schemas.microsoft.com/office/drawing/2014/chart" uri="{C3380CC4-5D6E-409C-BE32-E72D297353CC}">
              <c16:uniqueId val="{00000002-04D3-46E4-BD86-A01F5E87463B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219"/>
        <c:overlap val="-27"/>
        <c:axId val="381521584"/>
        <c:axId val="297864672"/>
      </c:barChart>
      <c:catAx>
        <c:axId val="381521584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cs-CZ"/>
          </a:p>
        </c:txPr>
        <c:crossAx val="297864672"/>
        <c:crosses val="autoZero"/>
        <c:auto val="1"/>
        <c:lblAlgn val="ctr"/>
        <c:lblOffset val="100"/>
        <c:noMultiLvlLbl val="0"/>
      </c:catAx>
      <c:valAx>
        <c:axId val="297864672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#,##0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cs-CZ"/>
          </a:p>
        </c:txPr>
        <c:crossAx val="381521584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b"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197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cs-CZ"/>
        </a:p>
      </c:txPr>
    </c:legend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cs-CZ"/>
    </a:p>
  </c:txPr>
  <c:externalData r:id="rId3">
    <c:autoUpdate val="0"/>
  </c:externalData>
  <c:userShapes r:id="rId4"/>
</c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2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3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255">
  <cs:axisTitle>
    <cs:lnRef idx="0"/>
    <cs:fillRef idx="0"/>
    <cs:effectRef idx="0"/>
    <cs:fontRef idx="minor">
      <a:schemeClr val="tx2"/>
    </cs:fontRef>
    <cs:defRPr sz="900" b="1" kern="1200"/>
  </cs:axisTitle>
  <cs:categoryAxis>
    <cs:lnRef idx="0"/>
    <cs:fillRef idx="0"/>
    <cs:effectRef idx="0"/>
    <cs:fontRef idx="minor">
      <a:schemeClr val="tx2"/>
    </cs:fontRef>
    <cs:spPr>
      <a:ln w="9525" cap="flat" cmpd="sng" algn="ctr">
        <a:solidFill>
          <a:schemeClr val="tx2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2"/>
    </cs:fontRef>
    <cs:spPr>
      <a:solidFill>
        <a:schemeClr val="bg1"/>
      </a:solidFill>
      <a:ln w="9525" cap="flat" cmpd="sng" algn="ctr">
        <a:solidFill>
          <a:schemeClr val="tx2">
            <a:lumMod val="15000"/>
            <a:lumOff val="85000"/>
          </a:schemeClr>
        </a:solidFill>
        <a:round/>
      </a:ln>
    </cs:spPr>
    <cs:defRPr sz="900" kern="1200"/>
  </cs:chartArea>
  <cs:dataLabel>
    <cs:lnRef idx="0"/>
    <cs:fillRef idx="0"/>
    <cs:effectRef idx="0"/>
    <cs:fontRef idx="minor">
      <a:schemeClr val="tx2"/>
    </cs:fontRef>
    <cs:defRPr sz="900" kern="1200"/>
  </cs:dataLabel>
  <cs:dataLabelCallout>
    <cs:lnRef idx="0"/>
    <cs:fillRef idx="0"/>
    <cs:effectRef idx="0"/>
    <cs:fontRef idx="minor">
      <a:schemeClr val="dk2">
        <a:lumMod val="7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3">
      <cs:styleClr val="auto"/>
    </cs:fillRef>
    <cs:effectRef idx="2"/>
    <cs:fontRef idx="minor">
      <a:schemeClr val="tx2"/>
    </cs:fontRef>
  </cs:dataPoint>
  <cs:dataPoint3D>
    <cs:lnRef idx="0"/>
    <cs:fillRef idx="3">
      <cs:styleClr val="auto"/>
    </cs:fillRef>
    <cs:effectRef idx="2"/>
    <cs:fontRef idx="minor">
      <a:schemeClr val="tx2"/>
    </cs:fontRef>
  </cs:dataPoint3D>
  <cs:dataPointLine>
    <cs:lnRef idx="0">
      <cs:styleClr val="auto"/>
    </cs:lnRef>
    <cs:fillRef idx="3"/>
    <cs:effectRef idx="2"/>
    <cs:fontRef idx="minor">
      <a:schemeClr val="tx2"/>
    </cs:fontRef>
    <cs:spPr>
      <a:ln w="31750" cap="rnd">
        <a:solidFill>
          <a:schemeClr val="phClr"/>
        </a:solidFill>
        <a:round/>
      </a:ln>
    </cs:spPr>
  </cs:dataPointLine>
  <cs:dataPointMarker>
    <cs:lnRef idx="0"/>
    <cs:fillRef idx="3">
      <cs:styleClr val="auto"/>
    </cs:fillRef>
    <cs:effectRef idx="2"/>
    <cs:fontRef idx="minor">
      <a:schemeClr val="tx2"/>
    </cs:fontRef>
    <cs:spPr>
      <a:ln w="12700">
        <a:solidFill>
          <a:schemeClr val="lt2"/>
        </a:solidFill>
        <a:round/>
      </a:ln>
    </cs:spPr>
  </cs:dataPointMarker>
  <cs:dataPointMarkerLayout symbol="circle" size="6"/>
  <cs:dataPointWireframe>
    <cs:lnRef idx="0">
      <cs:styleClr val="auto"/>
    </cs:lnRef>
    <cs:fillRef idx="3"/>
    <cs:effectRef idx="2"/>
    <cs:fontRef idx="minor">
      <a:schemeClr val="tx2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2"/>
    </cs:fontRef>
    <cs:spPr>
      <a:ln w="9525">
        <a:solidFill>
          <a:schemeClr val="tx2">
            <a:lumMod val="15000"/>
            <a:lumOff val="85000"/>
          </a:schemeClr>
        </a:solidFill>
      </a:ln>
    </cs:spPr>
    <cs:defRPr sz="900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2"/>
    </cs:fontRef>
    <cs:spPr>
      <a:ln w="9525">
        <a:solidFill>
          <a:schemeClr val="tx2">
            <a:lumMod val="60000"/>
            <a:lumOff val="40000"/>
          </a:schemeClr>
        </a:solidFill>
        <a:prstDash val="dash"/>
      </a:ln>
    </cs:spPr>
  </cs:dropLine>
  <cs:errorBar>
    <cs:lnRef idx="0"/>
    <cs:fillRef idx="0"/>
    <cs:effectRef idx="0"/>
    <cs:fontRef idx="minor">
      <a:schemeClr val="tx2"/>
    </cs:fontRef>
    <cs:spPr>
      <a:ln w="9525">
        <a:solidFill>
          <a:schemeClr val="tx2">
            <a:lumMod val="75000"/>
          </a:schemeClr>
        </a:solidFill>
        <a:round/>
      </a:ln>
    </cs:spPr>
  </cs:errorBar>
  <cs:floor>
    <cs:lnRef idx="0"/>
    <cs:fillRef idx="0"/>
    <cs:effectRef idx="0"/>
    <cs:fontRef idx="minor">
      <a:schemeClr val="tx2"/>
    </cs:fontRef>
  </cs:floor>
  <cs:gridlineMajor>
    <cs:lnRef idx="0"/>
    <cs:fillRef idx="0"/>
    <cs:effectRef idx="0"/>
    <cs:fontRef idx="minor">
      <a:schemeClr val="tx2"/>
    </cs:fontRef>
    <cs:spPr>
      <a:ln w="9525" cap="flat" cmpd="sng" algn="ctr">
        <a:solidFill>
          <a:schemeClr val="tx2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2"/>
    </cs:fontRef>
    <cs:spPr>
      <a:ln>
        <a:solidFill>
          <a:schemeClr val="tx2">
            <a:lumMod val="5000"/>
            <a:lumOff val="95000"/>
          </a:schemeClr>
        </a:solidFill>
      </a:ln>
    </cs:spPr>
  </cs:gridlineMinor>
  <cs:hiLoLine>
    <cs:lnRef idx="0"/>
    <cs:fillRef idx="0"/>
    <cs:effectRef idx="0"/>
    <cs:fontRef idx="minor">
      <a:schemeClr val="tx2"/>
    </cs:fontRef>
    <cs:spPr>
      <a:ln w="9525">
        <a:solidFill>
          <a:schemeClr val="tx2">
            <a:lumMod val="60000"/>
            <a:lumOff val="40000"/>
          </a:schemeClr>
        </a:solidFill>
        <a:prstDash val="dash"/>
      </a:ln>
    </cs:spPr>
  </cs:hiLoLine>
  <cs:leaderLine>
    <cs:lnRef idx="0"/>
    <cs:fillRef idx="0"/>
    <cs:effectRef idx="0"/>
    <cs:fontRef idx="minor">
      <a:schemeClr val="tx2"/>
    </cs:fontRef>
    <cs:spPr>
      <a:ln w="9525">
        <a:solidFill>
          <a:schemeClr val="tx2">
            <a:lumMod val="35000"/>
            <a:lumOff val="65000"/>
          </a:schemeClr>
        </a:solidFill>
      </a:ln>
    </cs:spPr>
  </cs:leaderLine>
  <cs:legend>
    <cs:lnRef idx="0"/>
    <cs:fillRef idx="0"/>
    <cs:effectRef idx="0"/>
    <cs:fontRef idx="minor">
      <a:schemeClr val="tx2"/>
    </cs:fontRef>
    <cs:defRPr sz="900" kern="1200"/>
  </cs:legend>
  <cs:plotArea>
    <cs:lnRef idx="0"/>
    <cs:fillRef idx="0"/>
    <cs:effectRef idx="0"/>
    <cs:fontRef idx="minor">
      <a:schemeClr val="tx2"/>
    </cs:fontRef>
  </cs:plotArea>
  <cs:plotArea3D>
    <cs:lnRef idx="0"/>
    <cs:fillRef idx="0"/>
    <cs:effectRef idx="0"/>
    <cs:fontRef idx="minor">
      <a:schemeClr val="tx2"/>
    </cs:fontRef>
  </cs:plotArea3D>
  <cs:seriesAxis>
    <cs:lnRef idx="0"/>
    <cs:fillRef idx="0"/>
    <cs:effectRef idx="0"/>
    <cs:fontRef idx="minor">
      <a:schemeClr val="tx2"/>
    </cs:fontRef>
    <cs:spPr>
      <a:ln w="9525" cap="flat" cmpd="sng" algn="ctr">
        <a:solidFill>
          <a:schemeClr val="tx2">
            <a:lumMod val="15000"/>
            <a:lumOff val="85000"/>
          </a:schemeClr>
        </a:solidFill>
        <a:round/>
      </a:ln>
    </cs:spPr>
    <cs:defRPr sz="900" kern="1200"/>
  </cs:seriesAxis>
  <cs:seriesLine>
    <cs:lnRef idx="0"/>
    <cs:fillRef idx="0"/>
    <cs:effectRef idx="0"/>
    <cs:fontRef idx="minor">
      <a:schemeClr val="tx2"/>
    </cs:fontRef>
    <cs:spPr>
      <a:ln w="9525">
        <a:solidFill>
          <a:schemeClr val="tx2">
            <a:lumMod val="60000"/>
            <a:lumOff val="40000"/>
          </a:schemeClr>
        </a:solidFill>
        <a:prstDash val="dash"/>
      </a:ln>
    </cs:spPr>
  </cs:seriesLine>
  <cs:title>
    <cs:lnRef idx="0"/>
    <cs:fillRef idx="0"/>
    <cs:effectRef idx="0"/>
    <cs:fontRef idx="minor">
      <a:schemeClr val="tx2"/>
    </cs:fontRef>
    <cs:defRPr sz="1600" b="1" kern="1200"/>
  </cs:title>
  <cs:trendline>
    <cs:lnRef idx="0">
      <cs:styleClr val="auto"/>
    </cs:lnRef>
    <cs:fillRef idx="0"/>
    <cs:effectRef idx="0"/>
    <cs:fontRef idx="minor">
      <a:schemeClr val="tx2"/>
    </cs:fontRef>
    <cs:spPr>
      <a:ln w="19050" cap="rnd">
        <a:solidFill>
          <a:schemeClr val="phClr"/>
        </a:solidFill>
        <a:prstDash val="sysDash"/>
      </a:ln>
    </cs:spPr>
  </cs:trendline>
  <cs:trendlineLabel>
    <cs:lnRef idx="0"/>
    <cs:fillRef idx="0"/>
    <cs:effectRef idx="0"/>
    <cs:fontRef idx="minor">
      <a:schemeClr val="tx2"/>
    </cs:fontRef>
    <cs:defRPr sz="900" kern="1200"/>
  </cs:trendlineLabel>
  <cs:upBar>
    <cs:lnRef idx="0"/>
    <cs:fillRef idx="0"/>
    <cs:effectRef idx="0"/>
    <cs:fontRef idx="minor">
      <a:schemeClr val="tx2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2"/>
    </cs:fontRef>
    <cs:defRPr sz="900" kern="1200"/>
  </cs:valueAxis>
  <cs:wall>
    <cs:lnRef idx="0"/>
    <cs:fillRef idx="0"/>
    <cs:effectRef idx="0"/>
    <cs:fontRef idx="minor">
      <a:schemeClr val="tx2"/>
    </cs:fontRef>
  </cs:wall>
</cs:chartStyle>
</file>

<file path=ppt/charts/style2.xml><?xml version="1.0" encoding="utf-8"?>
<cs:chartStyle xmlns:cs="http://schemas.microsoft.com/office/drawing/2012/chartStyle" xmlns:a="http://schemas.openxmlformats.org/drawingml/2006/main" id="255">
  <cs:axisTitle>
    <cs:lnRef idx="0"/>
    <cs:fillRef idx="0"/>
    <cs:effectRef idx="0"/>
    <cs:fontRef idx="minor">
      <a:schemeClr val="tx2"/>
    </cs:fontRef>
    <cs:defRPr sz="900" b="1" kern="1200"/>
  </cs:axisTitle>
  <cs:categoryAxis>
    <cs:lnRef idx="0"/>
    <cs:fillRef idx="0"/>
    <cs:effectRef idx="0"/>
    <cs:fontRef idx="minor">
      <a:schemeClr val="tx2"/>
    </cs:fontRef>
    <cs:spPr>
      <a:ln w="9525" cap="flat" cmpd="sng" algn="ctr">
        <a:solidFill>
          <a:schemeClr val="tx2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2"/>
    </cs:fontRef>
    <cs:spPr>
      <a:solidFill>
        <a:schemeClr val="bg1"/>
      </a:solidFill>
      <a:ln w="9525" cap="flat" cmpd="sng" algn="ctr">
        <a:solidFill>
          <a:schemeClr val="tx2">
            <a:lumMod val="15000"/>
            <a:lumOff val="85000"/>
          </a:schemeClr>
        </a:solidFill>
        <a:round/>
      </a:ln>
    </cs:spPr>
    <cs:defRPr sz="900" kern="1200"/>
  </cs:chartArea>
  <cs:dataLabel>
    <cs:lnRef idx="0"/>
    <cs:fillRef idx="0"/>
    <cs:effectRef idx="0"/>
    <cs:fontRef idx="minor">
      <a:schemeClr val="tx2"/>
    </cs:fontRef>
    <cs:defRPr sz="900" kern="1200"/>
  </cs:dataLabel>
  <cs:dataLabelCallout>
    <cs:lnRef idx="0"/>
    <cs:fillRef idx="0"/>
    <cs:effectRef idx="0"/>
    <cs:fontRef idx="minor">
      <a:schemeClr val="dk2">
        <a:lumMod val="7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3">
      <cs:styleClr val="auto"/>
    </cs:fillRef>
    <cs:effectRef idx="2"/>
    <cs:fontRef idx="minor">
      <a:schemeClr val="tx2"/>
    </cs:fontRef>
  </cs:dataPoint>
  <cs:dataPoint3D>
    <cs:lnRef idx="0"/>
    <cs:fillRef idx="3">
      <cs:styleClr val="auto"/>
    </cs:fillRef>
    <cs:effectRef idx="2"/>
    <cs:fontRef idx="minor">
      <a:schemeClr val="tx2"/>
    </cs:fontRef>
  </cs:dataPoint3D>
  <cs:dataPointLine>
    <cs:lnRef idx="0">
      <cs:styleClr val="auto"/>
    </cs:lnRef>
    <cs:fillRef idx="3"/>
    <cs:effectRef idx="2"/>
    <cs:fontRef idx="minor">
      <a:schemeClr val="tx2"/>
    </cs:fontRef>
    <cs:spPr>
      <a:ln w="31750" cap="rnd">
        <a:solidFill>
          <a:schemeClr val="phClr"/>
        </a:solidFill>
        <a:round/>
      </a:ln>
    </cs:spPr>
  </cs:dataPointLine>
  <cs:dataPointMarker>
    <cs:lnRef idx="0"/>
    <cs:fillRef idx="3">
      <cs:styleClr val="auto"/>
    </cs:fillRef>
    <cs:effectRef idx="2"/>
    <cs:fontRef idx="minor">
      <a:schemeClr val="tx2"/>
    </cs:fontRef>
    <cs:spPr>
      <a:ln w="12700">
        <a:solidFill>
          <a:schemeClr val="lt2"/>
        </a:solidFill>
        <a:round/>
      </a:ln>
    </cs:spPr>
  </cs:dataPointMarker>
  <cs:dataPointMarkerLayout symbol="circle" size="6"/>
  <cs:dataPointWireframe>
    <cs:lnRef idx="0">
      <cs:styleClr val="auto"/>
    </cs:lnRef>
    <cs:fillRef idx="3"/>
    <cs:effectRef idx="2"/>
    <cs:fontRef idx="minor">
      <a:schemeClr val="tx2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2"/>
    </cs:fontRef>
    <cs:spPr>
      <a:ln w="9525">
        <a:solidFill>
          <a:schemeClr val="tx2">
            <a:lumMod val="15000"/>
            <a:lumOff val="85000"/>
          </a:schemeClr>
        </a:solidFill>
      </a:ln>
    </cs:spPr>
    <cs:defRPr sz="900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2"/>
    </cs:fontRef>
    <cs:spPr>
      <a:ln w="9525">
        <a:solidFill>
          <a:schemeClr val="tx2">
            <a:lumMod val="60000"/>
            <a:lumOff val="40000"/>
          </a:schemeClr>
        </a:solidFill>
        <a:prstDash val="dash"/>
      </a:ln>
    </cs:spPr>
  </cs:dropLine>
  <cs:errorBar>
    <cs:lnRef idx="0"/>
    <cs:fillRef idx="0"/>
    <cs:effectRef idx="0"/>
    <cs:fontRef idx="minor">
      <a:schemeClr val="tx2"/>
    </cs:fontRef>
    <cs:spPr>
      <a:ln w="9525">
        <a:solidFill>
          <a:schemeClr val="tx2">
            <a:lumMod val="75000"/>
          </a:schemeClr>
        </a:solidFill>
        <a:round/>
      </a:ln>
    </cs:spPr>
  </cs:errorBar>
  <cs:floor>
    <cs:lnRef idx="0"/>
    <cs:fillRef idx="0"/>
    <cs:effectRef idx="0"/>
    <cs:fontRef idx="minor">
      <a:schemeClr val="tx2"/>
    </cs:fontRef>
  </cs:floor>
  <cs:gridlineMajor>
    <cs:lnRef idx="0"/>
    <cs:fillRef idx="0"/>
    <cs:effectRef idx="0"/>
    <cs:fontRef idx="minor">
      <a:schemeClr val="tx2"/>
    </cs:fontRef>
    <cs:spPr>
      <a:ln w="9525" cap="flat" cmpd="sng" algn="ctr">
        <a:solidFill>
          <a:schemeClr val="tx2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2"/>
    </cs:fontRef>
    <cs:spPr>
      <a:ln>
        <a:solidFill>
          <a:schemeClr val="tx2">
            <a:lumMod val="5000"/>
            <a:lumOff val="95000"/>
          </a:schemeClr>
        </a:solidFill>
      </a:ln>
    </cs:spPr>
  </cs:gridlineMinor>
  <cs:hiLoLine>
    <cs:lnRef idx="0"/>
    <cs:fillRef idx="0"/>
    <cs:effectRef idx="0"/>
    <cs:fontRef idx="minor">
      <a:schemeClr val="tx2"/>
    </cs:fontRef>
    <cs:spPr>
      <a:ln w="9525">
        <a:solidFill>
          <a:schemeClr val="tx2">
            <a:lumMod val="60000"/>
            <a:lumOff val="40000"/>
          </a:schemeClr>
        </a:solidFill>
        <a:prstDash val="dash"/>
      </a:ln>
    </cs:spPr>
  </cs:hiLoLine>
  <cs:leaderLine>
    <cs:lnRef idx="0"/>
    <cs:fillRef idx="0"/>
    <cs:effectRef idx="0"/>
    <cs:fontRef idx="minor">
      <a:schemeClr val="tx2"/>
    </cs:fontRef>
    <cs:spPr>
      <a:ln w="9525">
        <a:solidFill>
          <a:schemeClr val="tx2">
            <a:lumMod val="35000"/>
            <a:lumOff val="65000"/>
          </a:schemeClr>
        </a:solidFill>
      </a:ln>
    </cs:spPr>
  </cs:leaderLine>
  <cs:legend>
    <cs:lnRef idx="0"/>
    <cs:fillRef idx="0"/>
    <cs:effectRef idx="0"/>
    <cs:fontRef idx="minor">
      <a:schemeClr val="tx2"/>
    </cs:fontRef>
    <cs:defRPr sz="900" kern="1200"/>
  </cs:legend>
  <cs:plotArea>
    <cs:lnRef idx="0"/>
    <cs:fillRef idx="0"/>
    <cs:effectRef idx="0"/>
    <cs:fontRef idx="minor">
      <a:schemeClr val="tx2"/>
    </cs:fontRef>
  </cs:plotArea>
  <cs:plotArea3D>
    <cs:lnRef idx="0"/>
    <cs:fillRef idx="0"/>
    <cs:effectRef idx="0"/>
    <cs:fontRef idx="minor">
      <a:schemeClr val="tx2"/>
    </cs:fontRef>
  </cs:plotArea3D>
  <cs:seriesAxis>
    <cs:lnRef idx="0"/>
    <cs:fillRef idx="0"/>
    <cs:effectRef idx="0"/>
    <cs:fontRef idx="minor">
      <a:schemeClr val="tx2"/>
    </cs:fontRef>
    <cs:spPr>
      <a:ln w="9525" cap="flat" cmpd="sng" algn="ctr">
        <a:solidFill>
          <a:schemeClr val="tx2">
            <a:lumMod val="15000"/>
            <a:lumOff val="85000"/>
          </a:schemeClr>
        </a:solidFill>
        <a:round/>
      </a:ln>
    </cs:spPr>
    <cs:defRPr sz="900" kern="1200"/>
  </cs:seriesAxis>
  <cs:seriesLine>
    <cs:lnRef idx="0"/>
    <cs:fillRef idx="0"/>
    <cs:effectRef idx="0"/>
    <cs:fontRef idx="minor">
      <a:schemeClr val="tx2"/>
    </cs:fontRef>
    <cs:spPr>
      <a:ln w="9525">
        <a:solidFill>
          <a:schemeClr val="tx2">
            <a:lumMod val="60000"/>
            <a:lumOff val="40000"/>
          </a:schemeClr>
        </a:solidFill>
        <a:prstDash val="dash"/>
      </a:ln>
    </cs:spPr>
  </cs:seriesLine>
  <cs:title>
    <cs:lnRef idx="0"/>
    <cs:fillRef idx="0"/>
    <cs:effectRef idx="0"/>
    <cs:fontRef idx="minor">
      <a:schemeClr val="tx2"/>
    </cs:fontRef>
    <cs:defRPr sz="1600" b="1" kern="1200"/>
  </cs:title>
  <cs:trendline>
    <cs:lnRef idx="0">
      <cs:styleClr val="auto"/>
    </cs:lnRef>
    <cs:fillRef idx="0"/>
    <cs:effectRef idx="0"/>
    <cs:fontRef idx="minor">
      <a:schemeClr val="tx2"/>
    </cs:fontRef>
    <cs:spPr>
      <a:ln w="19050" cap="rnd">
        <a:solidFill>
          <a:schemeClr val="phClr"/>
        </a:solidFill>
        <a:prstDash val="sysDash"/>
      </a:ln>
    </cs:spPr>
  </cs:trendline>
  <cs:trendlineLabel>
    <cs:lnRef idx="0"/>
    <cs:fillRef idx="0"/>
    <cs:effectRef idx="0"/>
    <cs:fontRef idx="minor">
      <a:schemeClr val="tx2"/>
    </cs:fontRef>
    <cs:defRPr sz="900" kern="1200"/>
  </cs:trendlineLabel>
  <cs:upBar>
    <cs:lnRef idx="0"/>
    <cs:fillRef idx="0"/>
    <cs:effectRef idx="0"/>
    <cs:fontRef idx="minor">
      <a:schemeClr val="tx2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2"/>
    </cs:fontRef>
    <cs:defRPr sz="900" kern="1200"/>
  </cs:valueAxis>
  <cs:wall>
    <cs:lnRef idx="0"/>
    <cs:fillRef idx="0"/>
    <cs:effectRef idx="0"/>
    <cs:fontRef idx="minor">
      <a:schemeClr val="tx2"/>
    </cs:fontRef>
  </cs:wall>
</cs:chartStyle>
</file>

<file path=ppt/charts/style3.xml><?xml version="1.0" encoding="utf-8"?>
<cs:chartStyle xmlns:cs="http://schemas.microsoft.com/office/drawing/2012/chartStyle" xmlns:a="http://schemas.openxmlformats.org/drawingml/2006/main" id="20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drawings/drawing1.xml><?xml version="1.0" encoding="utf-8"?>
<c:userShapes xmlns:c="http://schemas.openxmlformats.org/drawingml/2006/chart">
  <cdr:relSizeAnchor xmlns:cdr="http://schemas.openxmlformats.org/drawingml/2006/chartDrawing">
    <cdr:from>
      <cdr:x>0.53542</cdr:x>
      <cdr:y>0.30903</cdr:y>
    </cdr:from>
    <cdr:to>
      <cdr:x>0.73542</cdr:x>
      <cdr:y>0.64236</cdr:y>
    </cdr:to>
    <cdr:sp macro="" textlink="">
      <cdr:nvSpPr>
        <cdr:cNvPr id="2" name="TextovéPole 1"/>
        <cdr:cNvSpPr txBox="1"/>
      </cdr:nvSpPr>
      <cdr:spPr>
        <a:xfrm xmlns:a="http://schemas.openxmlformats.org/drawingml/2006/main">
          <a:off x="2447925" y="847725"/>
          <a:ext cx="914400" cy="914400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none" rtlCol="0"/>
        <a:lstStyle xmlns:a="http://schemas.openxmlformats.org/drawingml/2006/main"/>
        <a:p xmlns:a="http://schemas.openxmlformats.org/drawingml/2006/main">
          <a:endParaRPr lang="cs-CZ" sz="1100"/>
        </a:p>
      </cdr:txBody>
    </cdr:sp>
  </cdr:relSizeAnchor>
</c:userShapes>
</file>

<file path=ppt/drawings/drawing2.xml><?xml version="1.0" encoding="utf-8"?>
<c:userShapes xmlns:c="http://schemas.openxmlformats.org/drawingml/2006/chart">
  <cdr:relSizeAnchor xmlns:cdr="http://schemas.openxmlformats.org/drawingml/2006/chartDrawing">
    <cdr:from>
      <cdr:x>0.37705</cdr:x>
      <cdr:y>0.10304</cdr:y>
    </cdr:from>
    <cdr:to>
      <cdr:x>0.98361</cdr:x>
      <cdr:y>0.22784</cdr:y>
    </cdr:to>
    <cdr:sp macro="" textlink="">
      <cdr:nvSpPr>
        <cdr:cNvPr id="2" name="TextovéPole 1"/>
        <cdr:cNvSpPr txBox="1"/>
      </cdr:nvSpPr>
      <cdr:spPr>
        <a:xfrm xmlns:a="http://schemas.openxmlformats.org/drawingml/2006/main">
          <a:off x="3312368" y="297870"/>
          <a:ext cx="5328592" cy="360808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square" rtlCol="0"/>
        <a:lstStyle xmlns:a="http://schemas.openxmlformats.org/drawingml/2006/main"/>
        <a:p xmlns:a="http://schemas.openxmlformats.org/drawingml/2006/main">
          <a:endParaRPr lang="cs-CZ" sz="1100" dirty="0"/>
        </a:p>
      </cdr:txBody>
    </cdr:sp>
  </cdr:relSizeAnchor>
</c:userShape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1" y="0"/>
            <a:ext cx="2921582" cy="49363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0836" tIns="45418" rIns="90836" bIns="45418" numCol="1" anchor="t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endParaRPr lang="cs-CZ" altLang="cs-CZ"/>
          </a:p>
        </p:txBody>
      </p:sp>
      <p:sp>
        <p:nvSpPr>
          <p:cNvPr id="5123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18971" y="0"/>
            <a:ext cx="2921582" cy="49363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0836" tIns="45418" rIns="90836" bIns="45418" numCol="1" anchor="t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endParaRPr lang="cs-CZ" altLang="cs-CZ"/>
          </a:p>
        </p:txBody>
      </p:sp>
      <p:sp>
        <p:nvSpPr>
          <p:cNvPr id="5124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903288" y="739775"/>
            <a:ext cx="4935537" cy="3703638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  <a:ext uri="{53640926-AAD7-44D8-BBD7-CCE9431645EC}">
              <a14:shadowObscured xmlns:a14="http://schemas.microsoft.com/office/drawing/2010/main" val="1"/>
            </a:ext>
          </a:extLst>
        </p:spPr>
      </p:sp>
      <p:sp>
        <p:nvSpPr>
          <p:cNvPr id="5125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74212" y="4689515"/>
            <a:ext cx="5393690" cy="444269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0836" tIns="45418" rIns="90836" bIns="45418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altLang="cs-CZ"/>
              <a:t>Klepnutím lze upravit styly předlohy textu.</a:t>
            </a:r>
          </a:p>
          <a:p>
            <a:pPr lvl="1"/>
            <a:r>
              <a:rPr lang="cs-CZ" altLang="cs-CZ"/>
              <a:t>Druhá úroveň</a:t>
            </a:r>
          </a:p>
          <a:p>
            <a:pPr lvl="2"/>
            <a:r>
              <a:rPr lang="cs-CZ" altLang="cs-CZ"/>
              <a:t>Třetí úroveň</a:t>
            </a:r>
          </a:p>
          <a:p>
            <a:pPr lvl="3"/>
            <a:r>
              <a:rPr lang="cs-CZ" altLang="cs-CZ"/>
              <a:t>Čtvrtá úroveň</a:t>
            </a:r>
          </a:p>
          <a:p>
            <a:pPr lvl="4"/>
            <a:r>
              <a:rPr lang="cs-CZ" altLang="cs-CZ"/>
              <a:t>Pátá úroveň</a:t>
            </a:r>
          </a:p>
        </p:txBody>
      </p:sp>
      <p:sp>
        <p:nvSpPr>
          <p:cNvPr id="5126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1" y="9377316"/>
            <a:ext cx="2921582" cy="49363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0836" tIns="45418" rIns="90836" bIns="45418" numCol="1" anchor="b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endParaRPr lang="cs-CZ" altLang="cs-CZ"/>
          </a:p>
        </p:txBody>
      </p:sp>
      <p:sp>
        <p:nvSpPr>
          <p:cNvPr id="5127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18971" y="9377316"/>
            <a:ext cx="2921582" cy="49363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0836" tIns="45418" rIns="90836" bIns="45418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fld id="{8CAF6491-64BB-469A-B57A-1574771290B2}" type="slidenum">
              <a:rPr lang="cs-CZ" altLang="cs-CZ"/>
              <a:pPr/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493572765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8AC622B-DADD-49A6-B197-364308964DC7}" type="slidenum">
              <a:rPr lang="cs-CZ" smtClean="0"/>
              <a:pPr/>
              <a:t>2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90284950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8AC622B-DADD-49A6-B197-364308964DC7}" type="slidenum">
              <a:rPr lang="cs-CZ" smtClean="0"/>
              <a:pPr/>
              <a:t>3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967822652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8AC622B-DADD-49A6-B197-364308964DC7}" type="slidenum">
              <a:rPr lang="cs-CZ" smtClean="0"/>
              <a:pPr/>
              <a:t>4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143450372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 b="0" baseline="0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78C099E7-9C65-42C2-9F7D-9310463E3EF4}" type="slidenum">
              <a:rPr lang="cs-CZ" smtClean="0"/>
              <a:pPr>
                <a:defRPr/>
              </a:pPr>
              <a:t>5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049668437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 b="0" baseline="0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78C099E7-9C65-42C2-9F7D-9310463E3EF4}" type="slidenum">
              <a:rPr lang="cs-CZ" smtClean="0"/>
              <a:pPr>
                <a:defRPr/>
              </a:pPr>
              <a:t>6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183706488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78C099E7-9C65-42C2-9F7D-9310463E3EF4}" type="slidenum">
              <a:rPr lang="cs-CZ" smtClean="0"/>
              <a:pPr>
                <a:defRPr/>
              </a:pPr>
              <a:t>7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064126526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 baseline="0" dirty="0">
              <a:solidFill>
                <a:schemeClr val="tx1"/>
              </a:solidFill>
            </a:endParaRPr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78C099E7-9C65-42C2-9F7D-9310463E3EF4}" type="slidenum">
              <a:rPr lang="cs-CZ" smtClean="0"/>
              <a:pPr>
                <a:defRPr/>
              </a:pPr>
              <a:t>8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964297032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 baseline="0" dirty="0">
              <a:solidFill>
                <a:schemeClr val="tx1"/>
              </a:solidFill>
            </a:endParaRPr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78C099E7-9C65-42C2-9F7D-9310463E3EF4}" type="slidenum">
              <a:rPr lang="cs-CZ" smtClean="0"/>
              <a:pPr>
                <a:defRPr/>
              </a:pPr>
              <a:t>9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241361889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78C099E7-9C65-42C2-9F7D-9310463E3EF4}" type="slidenum">
              <a:rPr lang="cs-CZ" smtClean="0"/>
              <a:pPr>
                <a:defRPr/>
              </a:pPr>
              <a:t>10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003784242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78C099E7-9C65-42C2-9F7D-9310463E3EF4}" type="slidenum">
              <a:rPr lang="cs-CZ" smtClean="0"/>
              <a:pPr>
                <a:defRPr/>
              </a:pPr>
              <a:t>11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360961644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78C099E7-9C65-42C2-9F7D-9310463E3EF4}" type="slidenum">
              <a:rPr lang="cs-CZ" smtClean="0"/>
              <a:pPr>
                <a:defRPr/>
              </a:pPr>
              <a:t>12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27354225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82" name="Zástupný symbol pro obrázek snímku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46083" name="Zástupný symbol pro poznámky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cs-CZ" i="0" dirty="0"/>
          </a:p>
        </p:txBody>
      </p:sp>
      <p:sp>
        <p:nvSpPr>
          <p:cNvPr id="46084" name="Zástupný symbol pro číslo snímku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1025300C-8848-425C-80B8-1C1E0DAD3BB9}" type="slidenum">
              <a:rPr lang="cs-CZ"/>
              <a:pPr/>
              <a:t>14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6106585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wmf"/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wmf"/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bg bwMode="gray"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/>
          <p:cNvSpPr>
            <a:spLocks noGrp="1" noChangeArrowheads="1"/>
          </p:cNvSpPr>
          <p:nvPr>
            <p:ph type="ctrTitle"/>
          </p:nvPr>
        </p:nvSpPr>
        <p:spPr>
          <a:xfrm>
            <a:off x="755650" y="1268413"/>
            <a:ext cx="7772400" cy="1800225"/>
          </a:xfrm>
          <a:ln>
            <a:solidFill>
              <a:schemeClr val="bg1"/>
            </a:solidFill>
            <a:miter lim="800000"/>
            <a:headEnd/>
            <a:tailEnd/>
          </a:ln>
        </p:spPr>
        <p:txBody>
          <a:bodyPr lIns="288000" tIns="288000" rIns="288000" bIns="288000"/>
          <a:lstStyle>
            <a:lvl1pPr>
              <a:defRPr sz="3600">
                <a:solidFill>
                  <a:schemeClr val="bg1"/>
                </a:solidFill>
              </a:defRPr>
            </a:lvl1pPr>
          </a:lstStyle>
          <a:p>
            <a:pPr lvl="0"/>
            <a:r>
              <a:rPr lang="cs-CZ" altLang="cs-CZ" noProof="0"/>
              <a:t>Kliknutím lze upravit styl.</a:t>
            </a:r>
          </a:p>
        </p:txBody>
      </p:sp>
      <p:sp>
        <p:nvSpPr>
          <p:cNvPr id="3075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755650" y="3573463"/>
            <a:ext cx="7704138" cy="647700"/>
          </a:xfrm>
        </p:spPr>
        <p:txBody>
          <a:bodyPr/>
          <a:lstStyle>
            <a:lvl1pPr marL="0" indent="0" algn="ctr">
              <a:buFontTx/>
              <a:buNone/>
              <a:defRPr sz="2400">
                <a:solidFill>
                  <a:schemeClr val="bg1"/>
                </a:solidFill>
              </a:defRPr>
            </a:lvl1pPr>
          </a:lstStyle>
          <a:p>
            <a:pPr lvl="0"/>
            <a:r>
              <a:rPr lang="cs-CZ" altLang="cs-CZ" noProof="0"/>
              <a:t>Kliknutím lze upravit styl předlohy.</a:t>
            </a:r>
          </a:p>
        </p:txBody>
      </p:sp>
      <p:sp>
        <p:nvSpPr>
          <p:cNvPr id="3076" name="Rectangle 4"/>
          <p:cNvSpPr>
            <a:spLocks noGrp="1" noChangeArrowheads="1"/>
          </p:cNvSpPr>
          <p:nvPr>
            <p:ph type="dt" sz="half" idx="2"/>
          </p:nvPr>
        </p:nvSpPr>
        <p:spPr>
          <a:xfrm>
            <a:off x="6804025" y="188913"/>
            <a:ext cx="2133600" cy="476250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fld id="{C59C787D-6288-4D87-AEDE-D2D3EF7C8C1D}" type="datetime1">
              <a:rPr lang="cs-CZ" altLang="cs-CZ" smtClean="0"/>
              <a:t>11.01.2024</a:t>
            </a:fld>
            <a:endParaRPr lang="cs-CZ" altLang="cs-CZ"/>
          </a:p>
        </p:txBody>
      </p:sp>
      <p:pic>
        <p:nvPicPr>
          <p:cNvPr id="3080" name="Picture 8" descr="logo_titulka"/>
          <p:cNvPicPr>
            <a:picLocks noChangeAspect="1" noChangeArrowheads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2925" y="4765675"/>
            <a:ext cx="3829050" cy="15446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/>
              <a:t>Kliknutím lze upravit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E0ABDB94-FEDB-40B6-9031-8DCEB9443B6B}" type="datetime1">
              <a:rPr lang="cs-CZ" altLang="cs-CZ" smtClean="0"/>
              <a:t>11.01.2024</a:t>
            </a:fld>
            <a:endParaRPr lang="cs-CZ" alt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cs-CZ" alt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95D9A96-47DD-44EF-94FF-11B9496D3163}" type="slidenum">
              <a:rPr lang="cs-CZ" altLang="cs-CZ"/>
              <a:pPr/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09474945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</p:spPr>
        <p:txBody>
          <a:bodyPr/>
          <a:lstStyle>
            <a:lvl1pPr marL="0" indent="0">
              <a:buNone/>
              <a:defRPr sz="2400"/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cs-CZ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475C3620-6F38-45DC-8F5F-164F2ED10902}" type="datetime1">
              <a:rPr lang="cs-CZ" altLang="cs-CZ" smtClean="0"/>
              <a:t>11.01.2024</a:t>
            </a:fld>
            <a:endParaRPr lang="cs-CZ" alt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cs-CZ" alt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B6F05F5-4450-4BB6-B017-7248D2F2F67B}" type="slidenum">
              <a:rPr lang="cs-CZ" altLang="cs-CZ"/>
              <a:pPr/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57822999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28775"/>
            <a:ext cx="4038600" cy="3902075"/>
          </a:xfrm>
        </p:spPr>
        <p:txBody>
          <a:bodyPr/>
          <a:lstStyle/>
          <a:p>
            <a:pPr lvl="0"/>
            <a:r>
              <a:rPr lang="cs-CZ"/>
              <a:t>Kliknutím lze upravit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28775"/>
            <a:ext cx="4038600" cy="3902075"/>
          </a:xfrm>
        </p:spPr>
        <p:txBody>
          <a:bodyPr/>
          <a:lstStyle/>
          <a:p>
            <a:pPr lvl="0"/>
            <a:r>
              <a:rPr lang="cs-CZ"/>
              <a:t>Kliknutím lze upravit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2378F455-0359-4436-A847-C8B25722D8FC}" type="datetime1">
              <a:rPr lang="cs-CZ" altLang="cs-CZ" smtClean="0"/>
              <a:t>11.01.2024</a:t>
            </a:fld>
            <a:endParaRPr lang="cs-CZ" alt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cs-CZ" alt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1F03FF8-EBEB-4C84-A515-C4990EEF1F9C}" type="slidenum">
              <a:rPr lang="cs-CZ" altLang="cs-CZ"/>
              <a:pPr/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77264564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30238" y="365125"/>
            <a:ext cx="7886700" cy="1325563"/>
          </a:xfrm>
        </p:spPr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630238" y="1681163"/>
            <a:ext cx="386873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630238" y="2505075"/>
            <a:ext cx="3868737" cy="3684588"/>
          </a:xfrm>
        </p:spPr>
        <p:txBody>
          <a:bodyPr/>
          <a:lstStyle/>
          <a:p>
            <a:pPr lvl="0"/>
            <a:r>
              <a:rPr lang="cs-CZ"/>
              <a:t>Kliknutím lze upravit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7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788" cy="3684588"/>
          </a:xfrm>
        </p:spPr>
        <p:txBody>
          <a:bodyPr/>
          <a:lstStyle/>
          <a:p>
            <a:pPr lvl="0"/>
            <a:r>
              <a:rPr lang="cs-CZ"/>
              <a:t>Kliknutím lze upravit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93FA5A22-3E2A-4812-B977-DFD1EBD5DA27}" type="datetime1">
              <a:rPr lang="cs-CZ" altLang="cs-CZ" smtClean="0"/>
              <a:t>11.01.2024</a:t>
            </a:fld>
            <a:endParaRPr lang="cs-CZ" alt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cs-CZ" alt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7183D19-A3C8-41A5-B243-62BBE1567656}" type="slidenum">
              <a:rPr lang="cs-CZ" altLang="cs-CZ"/>
              <a:pPr/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20189428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EDEF57A4-9EC1-40EB-8EA0-006F2B38490A}" type="datetime1">
              <a:rPr lang="cs-CZ" altLang="cs-CZ" smtClean="0"/>
              <a:t>11.01.2024</a:t>
            </a:fld>
            <a:endParaRPr lang="cs-CZ" alt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cs-CZ" alt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F84C595-FB25-4C3C-B4B1-44A219BAABD0}" type="slidenum">
              <a:rPr lang="cs-CZ" altLang="cs-CZ"/>
              <a:pPr/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23828903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3CEF40B2-F013-4226-9BEF-0057CCC7B3A2}" type="datetime1">
              <a:rPr lang="cs-CZ" altLang="cs-CZ" smtClean="0"/>
              <a:t>11.01.2024</a:t>
            </a:fld>
            <a:endParaRPr lang="cs-CZ" alt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cs-CZ" alt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11F4D3A-A1E7-4DEE-B857-1D6777A8680B}" type="slidenum">
              <a:rPr lang="cs-CZ" altLang="cs-CZ"/>
              <a:pPr/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49639023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/>
              <a:t>Kliknutím lze upravit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88942194-4041-4242-BD94-81F3C5F99F49}" type="datetime1">
              <a:rPr lang="cs-CZ" altLang="cs-CZ" smtClean="0"/>
              <a:t>11.01.2024</a:t>
            </a:fld>
            <a:endParaRPr lang="cs-CZ" alt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cs-CZ" alt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4FCFDCD-C27F-4FEB-9570-EDB9CAA2BCCC}" type="slidenum">
              <a:rPr lang="cs-CZ" altLang="cs-CZ"/>
              <a:pPr/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53910924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/>
              <a:t>Kliknutím na ikonu přidáte obrázek.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17381FCF-01FD-4D67-8E38-4AA75D42BA9A}" type="datetime1">
              <a:rPr lang="cs-CZ" altLang="cs-CZ" smtClean="0"/>
              <a:t>11.01.2024</a:t>
            </a:fld>
            <a:endParaRPr lang="cs-CZ" alt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cs-CZ" alt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2644490-0263-4447-9984-4C628DFCE02B}" type="slidenum">
              <a:rPr lang="cs-CZ" altLang="cs-CZ"/>
              <a:pPr/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28265704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/>
              <a:t>Kliknutím lze upravit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B985AA33-560A-4FEC-9804-34D19E8DB447}" type="datetime1">
              <a:rPr lang="cs-CZ" altLang="cs-CZ" smtClean="0"/>
              <a:t>11.01.2024</a:t>
            </a:fld>
            <a:endParaRPr lang="cs-CZ" alt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cs-CZ" alt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EFE2FE3-19E7-4FF3-B8AD-E668F73625E3}" type="slidenum">
              <a:rPr lang="cs-CZ" altLang="cs-CZ"/>
              <a:pPr/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66287601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256212"/>
          </a:xfrm>
        </p:spPr>
        <p:txBody>
          <a:bodyPr vert="eaVert"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256212"/>
          </a:xfrm>
        </p:spPr>
        <p:txBody>
          <a:bodyPr vert="eaVert"/>
          <a:lstStyle/>
          <a:p>
            <a:pPr lvl="0"/>
            <a:r>
              <a:rPr lang="cs-CZ"/>
              <a:t>Kliknutím lze upravit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CFF7645B-8633-421E-8A6B-E770577A82E9}" type="datetime1">
              <a:rPr lang="cs-CZ" altLang="cs-CZ" smtClean="0"/>
              <a:t>11.01.2024</a:t>
            </a:fld>
            <a:endParaRPr lang="cs-CZ" alt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cs-CZ" alt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2ED2C0C-DDEF-49B6-85F9-38C52823A27F}" type="slidenum">
              <a:rPr lang="cs-CZ" altLang="cs-CZ"/>
              <a:pPr/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303972990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bg bwMode="gray"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/>
          <p:cNvSpPr>
            <a:spLocks noGrp="1" noChangeArrowheads="1"/>
          </p:cNvSpPr>
          <p:nvPr>
            <p:ph type="ctrTitle"/>
          </p:nvPr>
        </p:nvSpPr>
        <p:spPr>
          <a:xfrm>
            <a:off x="755650" y="1268413"/>
            <a:ext cx="7772400" cy="1800225"/>
          </a:xfrm>
          <a:ln>
            <a:solidFill>
              <a:schemeClr val="bg1"/>
            </a:solidFill>
            <a:miter lim="800000"/>
            <a:headEnd/>
            <a:tailEnd/>
          </a:ln>
        </p:spPr>
        <p:txBody>
          <a:bodyPr lIns="288000" tIns="288000" rIns="288000" bIns="288000"/>
          <a:lstStyle>
            <a:lvl1pPr>
              <a:defRPr sz="3600">
                <a:solidFill>
                  <a:schemeClr val="bg1"/>
                </a:solidFill>
              </a:defRPr>
            </a:lvl1pPr>
          </a:lstStyle>
          <a:p>
            <a:pPr lvl="0"/>
            <a:r>
              <a:rPr lang="cs-CZ" altLang="cs-CZ" noProof="0"/>
              <a:t>Klepnutím lze upravit styl předlohy nadpisů.</a:t>
            </a:r>
          </a:p>
        </p:txBody>
      </p:sp>
      <p:sp>
        <p:nvSpPr>
          <p:cNvPr id="3075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755650" y="3573463"/>
            <a:ext cx="7704138" cy="647700"/>
          </a:xfrm>
        </p:spPr>
        <p:txBody>
          <a:bodyPr/>
          <a:lstStyle>
            <a:lvl1pPr marL="0" indent="0" algn="ctr">
              <a:buFontTx/>
              <a:buNone/>
              <a:defRPr sz="2400">
                <a:solidFill>
                  <a:schemeClr val="bg1"/>
                </a:solidFill>
              </a:defRPr>
            </a:lvl1pPr>
          </a:lstStyle>
          <a:p>
            <a:pPr lvl="0"/>
            <a:r>
              <a:rPr lang="cs-CZ" altLang="cs-CZ" noProof="0"/>
              <a:t>Klepnutím lze upravit styl předlohy podnadpisů.</a:t>
            </a:r>
          </a:p>
        </p:txBody>
      </p:sp>
      <p:sp>
        <p:nvSpPr>
          <p:cNvPr id="3076" name="Rectangle 4"/>
          <p:cNvSpPr>
            <a:spLocks noGrp="1" noChangeArrowheads="1"/>
          </p:cNvSpPr>
          <p:nvPr>
            <p:ph type="dt" sz="half" idx="2"/>
          </p:nvPr>
        </p:nvSpPr>
        <p:spPr>
          <a:xfrm>
            <a:off x="6804025" y="188913"/>
            <a:ext cx="2133600" cy="476250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fld id="{A032D7EF-5D54-45F3-9732-68F44C7F81B9}" type="datetime1">
              <a:rPr lang="cs-CZ" altLang="cs-CZ" smtClean="0">
                <a:solidFill>
                  <a:srgbClr val="FFFFFF"/>
                </a:solidFill>
              </a:rPr>
              <a:t>11.01.2024</a:t>
            </a:fld>
            <a:endParaRPr lang="cs-CZ" altLang="cs-CZ">
              <a:solidFill>
                <a:srgbClr val="FFFFFF"/>
              </a:solidFill>
            </a:endParaRPr>
          </a:p>
        </p:txBody>
      </p:sp>
      <p:pic>
        <p:nvPicPr>
          <p:cNvPr id="3080" name="Picture 8" descr="logo_titulka"/>
          <p:cNvPicPr>
            <a:picLocks noChangeAspect="1" noChangeArrowheads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2925" y="4765675"/>
            <a:ext cx="3829050" cy="15446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7623188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fade/>
      </p:transition>
    </mc:Choice>
    <mc:Fallback xmlns="">
      <p:transition spd="slow">
        <p:fade/>
      </p:transition>
    </mc:Fallback>
  </mc:AlternateContent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/>
              <a:t>Kliknutím lze upravit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1A8FA2CA-A19C-4D74-9026-3E3D4DF5E789}" type="datetime1">
              <a:rPr lang="cs-CZ" altLang="cs-CZ" smtClean="0">
                <a:solidFill>
                  <a:srgbClr val="000000"/>
                </a:solidFill>
              </a:rPr>
              <a:t>11.01.2024</a:t>
            </a:fld>
            <a:endParaRPr lang="cs-CZ" altLang="cs-CZ">
              <a:solidFill>
                <a:srgbClr val="000000"/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cs-CZ" altLang="cs-CZ" dirty="0">
              <a:solidFill>
                <a:srgbClr val="000000"/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93FC580-8D1C-4879-8BAB-6FC2C9B86B6B}" type="slidenum">
              <a:rPr lang="cs-CZ" altLang="cs-CZ">
                <a:solidFill>
                  <a:srgbClr val="000000"/>
                </a:solidFill>
              </a:rPr>
              <a:pPr/>
              <a:t>‹#›</a:t>
            </a:fld>
            <a:endParaRPr lang="cs-CZ" altLang="cs-CZ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965371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fade/>
      </p:transition>
    </mc:Choice>
    <mc:Fallback xmlns="">
      <p:transition spd="slow">
        <p:fade/>
      </p:transition>
    </mc:Fallback>
  </mc:AlternateContent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</p:spPr>
        <p:txBody>
          <a:bodyPr/>
          <a:lstStyle>
            <a:lvl1pPr marL="0" indent="0">
              <a:buNone/>
              <a:defRPr sz="2400"/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cs-CZ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120A0B4F-0E93-4929-91F3-4ACF425FB759}" type="datetime1">
              <a:rPr lang="cs-CZ" altLang="cs-CZ" smtClean="0">
                <a:solidFill>
                  <a:srgbClr val="000000"/>
                </a:solidFill>
              </a:rPr>
              <a:t>11.01.2024</a:t>
            </a:fld>
            <a:endParaRPr lang="cs-CZ" altLang="cs-CZ">
              <a:solidFill>
                <a:srgbClr val="000000"/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cs-CZ" altLang="cs-CZ" dirty="0">
              <a:solidFill>
                <a:srgbClr val="000000"/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DEF3B70-0C3E-427D-845B-8FE2F4C379F9}" type="slidenum">
              <a:rPr lang="cs-CZ" altLang="cs-CZ">
                <a:solidFill>
                  <a:srgbClr val="000000"/>
                </a:solidFill>
              </a:rPr>
              <a:pPr/>
              <a:t>‹#›</a:t>
            </a:fld>
            <a:endParaRPr lang="cs-CZ" altLang="cs-CZ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917718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fade/>
      </p:transition>
    </mc:Choice>
    <mc:Fallback xmlns="">
      <p:transition spd="slow">
        <p:fade/>
      </p:transition>
    </mc:Fallback>
  </mc:AlternateContent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28775"/>
            <a:ext cx="4038600" cy="3902075"/>
          </a:xfrm>
        </p:spPr>
        <p:txBody>
          <a:bodyPr/>
          <a:lstStyle/>
          <a:p>
            <a:pPr lvl="0"/>
            <a:r>
              <a:rPr lang="cs-CZ"/>
              <a:t>Kliknutím lze upravit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28775"/>
            <a:ext cx="4038600" cy="3902075"/>
          </a:xfrm>
        </p:spPr>
        <p:txBody>
          <a:bodyPr/>
          <a:lstStyle/>
          <a:p>
            <a:pPr lvl="0"/>
            <a:r>
              <a:rPr lang="cs-CZ"/>
              <a:t>Kliknutím lze upravit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3A4CCC2E-46C3-4A3C-9A73-3338BBA55515}" type="datetime1">
              <a:rPr lang="cs-CZ" altLang="cs-CZ" smtClean="0">
                <a:solidFill>
                  <a:srgbClr val="000000"/>
                </a:solidFill>
              </a:rPr>
              <a:t>11.01.2024</a:t>
            </a:fld>
            <a:endParaRPr lang="cs-CZ" altLang="cs-CZ">
              <a:solidFill>
                <a:srgbClr val="000000"/>
              </a:solidFill>
            </a:endParaRP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cs-CZ" altLang="cs-CZ" dirty="0">
              <a:solidFill>
                <a:srgbClr val="000000"/>
              </a:solidFill>
            </a:endParaRP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4D7DB5C-E58F-40FA-BE4C-B427A63FFBD6}" type="slidenum">
              <a:rPr lang="cs-CZ" altLang="cs-CZ">
                <a:solidFill>
                  <a:srgbClr val="000000"/>
                </a:solidFill>
              </a:rPr>
              <a:pPr/>
              <a:t>‹#›</a:t>
            </a:fld>
            <a:endParaRPr lang="cs-CZ" altLang="cs-CZ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60318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fade/>
      </p:transition>
    </mc:Choice>
    <mc:Fallback xmlns="">
      <p:transition spd="slow">
        <p:fade/>
      </p:transition>
    </mc:Fallback>
  </mc:AlternateContent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30238" y="365125"/>
            <a:ext cx="7886700" cy="1325563"/>
          </a:xfrm>
        </p:spPr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630238" y="1681163"/>
            <a:ext cx="386873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630238" y="2505075"/>
            <a:ext cx="3868737" cy="3684588"/>
          </a:xfrm>
        </p:spPr>
        <p:txBody>
          <a:bodyPr/>
          <a:lstStyle/>
          <a:p>
            <a:pPr lvl="0"/>
            <a:r>
              <a:rPr lang="cs-CZ"/>
              <a:t>Kliknutím lze upravit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7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788" cy="3684588"/>
          </a:xfrm>
        </p:spPr>
        <p:txBody>
          <a:bodyPr/>
          <a:lstStyle/>
          <a:p>
            <a:pPr lvl="0"/>
            <a:r>
              <a:rPr lang="cs-CZ"/>
              <a:t>Kliknutím lze upravit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B8DF9B28-3943-4321-963C-F28FF08E5510}" type="datetime1">
              <a:rPr lang="cs-CZ" altLang="cs-CZ" smtClean="0">
                <a:solidFill>
                  <a:srgbClr val="000000"/>
                </a:solidFill>
              </a:rPr>
              <a:t>11.01.2024</a:t>
            </a:fld>
            <a:endParaRPr lang="cs-CZ" altLang="cs-CZ">
              <a:solidFill>
                <a:srgbClr val="000000"/>
              </a:solidFill>
            </a:endParaRPr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cs-CZ" altLang="cs-CZ" dirty="0">
              <a:solidFill>
                <a:srgbClr val="000000"/>
              </a:solidFill>
            </a:endParaRPr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59D7112-C8E7-4EC2-9012-2B5FF9DC78CA}" type="slidenum">
              <a:rPr lang="cs-CZ" altLang="cs-CZ">
                <a:solidFill>
                  <a:srgbClr val="000000"/>
                </a:solidFill>
              </a:rPr>
              <a:pPr/>
              <a:t>‹#›</a:t>
            </a:fld>
            <a:endParaRPr lang="cs-CZ" altLang="cs-CZ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474526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fade/>
      </p:transition>
    </mc:Choice>
    <mc:Fallback xmlns="">
      <p:transition spd="slow">
        <p:fade/>
      </p:transition>
    </mc:Fallback>
  </mc:AlternateContent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2BA0D8BF-65F7-448D-AAEE-9F5DDAB5CCDF}" type="datetime1">
              <a:rPr lang="cs-CZ" altLang="cs-CZ" smtClean="0">
                <a:solidFill>
                  <a:srgbClr val="000000"/>
                </a:solidFill>
              </a:rPr>
              <a:t>11.01.2024</a:t>
            </a:fld>
            <a:endParaRPr lang="cs-CZ" altLang="cs-CZ">
              <a:solidFill>
                <a:srgbClr val="000000"/>
              </a:solidFill>
            </a:endParaRPr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cs-CZ" altLang="cs-CZ" dirty="0">
              <a:solidFill>
                <a:srgbClr val="000000"/>
              </a:solidFill>
            </a:endParaRPr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2BF7BE3-2A9A-4A56-8AD3-0194B86B4E9A}" type="slidenum">
              <a:rPr lang="cs-CZ" altLang="cs-CZ">
                <a:solidFill>
                  <a:srgbClr val="000000"/>
                </a:solidFill>
              </a:rPr>
              <a:pPr/>
              <a:t>‹#›</a:t>
            </a:fld>
            <a:endParaRPr lang="cs-CZ" altLang="cs-CZ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729341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fade/>
      </p:transition>
    </mc:Choice>
    <mc:Fallback xmlns="">
      <p:transition spd="slow">
        <p:fade/>
      </p:transition>
    </mc:Fallback>
  </mc:AlternateContent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602CE98A-0BBF-4F19-B5A3-8B9252BCE961}" type="datetime1">
              <a:rPr lang="cs-CZ" altLang="cs-CZ" smtClean="0">
                <a:solidFill>
                  <a:srgbClr val="000000"/>
                </a:solidFill>
              </a:rPr>
              <a:t>11.01.2024</a:t>
            </a:fld>
            <a:endParaRPr lang="cs-CZ" altLang="cs-CZ">
              <a:solidFill>
                <a:srgbClr val="000000"/>
              </a:solidFill>
            </a:endParaRPr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cs-CZ" altLang="cs-CZ" dirty="0">
              <a:solidFill>
                <a:srgbClr val="000000"/>
              </a:solidFill>
            </a:endParaRPr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E01CBE4-EFCC-4476-A89D-F191BDA0CE79}" type="slidenum">
              <a:rPr lang="cs-CZ" altLang="cs-CZ">
                <a:solidFill>
                  <a:srgbClr val="000000"/>
                </a:solidFill>
              </a:rPr>
              <a:pPr/>
              <a:t>‹#›</a:t>
            </a:fld>
            <a:endParaRPr lang="cs-CZ" altLang="cs-CZ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872853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fade/>
      </p:transition>
    </mc:Choice>
    <mc:Fallback xmlns="">
      <p:transition spd="slow">
        <p:fade/>
      </p:transition>
    </mc:Fallback>
  </mc:AlternateContent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/>
              <a:t>Kliknutím lze upravit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2669F88F-B15C-48B4-800E-CFE5B116C534}" type="datetime1">
              <a:rPr lang="cs-CZ" altLang="cs-CZ" smtClean="0">
                <a:solidFill>
                  <a:srgbClr val="000000"/>
                </a:solidFill>
              </a:rPr>
              <a:t>11.01.2024</a:t>
            </a:fld>
            <a:endParaRPr lang="cs-CZ" altLang="cs-CZ">
              <a:solidFill>
                <a:srgbClr val="000000"/>
              </a:solidFill>
            </a:endParaRP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cs-CZ" altLang="cs-CZ" dirty="0">
              <a:solidFill>
                <a:srgbClr val="000000"/>
              </a:solidFill>
            </a:endParaRP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18E4340-C421-4E1E-A12F-608C0142C35C}" type="slidenum">
              <a:rPr lang="cs-CZ" altLang="cs-CZ">
                <a:solidFill>
                  <a:srgbClr val="000000"/>
                </a:solidFill>
              </a:rPr>
              <a:pPr/>
              <a:t>‹#›</a:t>
            </a:fld>
            <a:endParaRPr lang="cs-CZ" altLang="cs-CZ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451258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fade/>
      </p:transition>
    </mc:Choice>
    <mc:Fallback xmlns="">
      <p:transition spd="slow">
        <p:fade/>
      </p:transition>
    </mc:Fallback>
  </mc:AlternateContent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691924BD-B3C6-4270-BFE2-BFDED286A31D}" type="datetime1">
              <a:rPr lang="cs-CZ" altLang="cs-CZ" smtClean="0">
                <a:solidFill>
                  <a:srgbClr val="000000"/>
                </a:solidFill>
              </a:rPr>
              <a:t>11.01.2024</a:t>
            </a:fld>
            <a:endParaRPr lang="cs-CZ" altLang="cs-CZ">
              <a:solidFill>
                <a:srgbClr val="000000"/>
              </a:solidFill>
            </a:endParaRP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cs-CZ" altLang="cs-CZ" dirty="0">
              <a:solidFill>
                <a:srgbClr val="000000"/>
              </a:solidFill>
            </a:endParaRP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C933589-98A4-4DCF-A578-7FCC547E1088}" type="slidenum">
              <a:rPr lang="cs-CZ" altLang="cs-CZ">
                <a:solidFill>
                  <a:srgbClr val="000000"/>
                </a:solidFill>
              </a:rPr>
              <a:pPr/>
              <a:t>‹#›</a:t>
            </a:fld>
            <a:endParaRPr lang="cs-CZ" altLang="cs-CZ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055974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fade/>
      </p:transition>
    </mc:Choice>
    <mc:Fallback xmlns="">
      <p:transition spd="slow">
        <p:fade/>
      </p:transition>
    </mc:Fallback>
  </mc:AlternateContent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/>
              <a:t>Kliknutím lze upravit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299282D9-7B3A-4D3E-9539-556DB3D4CB29}" type="datetime1">
              <a:rPr lang="cs-CZ" altLang="cs-CZ" smtClean="0">
                <a:solidFill>
                  <a:srgbClr val="000000"/>
                </a:solidFill>
              </a:rPr>
              <a:t>11.01.2024</a:t>
            </a:fld>
            <a:endParaRPr lang="cs-CZ" altLang="cs-CZ">
              <a:solidFill>
                <a:srgbClr val="000000"/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cs-CZ" altLang="cs-CZ" dirty="0">
              <a:solidFill>
                <a:srgbClr val="000000"/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A94C53A-54B0-448D-AFE7-81439F07067A}" type="slidenum">
              <a:rPr lang="cs-CZ" altLang="cs-CZ">
                <a:solidFill>
                  <a:srgbClr val="000000"/>
                </a:solidFill>
              </a:rPr>
              <a:pPr/>
              <a:t>‹#›</a:t>
            </a:fld>
            <a:endParaRPr lang="cs-CZ" altLang="cs-CZ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439327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fade/>
      </p:transition>
    </mc:Choice>
    <mc:Fallback xmlns="">
      <p:transition spd="slow">
        <p:fade/>
      </p:transition>
    </mc:Fallback>
  </mc:AlternateContent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256212"/>
          </a:xfrm>
        </p:spPr>
        <p:txBody>
          <a:bodyPr vert="eaVert"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256212"/>
          </a:xfrm>
        </p:spPr>
        <p:txBody>
          <a:bodyPr vert="eaVert"/>
          <a:lstStyle/>
          <a:p>
            <a:pPr lvl="0"/>
            <a:r>
              <a:rPr lang="cs-CZ"/>
              <a:t>Kliknutím lze upravit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B38C791E-1371-4613-B143-38EBBF8EF21A}" type="datetime1">
              <a:rPr lang="cs-CZ" altLang="cs-CZ" smtClean="0">
                <a:solidFill>
                  <a:srgbClr val="000000"/>
                </a:solidFill>
              </a:rPr>
              <a:t>11.01.2024</a:t>
            </a:fld>
            <a:endParaRPr lang="cs-CZ" altLang="cs-CZ">
              <a:solidFill>
                <a:srgbClr val="000000"/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cs-CZ" altLang="cs-CZ" dirty="0">
              <a:solidFill>
                <a:srgbClr val="000000"/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F913468-F82F-4110-9EB8-DF391AE27694}" type="slidenum">
              <a:rPr lang="cs-CZ" altLang="cs-CZ">
                <a:solidFill>
                  <a:srgbClr val="000000"/>
                </a:solidFill>
              </a:rPr>
              <a:pPr/>
              <a:t>‹#›</a:t>
            </a:fld>
            <a:endParaRPr lang="cs-CZ" altLang="cs-CZ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830228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fade/>
      </p:transition>
    </mc:Choice>
    <mc:Fallback xmlns="">
      <p:transition spd="slow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wmf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13" Type="http://schemas.openxmlformats.org/officeDocument/2006/relationships/image" Target="../media/image1.wmf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 bwMode="gray"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36" name="Picture 12" descr="bezna zapato"/>
          <p:cNvPicPr>
            <a:picLocks noChangeAspect="1" noChangeArrowheads="1"/>
          </p:cNvPicPr>
          <p:nvPr userDrawn="1"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850" y="5629275"/>
            <a:ext cx="6913563" cy="10398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33" name="Rectangle 9"/>
          <p:cNvSpPr>
            <a:spLocks noChangeArrowheads="1"/>
          </p:cNvSpPr>
          <p:nvPr userDrawn="1"/>
        </p:nvSpPr>
        <p:spPr bwMode="auto">
          <a:xfrm>
            <a:off x="1547813" y="6002338"/>
            <a:ext cx="7127875" cy="647700"/>
          </a:xfrm>
          <a:prstGeom prst="rect">
            <a:avLst/>
          </a:prstGeom>
          <a:noFill/>
          <a:ln w="6350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cs-CZ" altLang="cs-CZ"/>
              <a:t>Klepnutím lze upravit styl předlohy nadpisů.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28775"/>
            <a:ext cx="8229600" cy="39020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altLang="cs-CZ"/>
              <a:t>Klepnutím lze upravit styly předlohy textu.</a:t>
            </a:r>
          </a:p>
          <a:p>
            <a:pPr lvl="1"/>
            <a:r>
              <a:rPr lang="cs-CZ" altLang="cs-CZ"/>
              <a:t>Druhá úroveň</a:t>
            </a:r>
          </a:p>
          <a:p>
            <a:pPr lvl="2"/>
            <a:r>
              <a:rPr lang="cs-CZ" altLang="cs-CZ"/>
              <a:t>Třetí úroveň</a:t>
            </a:r>
          </a:p>
          <a:p>
            <a:pPr lvl="3"/>
            <a:r>
              <a:rPr lang="cs-CZ" altLang="cs-CZ"/>
              <a:t>Čtvrtá úroveň</a:t>
            </a:r>
          </a:p>
          <a:p>
            <a:pPr lvl="4"/>
            <a:r>
              <a:rPr lang="cs-CZ" altLang="cs-CZ"/>
              <a:t>Pátá úroveň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659563" y="6308725"/>
            <a:ext cx="1774825" cy="2159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fld id="{4325ADC0-BD44-49BC-B315-2E3B57D7DB6F}" type="datetime1">
              <a:rPr lang="cs-CZ" altLang="cs-CZ" smtClean="0"/>
              <a:t>11.01.2024</a:t>
            </a:fld>
            <a:endParaRPr lang="cs-CZ" altLang="cs-CZ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1763713" y="6308725"/>
            <a:ext cx="4679950" cy="1873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endParaRPr lang="cs-CZ" altLang="cs-CZ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7451725" y="6021388"/>
            <a:ext cx="981075" cy="2159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fld id="{922F6C51-C110-4904-B6EE-D29F390C5ED1}" type="slidenum">
              <a:rPr lang="cs-CZ" altLang="cs-CZ"/>
              <a:pPr/>
              <a:t>‹#›</a:t>
            </a:fld>
            <a:endParaRPr lang="cs-CZ" alt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hdr="0" ftr="0" dt="0"/>
  <p:txStyles>
    <p:titleStyle>
      <a:lvl1pPr algn="l" rtl="0" eaLnBrk="1" fontAlgn="base" hangingPunct="1">
        <a:spcBef>
          <a:spcPct val="0"/>
        </a:spcBef>
        <a:spcAft>
          <a:spcPct val="0"/>
        </a:spcAft>
        <a:defRPr sz="4400" kern="1200">
          <a:solidFill>
            <a:schemeClr val="tx2"/>
          </a:solidFill>
          <a:latin typeface="+mj-lt"/>
          <a:ea typeface="+mj-ea"/>
          <a:cs typeface="+mj-cs"/>
        </a:defRPr>
      </a:lvl1pPr>
      <a:lvl2pPr algn="l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2pPr>
      <a:lvl3pPr algn="l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3pPr>
      <a:lvl4pPr algn="l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4pPr>
      <a:lvl5pPr algn="l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 bwMode="gray"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36" name="Picture 12" descr="bezna zapato"/>
          <p:cNvPicPr>
            <a:picLocks noChangeAspect="1" noChangeArrowheads="1"/>
          </p:cNvPicPr>
          <p:nvPr userDrawn="1"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850" y="5629275"/>
            <a:ext cx="6913563" cy="10398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33" name="Rectangle 9"/>
          <p:cNvSpPr>
            <a:spLocks noChangeArrowheads="1"/>
          </p:cNvSpPr>
          <p:nvPr userDrawn="1"/>
        </p:nvSpPr>
        <p:spPr bwMode="auto">
          <a:xfrm>
            <a:off x="1547813" y="6002338"/>
            <a:ext cx="7127875" cy="647700"/>
          </a:xfrm>
          <a:prstGeom prst="rect">
            <a:avLst/>
          </a:prstGeom>
          <a:noFill/>
          <a:ln w="6350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>
              <a:solidFill>
                <a:srgbClr val="000000"/>
              </a:solidFill>
            </a:endParaRPr>
          </a:p>
        </p:txBody>
      </p:sp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cs-CZ" altLang="cs-CZ"/>
              <a:t>Klepnutím lze upravit styl předlohy nadpisů.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28775"/>
            <a:ext cx="8229600" cy="39020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altLang="cs-CZ"/>
              <a:t>Klepnutím lze upravit styly předlohy textu.</a:t>
            </a:r>
          </a:p>
          <a:p>
            <a:pPr lvl="1"/>
            <a:r>
              <a:rPr lang="cs-CZ" altLang="cs-CZ"/>
              <a:t>Druhá úroveň</a:t>
            </a:r>
          </a:p>
          <a:p>
            <a:pPr lvl="2"/>
            <a:r>
              <a:rPr lang="cs-CZ" altLang="cs-CZ"/>
              <a:t>Třetí úroveň</a:t>
            </a:r>
          </a:p>
          <a:p>
            <a:pPr lvl="3"/>
            <a:r>
              <a:rPr lang="cs-CZ" altLang="cs-CZ"/>
              <a:t>Čtvrtá úroveň</a:t>
            </a:r>
          </a:p>
          <a:p>
            <a:pPr lvl="4"/>
            <a:r>
              <a:rPr lang="cs-CZ" altLang="cs-CZ"/>
              <a:t>Pátá úroveň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659563" y="6308725"/>
            <a:ext cx="1774825" cy="2159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fld id="{62F1E9FE-4D30-4A37-AF63-86DB98A7A4FB}" type="datetime1">
              <a:rPr lang="cs-CZ" altLang="cs-CZ" smtClean="0">
                <a:solidFill>
                  <a:srgbClr val="000000"/>
                </a:solidFill>
              </a:rPr>
              <a:t>11.01.2024</a:t>
            </a:fld>
            <a:endParaRPr lang="cs-CZ" altLang="cs-CZ">
              <a:solidFill>
                <a:srgbClr val="000000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1763713" y="6308725"/>
            <a:ext cx="4679950" cy="1873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endParaRPr lang="cs-CZ" altLang="cs-CZ" dirty="0">
              <a:solidFill>
                <a:srgbClr val="000000"/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7451725" y="6021388"/>
            <a:ext cx="981075" cy="2159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fld id="{A9BFCD7F-46B9-4E11-99A7-3168A88B53B9}" type="slidenum">
              <a:rPr lang="cs-CZ" altLang="cs-CZ">
                <a:solidFill>
                  <a:srgbClr val="000000"/>
                </a:solidFill>
              </a:rPr>
              <a:pPr/>
              <a:t>‹#›</a:t>
            </a:fld>
            <a:endParaRPr lang="cs-CZ" altLang="cs-CZ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2053717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mc:AlternateContent xmlns:mc="http://schemas.openxmlformats.org/markup-compatibility/2006" xmlns:p14="http://schemas.microsoft.com/office/powerpoint/2010/main">
    <mc:Choice Requires="p14">
      <p:transition spd="slow" p14:dur="2000">
        <p:fade/>
      </p:transition>
    </mc:Choice>
    <mc:Fallback xmlns="">
      <p:transition spd="slow">
        <p:fade/>
      </p:transition>
    </mc:Fallback>
  </mc:AlternateContent>
  <p:hf hdr="0" ftr="0" dt="0"/>
  <p:txStyles>
    <p:titleStyle>
      <a:lvl1pPr algn="l" rtl="0" fontAlgn="base">
        <a:spcBef>
          <a:spcPct val="0"/>
        </a:spcBef>
        <a:spcAft>
          <a:spcPct val="0"/>
        </a:spcAft>
        <a:defRPr sz="4400" kern="1200">
          <a:solidFill>
            <a:schemeClr val="tx2"/>
          </a:solidFill>
          <a:latin typeface="+mj-lt"/>
          <a:ea typeface="+mj-ea"/>
          <a:cs typeface="+mj-cs"/>
        </a:defRPr>
      </a:lvl1pPr>
      <a:lvl2pPr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2pPr>
      <a:lvl3pPr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3pPr>
      <a:lvl4pPr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4pPr>
      <a:lvl5pPr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9.png"/><Relationship Id="rId4" Type="http://schemas.openxmlformats.org/officeDocument/2006/relationships/image" Target="../media/image8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0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2.png"/><Relationship Id="rId4" Type="http://schemas.openxmlformats.org/officeDocument/2006/relationships/image" Target="../media/image11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7" Type="http://schemas.openxmlformats.org/officeDocument/2006/relationships/chart" Target="../charts/chart3.xml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Relationship Id="rId6" Type="http://schemas.openxmlformats.org/officeDocument/2006/relationships/chart" Target="../charts/chart2.xml"/><Relationship Id="rId5" Type="http://schemas.openxmlformats.org/officeDocument/2006/relationships/hyperlink" Target="Podklady%20pro%20poradu%20za%20kv&#283;ten.xlsx" TargetMode="External"/><Relationship Id="rId4" Type="http://schemas.openxmlformats.org/officeDocument/2006/relationships/chart" Target="../charts/char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3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8.png"/><Relationship Id="rId4" Type="http://schemas.openxmlformats.org/officeDocument/2006/relationships/image" Target="../media/image14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8.png"/><Relationship Id="rId4" Type="http://schemas.openxmlformats.org/officeDocument/2006/relationships/image" Target="../media/image15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8.png"/><Relationship Id="rId4" Type="http://schemas.openxmlformats.org/officeDocument/2006/relationships/image" Target="../media/image16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8.png"/><Relationship Id="rId4" Type="http://schemas.openxmlformats.org/officeDocument/2006/relationships/image" Target="../media/image17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8.png"/><Relationship Id="rId4" Type="http://schemas.openxmlformats.org/officeDocument/2006/relationships/image" Target="../media/image18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8.png"/><Relationship Id="rId4" Type="http://schemas.openxmlformats.org/officeDocument/2006/relationships/image" Target="../media/image19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13.xml"/><Relationship Id="rId4" Type="http://schemas.openxmlformats.org/officeDocument/2006/relationships/chart" Target="../charts/chart4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8.png"/><Relationship Id="rId4" Type="http://schemas.openxmlformats.org/officeDocument/2006/relationships/image" Target="../media/image20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13.xml"/><Relationship Id="rId5" Type="http://schemas.openxmlformats.org/officeDocument/2006/relationships/image" Target="../media/image8.png"/><Relationship Id="rId4" Type="http://schemas.openxmlformats.org/officeDocument/2006/relationships/image" Target="../media/image2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Obrázek 6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278576" y="3"/>
            <a:ext cx="9701152" cy="6857999"/>
          </a:xfrm>
          <a:prstGeom prst="rect">
            <a:avLst/>
          </a:prstGeom>
        </p:spPr>
      </p:pic>
      <p:sp>
        <p:nvSpPr>
          <p:cNvPr id="4098" name="Rectangle 2"/>
          <p:cNvSpPr>
            <a:spLocks noGrp="1" noChangeArrowheads="1"/>
          </p:cNvSpPr>
          <p:nvPr>
            <p:ph type="ctrTitle"/>
          </p:nvPr>
        </p:nvSpPr>
        <p:spPr>
          <a:xfrm>
            <a:off x="755650" y="764705"/>
            <a:ext cx="7772400" cy="1944215"/>
          </a:xfrm>
          <a:ln>
            <a:noFill/>
          </a:ln>
        </p:spPr>
        <p:txBody>
          <a:bodyPr/>
          <a:lstStyle/>
          <a:p>
            <a:pPr>
              <a:tabLst>
                <a:tab pos="1163638" algn="l"/>
              </a:tabLst>
            </a:pPr>
            <a:r>
              <a:rPr lang="cs-CZ" b="1" dirty="0">
                <a:solidFill>
                  <a:srgbClr val="0070C0"/>
                </a:solidFill>
              </a:rPr>
              <a:t>Základní statistické údaje</a:t>
            </a:r>
            <a:br>
              <a:rPr lang="cs-CZ" b="1" dirty="0">
                <a:solidFill>
                  <a:srgbClr val="0070C0"/>
                </a:solidFill>
              </a:rPr>
            </a:br>
            <a:r>
              <a:rPr lang="cs-CZ" b="1" dirty="0">
                <a:solidFill>
                  <a:srgbClr val="0070C0"/>
                </a:solidFill>
              </a:rPr>
              <a:t>o kriminalitě</a:t>
            </a:r>
            <a:endParaRPr lang="cs-CZ" dirty="0">
              <a:solidFill>
                <a:srgbClr val="0070C0"/>
              </a:solidFill>
            </a:endParaRPr>
          </a:p>
        </p:txBody>
      </p:sp>
      <p:sp>
        <p:nvSpPr>
          <p:cNvPr id="2" name="Obdélník 1"/>
          <p:cNvSpPr/>
          <p:nvPr/>
        </p:nvSpPr>
        <p:spPr>
          <a:xfrm>
            <a:off x="467544" y="2204864"/>
            <a:ext cx="7772400" cy="7386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br>
              <a:rPr lang="cs-CZ" b="1" dirty="0"/>
            </a:br>
            <a:r>
              <a:rPr lang="cs-CZ" sz="2400" b="1" dirty="0">
                <a:solidFill>
                  <a:srgbClr val="0070C0"/>
                </a:solidFill>
                <a:latin typeface="+mj-lt"/>
              </a:rPr>
              <a:t>leden – prosinec 2023 v meziročním srovnání</a:t>
            </a:r>
            <a:endParaRPr lang="cs-CZ" sz="2400" dirty="0">
              <a:solidFill>
                <a:srgbClr val="0070C0"/>
              </a:solidFill>
              <a:latin typeface="+mj-lt"/>
            </a:endParaRPr>
          </a:p>
        </p:txBody>
      </p:sp>
      <p:pic>
        <p:nvPicPr>
          <p:cNvPr id="8" name="Obrázek 7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6579" y="1340770"/>
            <a:ext cx="469072" cy="549027"/>
          </a:xfrm>
          <a:prstGeom prst="rect">
            <a:avLst/>
          </a:prstGeom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Obrázek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032"/>
            <a:ext cx="9144000" cy="6851936"/>
          </a:xfrm>
          <a:prstGeom prst="rect">
            <a:avLst/>
          </a:prstGeom>
        </p:spPr>
      </p:pic>
      <p:sp>
        <p:nvSpPr>
          <p:cNvPr id="11" name="Nadpis 1"/>
          <p:cNvSpPr txBox="1">
            <a:spLocks/>
          </p:cNvSpPr>
          <p:nvPr/>
        </p:nvSpPr>
        <p:spPr bwMode="auto">
          <a:xfrm>
            <a:off x="251520" y="0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>
              <a:defRPr/>
            </a:pPr>
            <a:r>
              <a:rPr lang="cs-CZ" sz="4000" b="1" dirty="0">
                <a:latin typeface="+mj-lt"/>
                <a:ea typeface="+mj-ea"/>
                <a:cs typeface="+mj-cs"/>
              </a:rPr>
              <a:t>Č</a:t>
            </a:r>
            <a:r>
              <a:rPr lang="en-US" sz="4000" b="1" dirty="0">
                <a:latin typeface="+mj-lt"/>
                <a:ea typeface="+mj-ea"/>
                <a:cs typeface="+mj-cs"/>
              </a:rPr>
              <a:t>R</a:t>
            </a:r>
            <a:r>
              <a:rPr lang="cs-CZ" sz="4000" b="1" dirty="0">
                <a:latin typeface="+mj-lt"/>
                <a:ea typeface="+mj-ea"/>
                <a:cs typeface="+mj-cs"/>
              </a:rPr>
              <a:t> </a:t>
            </a:r>
            <a:r>
              <a:rPr lang="cs-CZ" sz="2000" b="1" dirty="0">
                <a:latin typeface="+mj-lt"/>
                <a:ea typeface="+mj-ea"/>
                <a:cs typeface="+mj-cs"/>
              </a:rPr>
              <a:t>– registrovaná a objasněná kriminalita</a:t>
            </a:r>
          </a:p>
          <a:p>
            <a:pPr>
              <a:tabLst>
                <a:tab pos="1073150" algn="l"/>
              </a:tabLst>
              <a:defRPr/>
            </a:pPr>
            <a:r>
              <a:rPr lang="cs-CZ" sz="2000" b="1" dirty="0">
                <a:latin typeface="+mj-lt"/>
                <a:ea typeface="+mj-ea"/>
                <a:cs typeface="+mj-cs"/>
              </a:rPr>
              <a:t>	2009 - 2023</a:t>
            </a:r>
            <a:endParaRPr lang="cs-CZ" sz="2000" b="1" dirty="0">
              <a:solidFill>
                <a:srgbClr val="C00000"/>
              </a:solidFill>
              <a:latin typeface="+mj-lt"/>
              <a:ea typeface="+mj-ea"/>
              <a:cs typeface="+mj-cs"/>
            </a:endParaRPr>
          </a:p>
        </p:txBody>
      </p:sp>
      <p:pic>
        <p:nvPicPr>
          <p:cNvPr id="8" name="Zástupný symbol pro obsah 74" descr="Region.gif"/>
          <p:cNvPicPr>
            <a:picLocks noGrp="1"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661621" y="190647"/>
            <a:ext cx="1895475" cy="1066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" name="TextovéPole 8"/>
          <p:cNvSpPr txBox="1"/>
          <p:nvPr/>
        </p:nvSpPr>
        <p:spPr>
          <a:xfrm>
            <a:off x="843847" y="6237289"/>
            <a:ext cx="216023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914377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cs-CZ" dirty="0">
                <a:solidFill>
                  <a:srgbClr val="FFFFFF"/>
                </a:solidFill>
                <a:latin typeface="Arial" charset="0"/>
              </a:rPr>
              <a:t>Pomáhat a chránit</a:t>
            </a:r>
          </a:p>
        </p:txBody>
      </p:sp>
      <p:pic>
        <p:nvPicPr>
          <p:cNvPr id="2" name="Obrázek 1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67932" y="1330615"/>
            <a:ext cx="8624548" cy="374349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05272974"/>
      </p:ext>
    </p:extLst>
  </p:cSld>
  <p:clrMapOvr>
    <a:masterClrMapping/>
  </p:clrMapOvr>
  <p:transition/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" name="Obrázek 19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032"/>
            <a:ext cx="9144000" cy="6851936"/>
          </a:xfrm>
          <a:prstGeom prst="rect">
            <a:avLst/>
          </a:prstGeom>
        </p:spPr>
      </p:pic>
      <p:pic>
        <p:nvPicPr>
          <p:cNvPr id="3" name="Obrázek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35206" y="349007"/>
            <a:ext cx="7810500" cy="4953000"/>
          </a:xfrm>
          <a:prstGeom prst="rect">
            <a:avLst/>
          </a:prstGeom>
        </p:spPr>
      </p:pic>
      <p:sp>
        <p:nvSpPr>
          <p:cNvPr id="22" name="TextovéPole 21"/>
          <p:cNvSpPr txBox="1">
            <a:spLocks noChangeArrowheads="1"/>
          </p:cNvSpPr>
          <p:nvPr/>
        </p:nvSpPr>
        <p:spPr bwMode="auto">
          <a:xfrm>
            <a:off x="3201285" y="3678783"/>
            <a:ext cx="1080120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>
            <a:defPPr>
              <a:defRPr lang="cs-CZ"/>
            </a:defPPr>
            <a:lvl1pPr>
              <a:defRPr b="1">
                <a:solidFill>
                  <a:srgbClr val="FFFF00"/>
                </a:solidFill>
              </a:defRPr>
            </a:lvl1pPr>
          </a:lstStyle>
          <a:p>
            <a:r>
              <a:rPr lang="cs-CZ" dirty="0"/>
              <a:t>+0,0 %</a:t>
            </a:r>
          </a:p>
        </p:txBody>
      </p:sp>
      <p:sp>
        <p:nvSpPr>
          <p:cNvPr id="23" name="TextovéPole 22"/>
          <p:cNvSpPr txBox="1">
            <a:spLocks noChangeArrowheads="1"/>
          </p:cNvSpPr>
          <p:nvPr/>
        </p:nvSpPr>
        <p:spPr bwMode="auto">
          <a:xfrm>
            <a:off x="6752236" y="3088169"/>
            <a:ext cx="1080120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>
            <a:defPPr>
              <a:defRPr lang="cs-CZ"/>
            </a:defPPr>
            <a:lvl1pPr>
              <a:defRPr b="1">
                <a:solidFill>
                  <a:srgbClr val="FFFF00"/>
                </a:solidFill>
              </a:defRPr>
            </a:lvl1pPr>
          </a:lstStyle>
          <a:p>
            <a:r>
              <a:rPr lang="cs-CZ" dirty="0"/>
              <a:t>+5,4 %</a:t>
            </a:r>
          </a:p>
        </p:txBody>
      </p:sp>
      <p:sp>
        <p:nvSpPr>
          <p:cNvPr id="25" name="TextovéPole 24"/>
          <p:cNvSpPr txBox="1">
            <a:spLocks noChangeArrowheads="1"/>
          </p:cNvSpPr>
          <p:nvPr/>
        </p:nvSpPr>
        <p:spPr bwMode="auto">
          <a:xfrm>
            <a:off x="3376717" y="1698676"/>
            <a:ext cx="1080120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>
            <a:defPPr>
              <a:defRPr lang="cs-CZ"/>
            </a:defPPr>
            <a:lvl1pPr>
              <a:defRPr b="1">
                <a:solidFill>
                  <a:srgbClr val="FFFF00"/>
                </a:solidFill>
              </a:defRPr>
            </a:lvl1pPr>
          </a:lstStyle>
          <a:p>
            <a:r>
              <a:rPr lang="cs-CZ" dirty="0"/>
              <a:t>+0,9 %</a:t>
            </a:r>
          </a:p>
        </p:txBody>
      </p:sp>
      <p:sp>
        <p:nvSpPr>
          <p:cNvPr id="26" name="TextovéPole 25"/>
          <p:cNvSpPr txBox="1">
            <a:spLocks noChangeArrowheads="1"/>
          </p:cNvSpPr>
          <p:nvPr/>
        </p:nvSpPr>
        <p:spPr bwMode="auto">
          <a:xfrm>
            <a:off x="5567038" y="3676166"/>
            <a:ext cx="1080120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>
            <a:defPPr>
              <a:defRPr lang="cs-CZ"/>
            </a:defPPr>
            <a:lvl1pPr>
              <a:defRPr b="1">
                <a:solidFill>
                  <a:srgbClr val="FFFF00"/>
                </a:solidFill>
              </a:defRPr>
            </a:lvl1pPr>
          </a:lstStyle>
          <a:p>
            <a:r>
              <a:rPr lang="cs-CZ" dirty="0">
                <a:solidFill>
                  <a:srgbClr val="0000FF"/>
                </a:solidFill>
              </a:rPr>
              <a:t>-3,3 %</a:t>
            </a:r>
          </a:p>
        </p:txBody>
      </p:sp>
      <p:sp>
        <p:nvSpPr>
          <p:cNvPr id="28" name="TextovéPole 27"/>
          <p:cNvSpPr txBox="1">
            <a:spLocks noChangeArrowheads="1"/>
          </p:cNvSpPr>
          <p:nvPr/>
        </p:nvSpPr>
        <p:spPr bwMode="auto">
          <a:xfrm>
            <a:off x="5318509" y="2456175"/>
            <a:ext cx="1080120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>
            <a:defPPr>
              <a:defRPr lang="cs-CZ"/>
            </a:defPPr>
            <a:lvl1pPr>
              <a:defRPr b="1">
                <a:solidFill>
                  <a:srgbClr val="FFFF00"/>
                </a:solidFill>
              </a:defRPr>
            </a:lvl1pPr>
          </a:lstStyle>
          <a:p>
            <a:r>
              <a:rPr lang="cs-CZ" dirty="0">
                <a:solidFill>
                  <a:srgbClr val="0000FF"/>
                </a:solidFill>
              </a:rPr>
              <a:t>-4,7 %</a:t>
            </a:r>
          </a:p>
        </p:txBody>
      </p:sp>
      <p:sp>
        <p:nvSpPr>
          <p:cNvPr id="29" name="TextovéPole 28"/>
          <p:cNvSpPr txBox="1">
            <a:spLocks noChangeArrowheads="1"/>
          </p:cNvSpPr>
          <p:nvPr/>
        </p:nvSpPr>
        <p:spPr bwMode="auto">
          <a:xfrm>
            <a:off x="4726116" y="1696340"/>
            <a:ext cx="1080120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>
            <a:defPPr>
              <a:defRPr lang="cs-CZ"/>
            </a:defPPr>
            <a:lvl1pPr>
              <a:defRPr b="1">
                <a:solidFill>
                  <a:srgbClr val="FFFF00"/>
                </a:solidFill>
              </a:defRPr>
            </a:lvl1pPr>
          </a:lstStyle>
          <a:p>
            <a:r>
              <a:rPr lang="cs-CZ" dirty="0"/>
              <a:t>+2,4 %</a:t>
            </a:r>
          </a:p>
        </p:txBody>
      </p:sp>
      <p:sp>
        <p:nvSpPr>
          <p:cNvPr id="30" name="TextovéPole 29"/>
          <p:cNvSpPr txBox="1">
            <a:spLocks noChangeArrowheads="1"/>
          </p:cNvSpPr>
          <p:nvPr/>
        </p:nvSpPr>
        <p:spPr bwMode="auto">
          <a:xfrm>
            <a:off x="4640456" y="3226478"/>
            <a:ext cx="1080120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>
            <a:defPPr>
              <a:defRPr lang="cs-CZ"/>
            </a:defPPr>
            <a:lvl1pPr>
              <a:defRPr b="1">
                <a:solidFill>
                  <a:srgbClr val="FFFF00"/>
                </a:solidFill>
              </a:defRPr>
            </a:lvl1pPr>
          </a:lstStyle>
          <a:p>
            <a:r>
              <a:rPr lang="cs-CZ" dirty="0"/>
              <a:t>+7,0 %</a:t>
            </a:r>
          </a:p>
        </p:txBody>
      </p:sp>
      <p:sp>
        <p:nvSpPr>
          <p:cNvPr id="31" name="TextovéPole 30"/>
          <p:cNvSpPr txBox="1">
            <a:spLocks noChangeArrowheads="1"/>
          </p:cNvSpPr>
          <p:nvPr/>
        </p:nvSpPr>
        <p:spPr bwMode="auto">
          <a:xfrm>
            <a:off x="1487258" y="1931439"/>
            <a:ext cx="1080120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>
            <a:defPPr>
              <a:defRPr lang="cs-CZ"/>
            </a:defPPr>
            <a:lvl1pPr>
              <a:defRPr b="1">
                <a:solidFill>
                  <a:srgbClr val="FFFF00"/>
                </a:solidFill>
              </a:defRPr>
            </a:lvl1pPr>
          </a:lstStyle>
          <a:p>
            <a:r>
              <a:rPr lang="cs-CZ" dirty="0"/>
              <a:t>+2,1 %</a:t>
            </a:r>
          </a:p>
        </p:txBody>
      </p:sp>
      <p:sp>
        <p:nvSpPr>
          <p:cNvPr id="43" name="TextovéPole 42"/>
          <p:cNvSpPr txBox="1">
            <a:spLocks noChangeArrowheads="1"/>
          </p:cNvSpPr>
          <p:nvPr/>
        </p:nvSpPr>
        <p:spPr bwMode="auto">
          <a:xfrm>
            <a:off x="3741345" y="2376109"/>
            <a:ext cx="1080120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>
            <a:defPPr>
              <a:defRPr lang="cs-CZ"/>
            </a:defPPr>
            <a:lvl1pPr>
              <a:defRPr b="1">
                <a:solidFill>
                  <a:srgbClr val="FFFF00"/>
                </a:solidFill>
              </a:defRPr>
            </a:lvl1pPr>
          </a:lstStyle>
          <a:p>
            <a:r>
              <a:rPr lang="cs-CZ" dirty="0"/>
              <a:t>+4,1 %</a:t>
            </a:r>
          </a:p>
        </p:txBody>
      </p:sp>
      <p:sp>
        <p:nvSpPr>
          <p:cNvPr id="44" name="TextovéPole 43"/>
          <p:cNvSpPr txBox="1">
            <a:spLocks noChangeArrowheads="1"/>
          </p:cNvSpPr>
          <p:nvPr/>
        </p:nvSpPr>
        <p:spPr bwMode="auto">
          <a:xfrm>
            <a:off x="3624330" y="1090703"/>
            <a:ext cx="1080120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>
            <a:defPPr>
              <a:defRPr lang="cs-CZ"/>
            </a:defPPr>
            <a:lvl1pPr>
              <a:defRPr b="1">
                <a:solidFill>
                  <a:srgbClr val="FFFF00"/>
                </a:solidFill>
              </a:defRPr>
            </a:lvl1pPr>
          </a:lstStyle>
          <a:p>
            <a:r>
              <a:rPr lang="cs-CZ" dirty="0">
                <a:solidFill>
                  <a:srgbClr val="0000FF"/>
                </a:solidFill>
              </a:rPr>
              <a:t>-8,3 %</a:t>
            </a:r>
          </a:p>
        </p:txBody>
      </p:sp>
      <p:sp>
        <p:nvSpPr>
          <p:cNvPr id="46" name="TextovéPole 45"/>
          <p:cNvSpPr txBox="1">
            <a:spLocks noChangeArrowheads="1"/>
          </p:cNvSpPr>
          <p:nvPr/>
        </p:nvSpPr>
        <p:spPr bwMode="auto">
          <a:xfrm>
            <a:off x="7162800" y="2560775"/>
            <a:ext cx="1080120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>
            <a:defPPr>
              <a:defRPr lang="cs-CZ"/>
            </a:defPPr>
            <a:lvl1pPr>
              <a:defRPr b="1">
                <a:solidFill>
                  <a:srgbClr val="FFFF00"/>
                </a:solidFill>
              </a:defRPr>
            </a:lvl1pPr>
          </a:lstStyle>
          <a:p>
            <a:r>
              <a:rPr lang="cs-CZ" dirty="0">
                <a:solidFill>
                  <a:srgbClr val="0000FF"/>
                </a:solidFill>
              </a:rPr>
              <a:t>-1,5 %</a:t>
            </a:r>
          </a:p>
        </p:txBody>
      </p:sp>
      <p:sp>
        <p:nvSpPr>
          <p:cNvPr id="47" name="TextovéPole 46"/>
          <p:cNvSpPr txBox="1">
            <a:spLocks noChangeArrowheads="1"/>
          </p:cNvSpPr>
          <p:nvPr/>
        </p:nvSpPr>
        <p:spPr bwMode="auto">
          <a:xfrm>
            <a:off x="1905000" y="2903503"/>
            <a:ext cx="1080120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>
            <a:defPPr>
              <a:defRPr lang="cs-CZ"/>
            </a:defPPr>
            <a:lvl1pPr>
              <a:defRPr b="1">
                <a:solidFill>
                  <a:srgbClr val="FFFF00"/>
                </a:solidFill>
              </a:defRPr>
            </a:lvl1pPr>
          </a:lstStyle>
          <a:p>
            <a:r>
              <a:rPr lang="cs-CZ" dirty="0">
                <a:solidFill>
                  <a:srgbClr val="0000FF"/>
                </a:solidFill>
              </a:rPr>
              <a:t>-6,3%</a:t>
            </a:r>
          </a:p>
        </p:txBody>
      </p:sp>
      <p:sp>
        <p:nvSpPr>
          <p:cNvPr id="48" name="TextovéPole 47"/>
          <p:cNvSpPr txBox="1">
            <a:spLocks noChangeArrowheads="1"/>
          </p:cNvSpPr>
          <p:nvPr/>
        </p:nvSpPr>
        <p:spPr bwMode="auto">
          <a:xfrm>
            <a:off x="6213287" y="2456175"/>
            <a:ext cx="1080120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>
            <a:defPPr>
              <a:defRPr lang="cs-CZ"/>
            </a:defPPr>
            <a:lvl1pPr>
              <a:defRPr b="1">
                <a:solidFill>
                  <a:srgbClr val="FFFF00"/>
                </a:solidFill>
              </a:defRPr>
            </a:lvl1pPr>
          </a:lstStyle>
          <a:p>
            <a:r>
              <a:rPr lang="cs-CZ" dirty="0"/>
              <a:t>+1,2 %</a:t>
            </a:r>
          </a:p>
        </p:txBody>
      </p:sp>
      <p:sp>
        <p:nvSpPr>
          <p:cNvPr id="49" name="TextovéPole 48"/>
          <p:cNvSpPr txBox="1">
            <a:spLocks noChangeArrowheads="1"/>
          </p:cNvSpPr>
          <p:nvPr/>
        </p:nvSpPr>
        <p:spPr bwMode="auto">
          <a:xfrm>
            <a:off x="2743200" y="1052500"/>
            <a:ext cx="1080120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>
            <a:defPPr>
              <a:defRPr lang="cs-CZ"/>
            </a:defPPr>
            <a:lvl1pPr>
              <a:defRPr b="1">
                <a:solidFill>
                  <a:srgbClr val="FFFF00"/>
                </a:solidFill>
              </a:defRPr>
            </a:lvl1pPr>
          </a:lstStyle>
          <a:p>
            <a:r>
              <a:rPr lang="cs-CZ" dirty="0">
                <a:solidFill>
                  <a:srgbClr val="0000FF"/>
                </a:solidFill>
              </a:rPr>
              <a:t>-1,9 %</a:t>
            </a:r>
          </a:p>
        </p:txBody>
      </p:sp>
      <p:sp>
        <p:nvSpPr>
          <p:cNvPr id="21" name="TextovéPole 20"/>
          <p:cNvSpPr txBox="1"/>
          <p:nvPr/>
        </p:nvSpPr>
        <p:spPr>
          <a:xfrm>
            <a:off x="843847" y="6237289"/>
            <a:ext cx="216023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914377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cs-CZ" dirty="0">
                <a:solidFill>
                  <a:srgbClr val="FFFFFF"/>
                </a:solidFill>
                <a:latin typeface="Arial" charset="0"/>
              </a:rPr>
              <a:t>Pomáhat a chránit</a:t>
            </a:r>
          </a:p>
        </p:txBody>
      </p:sp>
    </p:spTree>
    <p:extLst>
      <p:ext uri="{BB962C8B-B14F-4D97-AF65-F5344CB8AC3E}">
        <p14:creationId xmlns:p14="http://schemas.microsoft.com/office/powerpoint/2010/main" val="219503275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1000"/>
                            </p:stCondLst>
                            <p:childTnLst>
                              <p:par>
                                <p:cTn id="10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2000"/>
                            </p:stCondLst>
                            <p:childTnLst>
                              <p:par>
                                <p:cTn id="15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3000"/>
                            </p:stCondLst>
                            <p:childTnLst>
                              <p:par>
                                <p:cTn id="20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4000"/>
                            </p:stCondLst>
                            <p:childTnLst>
                              <p:par>
                                <p:cTn id="25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5000"/>
                            </p:stCondLst>
                            <p:childTnLst>
                              <p:par>
                                <p:cTn id="30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6000"/>
                            </p:stCondLst>
                            <p:childTnLst>
                              <p:par>
                                <p:cTn id="35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7000"/>
                            </p:stCondLst>
                            <p:childTnLst>
                              <p:par>
                                <p:cTn id="40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8000"/>
                            </p:stCondLst>
                            <p:childTnLst>
                              <p:par>
                                <p:cTn id="45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9000"/>
                            </p:stCondLst>
                            <p:childTnLst>
                              <p:par>
                                <p:cTn id="50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10000"/>
                            </p:stCondLst>
                            <p:childTnLst>
                              <p:par>
                                <p:cTn id="55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11000"/>
                            </p:stCondLst>
                            <p:childTnLst>
                              <p:par>
                                <p:cTn id="60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2" dur="1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1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12000"/>
                            </p:stCondLst>
                            <p:childTnLst>
                              <p:par>
                                <p:cTn id="65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7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13000"/>
                            </p:stCondLst>
                            <p:childTnLst>
                              <p:par>
                                <p:cTn id="70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2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/>
      <p:bldP spid="23" grpId="0"/>
      <p:bldP spid="25" grpId="0"/>
      <p:bldP spid="26" grpId="0"/>
      <p:bldP spid="28" grpId="0"/>
      <p:bldP spid="29" grpId="0"/>
      <p:bldP spid="30" grpId="0"/>
      <p:bldP spid="31" grpId="0"/>
      <p:bldP spid="43" grpId="0"/>
      <p:bldP spid="44" grpId="0"/>
      <p:bldP spid="46" grpId="0"/>
      <p:bldP spid="47" grpId="0"/>
      <p:bldP spid="48" grpId="0"/>
      <p:bldP spid="49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" name="Obrázek 19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032"/>
            <a:ext cx="9144000" cy="6851936"/>
          </a:xfrm>
          <a:prstGeom prst="rect">
            <a:avLst/>
          </a:prstGeom>
        </p:spPr>
      </p:pic>
      <p:pic>
        <p:nvPicPr>
          <p:cNvPr id="2" name="Obrázek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43608" y="159443"/>
            <a:ext cx="6856704" cy="2659570"/>
          </a:xfrm>
          <a:prstGeom prst="rect">
            <a:avLst/>
          </a:prstGeom>
        </p:spPr>
      </p:pic>
      <p:sp>
        <p:nvSpPr>
          <p:cNvPr id="21" name="TextovéPole 20"/>
          <p:cNvSpPr txBox="1"/>
          <p:nvPr/>
        </p:nvSpPr>
        <p:spPr>
          <a:xfrm>
            <a:off x="843847" y="6237289"/>
            <a:ext cx="216023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914377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cs-CZ" dirty="0">
                <a:solidFill>
                  <a:srgbClr val="FFFFFF"/>
                </a:solidFill>
                <a:latin typeface="Arial" charset="0"/>
              </a:rPr>
              <a:t>Pomáhat a chránit</a:t>
            </a:r>
          </a:p>
        </p:txBody>
      </p:sp>
      <p:pic>
        <p:nvPicPr>
          <p:cNvPr id="3" name="Obrázek 2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043608" y="2892255"/>
            <a:ext cx="6856704" cy="265957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7410718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Obrázek 10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032"/>
            <a:ext cx="9144000" cy="6851936"/>
          </a:xfrm>
          <a:prstGeom prst="rect">
            <a:avLst/>
          </a:prstGeom>
        </p:spPr>
      </p:pic>
      <p:graphicFrame>
        <p:nvGraphicFramePr>
          <p:cNvPr id="16" name="Graf 15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208108773"/>
              </p:ext>
            </p:extLst>
          </p:nvPr>
        </p:nvGraphicFramePr>
        <p:xfrm>
          <a:off x="4320000" y="1461158"/>
          <a:ext cx="4277473" cy="2441783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graphicFrame>
        <p:nvGraphicFramePr>
          <p:cNvPr id="13" name="Graf 12">
            <a:hlinkClick r:id="rId5" action="ppaction://hlinkfile"/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296523268"/>
              </p:ext>
            </p:extLst>
          </p:nvPr>
        </p:nvGraphicFramePr>
        <p:xfrm>
          <a:off x="108000" y="1562400"/>
          <a:ext cx="4104000" cy="23760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6"/>
          </a:graphicData>
        </a:graphic>
      </p:graphicFrame>
      <p:graphicFrame>
        <p:nvGraphicFramePr>
          <p:cNvPr id="15" name="Graf 14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631816149"/>
              </p:ext>
            </p:extLst>
          </p:nvPr>
        </p:nvGraphicFramePr>
        <p:xfrm>
          <a:off x="140176" y="1461157"/>
          <a:ext cx="4345088" cy="2441783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7"/>
          </a:graphicData>
        </a:graphic>
      </p:graphicFrame>
      <p:graphicFrame>
        <p:nvGraphicFramePr>
          <p:cNvPr id="5" name="Tabulka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283520889"/>
              </p:ext>
            </p:extLst>
          </p:nvPr>
        </p:nvGraphicFramePr>
        <p:xfrm>
          <a:off x="989602" y="3902941"/>
          <a:ext cx="7443198" cy="155956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71756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87015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855488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/>
                        <a:t>2022</a:t>
                      </a:r>
                    </a:p>
                  </a:txBody>
                  <a:tcPr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/>
                        <a:t>2023</a:t>
                      </a:r>
                    </a:p>
                  </a:txBody>
                  <a:tcPr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cs-CZ" sz="2000" b="1" dirty="0">
                          <a:solidFill>
                            <a:schemeClr val="bg1"/>
                          </a:solidFill>
                          <a:latin typeface="+mj-lt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hospodářská kriminalita</a:t>
                      </a:r>
                    </a:p>
                  </a:txBody>
                  <a:tcPr>
                    <a:solidFill>
                      <a:srgbClr val="0579C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800" b="1" dirty="0">
                          <a:solidFill>
                            <a:schemeClr val="tx1"/>
                          </a:solidFill>
                          <a:latin typeface="+mj-lt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Ø</a:t>
                      </a:r>
                      <a:r>
                        <a:rPr lang="cs-CZ" sz="1800" b="1" baseline="0" dirty="0">
                          <a:solidFill>
                            <a:schemeClr val="tx1"/>
                          </a:solidFill>
                          <a:latin typeface="+mj-lt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 </a:t>
                      </a:r>
                      <a:r>
                        <a:rPr lang="cs-CZ" sz="1800" b="1" kern="1200" baseline="0" dirty="0">
                          <a:solidFill>
                            <a:schemeClr val="tx1"/>
                          </a:solidFill>
                          <a:latin typeface="+mn-lt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  659 796</a:t>
                      </a:r>
                      <a:r>
                        <a:rPr lang="cs-CZ" sz="1800" b="1" kern="1200" baseline="0" dirty="0">
                          <a:solidFill>
                            <a:schemeClr val="dk1"/>
                          </a:solidFill>
                          <a:latin typeface="+mn-lt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 </a:t>
                      </a:r>
                      <a:r>
                        <a:rPr lang="cs-CZ" sz="1800" b="1" kern="1200" baseline="0" dirty="0">
                          <a:solidFill>
                            <a:schemeClr val="dk1"/>
                          </a:solidFill>
                          <a:latin typeface="+mj-lt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Kč</a:t>
                      </a:r>
                    </a:p>
                  </a:txBody>
                  <a:tcPr>
                    <a:solidFill>
                      <a:srgbClr val="91C6F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800" b="1" dirty="0">
                          <a:solidFill>
                            <a:schemeClr val="tx1"/>
                          </a:solidFill>
                          <a:latin typeface="+mj-lt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Ø</a:t>
                      </a:r>
                      <a:r>
                        <a:rPr lang="cs-CZ" sz="1800" b="1" baseline="0" dirty="0">
                          <a:solidFill>
                            <a:schemeClr val="tx1"/>
                          </a:solidFill>
                          <a:latin typeface="+mj-lt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    964 979</a:t>
                      </a:r>
                      <a:r>
                        <a:rPr lang="cs-CZ" sz="1800" b="1" kern="1200" baseline="0" dirty="0">
                          <a:solidFill>
                            <a:schemeClr val="dk1"/>
                          </a:solidFill>
                          <a:latin typeface="+mj-lt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 Kč</a:t>
                      </a:r>
                    </a:p>
                  </a:txBody>
                  <a:tcPr>
                    <a:solidFill>
                      <a:srgbClr val="91C6F7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cs-CZ" sz="2000" b="1" dirty="0">
                          <a:solidFill>
                            <a:schemeClr val="bg1"/>
                          </a:solidFill>
                          <a:latin typeface="+mj-lt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majetková kriminalita</a:t>
                      </a:r>
                    </a:p>
                  </a:txBody>
                  <a:tcPr>
                    <a:solidFill>
                      <a:srgbClr val="FF0505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b="1" dirty="0">
                          <a:latin typeface="+mj-lt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Ø</a:t>
                      </a:r>
                      <a:r>
                        <a:rPr lang="cs-CZ" b="1" baseline="0" dirty="0">
                          <a:latin typeface="+mj-lt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      </a:t>
                      </a:r>
                      <a:r>
                        <a:rPr lang="cs-CZ" sz="1800" b="1" kern="1200" baseline="0" dirty="0">
                          <a:solidFill>
                            <a:schemeClr val="dk1"/>
                          </a:solidFill>
                          <a:latin typeface="+mn-lt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73 864</a:t>
                      </a:r>
                      <a:r>
                        <a:rPr lang="cs-CZ" sz="1800" b="1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cs-CZ" b="1" baseline="0" dirty="0">
                          <a:latin typeface="+mj-lt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Kč</a:t>
                      </a:r>
                    </a:p>
                  </a:txBody>
                  <a:tcPr>
                    <a:solidFill>
                      <a:srgbClr val="91C6F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b="1" dirty="0">
                          <a:latin typeface="+mj-lt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Ø</a:t>
                      </a:r>
                      <a:r>
                        <a:rPr lang="cs-CZ" b="1" baseline="0" dirty="0">
                          <a:latin typeface="+mj-lt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      76 948</a:t>
                      </a:r>
                      <a:r>
                        <a:rPr lang="cs-CZ" sz="1800" b="1" kern="1200" dirty="0">
                          <a:solidFill>
                            <a:schemeClr val="dk1"/>
                          </a:solidFill>
                          <a:effectLst/>
                          <a:latin typeface="+mj-lt"/>
                          <a:ea typeface="+mn-ea"/>
                          <a:cs typeface="+mn-cs"/>
                        </a:rPr>
                        <a:t> </a:t>
                      </a:r>
                      <a:r>
                        <a:rPr lang="cs-CZ" b="1" baseline="0" dirty="0">
                          <a:latin typeface="+mj-lt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Kč</a:t>
                      </a:r>
                    </a:p>
                  </a:txBody>
                  <a:tcPr>
                    <a:solidFill>
                      <a:srgbClr val="91C6F7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cs-CZ" sz="2000" b="1" dirty="0">
                          <a:latin typeface="+mj-lt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další trestné činy</a:t>
                      </a:r>
                    </a:p>
                  </a:txBody>
                  <a:tcPr>
                    <a:solidFill>
                      <a:srgbClr val="05BC5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b="1" dirty="0">
                          <a:latin typeface="+mj-lt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Ø</a:t>
                      </a:r>
                      <a:r>
                        <a:rPr lang="cs-CZ" b="1" baseline="0" dirty="0">
                          <a:latin typeface="+mj-lt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      </a:t>
                      </a:r>
                      <a:r>
                        <a:rPr lang="cs-CZ" sz="1800" b="1" kern="1200" baseline="0" dirty="0">
                          <a:solidFill>
                            <a:schemeClr val="dk1"/>
                          </a:solidFill>
                          <a:latin typeface="+mn-lt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47 207 </a:t>
                      </a:r>
                      <a:r>
                        <a:rPr lang="cs-CZ" b="1" baseline="0" dirty="0">
                          <a:latin typeface="+mj-lt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Kč</a:t>
                      </a:r>
                      <a:endParaRPr lang="cs-CZ" b="1" dirty="0">
                        <a:latin typeface="+mj-lt"/>
                        <a:ea typeface="Verdana" panose="020B0604030504040204" pitchFamily="34" charset="0"/>
                        <a:cs typeface="Verdana" panose="020B0604030504040204" pitchFamily="34" charset="0"/>
                      </a:endParaRPr>
                    </a:p>
                  </a:txBody>
                  <a:tcPr>
                    <a:solidFill>
                      <a:srgbClr val="91C6F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b="1" dirty="0">
                          <a:latin typeface="+mj-lt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Ø</a:t>
                      </a:r>
                      <a:r>
                        <a:rPr lang="cs-CZ" b="1" baseline="0" dirty="0">
                          <a:latin typeface="+mj-lt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      49 374 Kč</a:t>
                      </a:r>
                      <a:endParaRPr lang="cs-CZ" b="1" dirty="0">
                        <a:latin typeface="+mj-lt"/>
                        <a:ea typeface="Verdana" panose="020B0604030504040204" pitchFamily="34" charset="0"/>
                        <a:cs typeface="Verdana" panose="020B0604030504040204" pitchFamily="34" charset="0"/>
                      </a:endParaRPr>
                    </a:p>
                  </a:txBody>
                  <a:tcPr>
                    <a:solidFill>
                      <a:srgbClr val="91C6F7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  <p:sp>
        <p:nvSpPr>
          <p:cNvPr id="10" name="TextovéPole 9"/>
          <p:cNvSpPr txBox="1"/>
          <p:nvPr/>
        </p:nvSpPr>
        <p:spPr>
          <a:xfrm>
            <a:off x="5580112" y="612254"/>
            <a:ext cx="3456384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cs-CZ" b="1" dirty="0">
                <a:solidFill>
                  <a:srgbClr val="00B050"/>
                </a:solidFill>
              </a:rPr>
              <a:t>registrováno 181 417 skutků</a:t>
            </a:r>
          </a:p>
          <a:p>
            <a:pPr algn="r"/>
            <a:r>
              <a:rPr lang="cs-CZ" b="1" dirty="0">
                <a:solidFill>
                  <a:srgbClr val="00B050"/>
                </a:solidFill>
              </a:rPr>
              <a:t>škoda 23,411 mld. Kč</a:t>
            </a:r>
          </a:p>
          <a:p>
            <a:pPr algn="r"/>
            <a:r>
              <a:rPr lang="cs-CZ" b="1" i="1" dirty="0">
                <a:solidFill>
                  <a:srgbClr val="00B050"/>
                </a:solidFill>
              </a:rPr>
              <a:t>(2022) škoda 19,613 mld. Kč</a:t>
            </a:r>
          </a:p>
        </p:txBody>
      </p:sp>
      <p:sp>
        <p:nvSpPr>
          <p:cNvPr id="17" name="Nadpis 1"/>
          <p:cNvSpPr txBox="1">
            <a:spLocks/>
          </p:cNvSpPr>
          <p:nvPr/>
        </p:nvSpPr>
        <p:spPr bwMode="auto">
          <a:xfrm>
            <a:off x="107504" y="21989"/>
            <a:ext cx="8928992" cy="93610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>
              <a:tabLst>
                <a:tab pos="1079500" algn="l"/>
              </a:tabLst>
              <a:defRPr/>
            </a:pPr>
            <a:r>
              <a:rPr lang="en-US" sz="4000" b="1" dirty="0">
                <a:latin typeface="+mj-lt"/>
                <a:ea typeface="+mj-ea"/>
                <a:cs typeface="+mj-cs"/>
              </a:rPr>
              <a:t>ČR</a:t>
            </a:r>
            <a:r>
              <a:rPr lang="cs-CZ" sz="4000" b="1" dirty="0">
                <a:latin typeface="+mj-lt"/>
                <a:ea typeface="+mj-ea"/>
                <a:cs typeface="+mj-cs"/>
              </a:rPr>
              <a:t> </a:t>
            </a:r>
            <a:r>
              <a:rPr lang="cs-CZ" sz="2000" b="1" dirty="0">
                <a:latin typeface="+mj-lt"/>
                <a:ea typeface="+mj-ea"/>
                <a:cs typeface="+mj-cs"/>
              </a:rPr>
              <a:t>– škody způsobené trestnou činností</a:t>
            </a:r>
            <a:br>
              <a:rPr lang="cs-CZ" sz="2000" b="1" dirty="0">
                <a:latin typeface="+mj-lt"/>
                <a:ea typeface="+mj-ea"/>
                <a:cs typeface="+mj-cs"/>
              </a:rPr>
            </a:br>
            <a:r>
              <a:rPr lang="cs-CZ" sz="2000" b="1" dirty="0">
                <a:latin typeface="+mj-lt"/>
                <a:ea typeface="+mj-ea"/>
                <a:cs typeface="+mj-cs"/>
              </a:rPr>
              <a:t>	</a:t>
            </a:r>
            <a:r>
              <a:rPr lang="cs-CZ" sz="2000" b="1" dirty="0">
                <a:solidFill>
                  <a:prstClr val="black"/>
                </a:solidFill>
                <a:latin typeface="+mj-lt"/>
              </a:rPr>
              <a:t>leden</a:t>
            </a:r>
            <a:r>
              <a:rPr lang="pt-BR" sz="2000" b="1" dirty="0">
                <a:solidFill>
                  <a:prstClr val="black"/>
                </a:solidFill>
                <a:latin typeface="+mj-lt"/>
              </a:rPr>
              <a:t> </a:t>
            </a:r>
            <a:r>
              <a:rPr lang="cs-CZ" sz="2000" b="1" dirty="0">
                <a:solidFill>
                  <a:prstClr val="black"/>
                </a:solidFill>
                <a:latin typeface="+mj-lt"/>
              </a:rPr>
              <a:t>- prosinec 2022 a 2023</a:t>
            </a:r>
            <a:endParaRPr lang="cs-CZ" sz="2000" b="1" dirty="0">
              <a:solidFill>
                <a:srgbClr val="C00000"/>
              </a:solidFill>
              <a:latin typeface="+mj-lt"/>
              <a:ea typeface="+mj-ea"/>
              <a:cs typeface="+mj-cs"/>
            </a:endParaRPr>
          </a:p>
        </p:txBody>
      </p:sp>
      <p:sp>
        <p:nvSpPr>
          <p:cNvPr id="12" name="TextovéPole 11"/>
          <p:cNvSpPr txBox="1"/>
          <p:nvPr/>
        </p:nvSpPr>
        <p:spPr>
          <a:xfrm>
            <a:off x="843847" y="6237289"/>
            <a:ext cx="216023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914377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cs-CZ" dirty="0">
                <a:solidFill>
                  <a:srgbClr val="FFFFFF"/>
                </a:solidFill>
                <a:latin typeface="Arial" charset="0"/>
              </a:rPr>
              <a:t>Pomáhat a chránit</a:t>
            </a:r>
          </a:p>
        </p:txBody>
      </p:sp>
    </p:spTree>
    <p:extLst>
      <p:ext uri="{BB962C8B-B14F-4D97-AF65-F5344CB8AC3E}">
        <p14:creationId xmlns:p14="http://schemas.microsoft.com/office/powerpoint/2010/main" val="374098086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Obrázek 10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032"/>
            <a:ext cx="9144000" cy="6851936"/>
          </a:xfrm>
          <a:prstGeom prst="rect">
            <a:avLst/>
          </a:prstGeom>
        </p:spPr>
      </p:pic>
      <p:pic>
        <p:nvPicPr>
          <p:cNvPr id="3" name="Obrázek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19112" y="1052736"/>
            <a:ext cx="8105775" cy="3619500"/>
          </a:xfrm>
          <a:prstGeom prst="rect">
            <a:avLst/>
          </a:prstGeom>
        </p:spPr>
      </p:pic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endParaRPr lang="cs-CZ" altLang="cs-CZ" dirty="0">
              <a:solidFill>
                <a:schemeClr val="bg1"/>
              </a:solidFill>
            </a:endParaRPr>
          </a:p>
        </p:txBody>
      </p:sp>
      <p:sp>
        <p:nvSpPr>
          <p:cNvPr id="12" name="TextovéPole 11"/>
          <p:cNvSpPr txBox="1"/>
          <p:nvPr/>
        </p:nvSpPr>
        <p:spPr>
          <a:xfrm>
            <a:off x="843847" y="6237289"/>
            <a:ext cx="216023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914377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cs-CZ" dirty="0">
                <a:solidFill>
                  <a:srgbClr val="FFFFFF"/>
                </a:solidFill>
                <a:latin typeface="Arial" charset="0"/>
              </a:rPr>
              <a:t>Pomáhat a chránit</a:t>
            </a:r>
          </a:p>
        </p:txBody>
      </p:sp>
      <p:sp>
        <p:nvSpPr>
          <p:cNvPr id="7" name="Obdélník 6"/>
          <p:cNvSpPr/>
          <p:nvPr/>
        </p:nvSpPr>
        <p:spPr>
          <a:xfrm>
            <a:off x="1787804" y="268424"/>
            <a:ext cx="6120680" cy="378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defRPr sz="1862" b="0" i="0" u="none" strike="noStrike" kern="1200" spc="0" baseline="0">
                <a:solidFill>
                  <a:prstClr val="black">
                    <a:lumMod val="65000"/>
                    <a:lumOff val="35000"/>
                  </a:prstClr>
                </a:solidFill>
                <a:latin typeface="+mn-lt"/>
                <a:ea typeface="+mn-ea"/>
                <a:cs typeface="+mn-cs"/>
              </a:defRPr>
            </a:pPr>
            <a:r>
              <a:rPr lang="cs-CZ" b="1" dirty="0">
                <a:solidFill>
                  <a:prstClr val="black">
                    <a:lumMod val="65000"/>
                    <a:lumOff val="35000"/>
                  </a:prstClr>
                </a:solidFill>
              </a:rPr>
              <a:t>Zajištěné hodnoty za období 1.1. - 31.12.</a:t>
            </a:r>
            <a:endParaRPr lang="cs-CZ" dirty="0">
              <a:solidFill>
                <a:prstClr val="black">
                  <a:lumMod val="65000"/>
                  <a:lumOff val="35000"/>
                </a:prstClr>
              </a:solidFill>
            </a:endParaRPr>
          </a:p>
        </p:txBody>
      </p:sp>
      <p:graphicFrame>
        <p:nvGraphicFramePr>
          <p:cNvPr id="8" name="Tabulka 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889374417"/>
              </p:ext>
            </p:extLst>
          </p:nvPr>
        </p:nvGraphicFramePr>
        <p:xfrm>
          <a:off x="1259632" y="4797152"/>
          <a:ext cx="6648852" cy="736600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840962">
                  <a:extLst>
                    <a:ext uri="{9D8B030D-6E8A-4147-A177-3AD203B41FA5}">
                      <a16:colId xmlns:a16="http://schemas.microsoft.com/office/drawing/2014/main" val="3314721955"/>
                    </a:ext>
                  </a:extLst>
                </a:gridCol>
                <a:gridCol w="1603082">
                  <a:extLst>
                    <a:ext uri="{9D8B030D-6E8A-4147-A177-3AD203B41FA5}">
                      <a16:colId xmlns:a16="http://schemas.microsoft.com/office/drawing/2014/main" val="906903785"/>
                    </a:ext>
                  </a:extLst>
                </a:gridCol>
                <a:gridCol w="4204808">
                  <a:extLst>
                    <a:ext uri="{9D8B030D-6E8A-4147-A177-3AD203B41FA5}">
                      <a16:colId xmlns:a16="http://schemas.microsoft.com/office/drawing/2014/main" val="3854761140"/>
                    </a:ext>
                  </a:extLst>
                </a:gridCol>
              </a:tblGrid>
              <a:tr h="184150">
                <a:tc gridSpan="2">
                  <a:txBody>
                    <a:bodyPr/>
                    <a:lstStyle/>
                    <a:p>
                      <a:pPr algn="ctr" fontAlgn="b"/>
                      <a:r>
                        <a:rPr lang="cs-CZ" sz="1100" b="1" u="none" strike="noStrike" dirty="0"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NPC </a:t>
                      </a:r>
                      <a:endParaRPr lang="cs-CZ" sz="1100" b="1" i="0" u="none" strike="noStrike" dirty="0">
                        <a:solidFill>
                          <a:srgbClr val="000000"/>
                        </a:solidFill>
                        <a:effectLst/>
                        <a:latin typeface="Verdana" panose="020B0604030504040204" pitchFamily="34" charset="0"/>
                        <a:ea typeface="Verdana" panose="020B0604030504040204" pitchFamily="34" charset="0"/>
                        <a:cs typeface="Verdana" panose="020B0604030504040204" pitchFamily="34" charset="0"/>
                      </a:endParaRPr>
                    </a:p>
                  </a:txBody>
                  <a:tcPr marL="6350" marR="6350" marT="6350" marB="0" anchor="b"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rowSpan="4">
                  <a:txBody>
                    <a:bodyPr/>
                    <a:lstStyle/>
                    <a:p>
                      <a:pPr algn="ctr" fontAlgn="ctr"/>
                      <a:r>
                        <a:rPr lang="cs-CZ" sz="1100" u="none" strike="noStrike" dirty="0"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NPC z důvodu řádového nepoměru nezobrazováno v grafu</a:t>
                      </a:r>
                      <a:endParaRPr lang="cs-CZ" sz="1100" b="1" i="0" u="none" strike="noStrike" dirty="0">
                        <a:solidFill>
                          <a:srgbClr val="000000"/>
                        </a:solidFill>
                        <a:effectLst/>
                        <a:latin typeface="Verdana" panose="020B0604030504040204" pitchFamily="34" charset="0"/>
                        <a:ea typeface="Verdana" panose="020B0604030504040204" pitchFamily="34" charset="0"/>
                        <a:cs typeface="Verdana" panose="020B0604030504040204" pitchFamily="34" charset="0"/>
                      </a:endParaRPr>
                    </a:p>
                  </a:txBody>
                  <a:tcPr marL="6350" marR="6350" marT="6350" marB="0" anchor="ctr"/>
                </a:tc>
                <a:extLst>
                  <a:ext uri="{0D108BD9-81ED-4DB2-BD59-A6C34878D82A}">
                    <a16:rowId xmlns:a16="http://schemas.microsoft.com/office/drawing/2014/main" val="2103462903"/>
                  </a:ext>
                </a:extLst>
              </a:tr>
              <a:tr h="184150">
                <a:tc>
                  <a:txBody>
                    <a:bodyPr/>
                    <a:lstStyle/>
                    <a:p>
                      <a:pPr algn="ctr" fontAlgn="b"/>
                      <a:r>
                        <a:rPr lang="cs-CZ" sz="1100" u="none" strike="noStrike"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2021</a:t>
                      </a:r>
                      <a:endParaRPr lang="cs-CZ" sz="1100" b="0" i="0" u="none" strike="noStrike">
                        <a:solidFill>
                          <a:srgbClr val="000000"/>
                        </a:solidFill>
                        <a:effectLst/>
                        <a:latin typeface="Verdana" panose="020B0604030504040204" pitchFamily="34" charset="0"/>
                        <a:ea typeface="Verdana" panose="020B0604030504040204" pitchFamily="34" charset="0"/>
                        <a:cs typeface="Verdana" panose="020B0604030504040204" pitchFamily="34" charset="0"/>
                      </a:endParaRPr>
                    </a:p>
                  </a:txBody>
                  <a:tcPr marL="6350" marR="6350" marT="635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100" u="none" strike="noStrike" dirty="0"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180 796 750</a:t>
                      </a:r>
                      <a:endParaRPr lang="cs-CZ" sz="1100" b="0" i="0" u="none" strike="noStrike" dirty="0">
                        <a:solidFill>
                          <a:srgbClr val="000000"/>
                        </a:solidFill>
                        <a:effectLst/>
                        <a:latin typeface="Verdana" panose="020B0604030504040204" pitchFamily="34" charset="0"/>
                        <a:ea typeface="Verdana" panose="020B0604030504040204" pitchFamily="34" charset="0"/>
                        <a:cs typeface="Verdana" panose="020B0604030504040204" pitchFamily="34" charset="0"/>
                      </a:endParaRPr>
                    </a:p>
                  </a:txBody>
                  <a:tcPr marL="6350" marR="6350" marT="6350" marB="0" anchor="b"/>
                </a:tc>
                <a:tc v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969287327"/>
                  </a:ext>
                </a:extLst>
              </a:tr>
              <a:tr h="184150">
                <a:tc>
                  <a:txBody>
                    <a:bodyPr/>
                    <a:lstStyle/>
                    <a:p>
                      <a:pPr algn="ctr" fontAlgn="b"/>
                      <a:r>
                        <a:rPr lang="cs-CZ" sz="1100" u="none" strike="noStrike"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2022</a:t>
                      </a:r>
                      <a:endParaRPr lang="cs-CZ" sz="1100" b="0" i="0" u="none" strike="noStrike">
                        <a:solidFill>
                          <a:srgbClr val="000000"/>
                        </a:solidFill>
                        <a:effectLst/>
                        <a:latin typeface="Verdana" panose="020B0604030504040204" pitchFamily="34" charset="0"/>
                        <a:ea typeface="Verdana" panose="020B0604030504040204" pitchFamily="34" charset="0"/>
                        <a:cs typeface="Verdana" panose="020B0604030504040204" pitchFamily="34" charset="0"/>
                      </a:endParaRPr>
                    </a:p>
                  </a:txBody>
                  <a:tcPr marL="6350" marR="6350" marT="635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100" u="none" strike="noStrike" dirty="0"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105 227 112</a:t>
                      </a:r>
                      <a:endParaRPr lang="cs-CZ" sz="1100" b="0" i="0" u="none" strike="noStrike" dirty="0">
                        <a:solidFill>
                          <a:srgbClr val="000000"/>
                        </a:solidFill>
                        <a:effectLst/>
                        <a:latin typeface="Verdana" panose="020B0604030504040204" pitchFamily="34" charset="0"/>
                        <a:ea typeface="Verdana" panose="020B0604030504040204" pitchFamily="34" charset="0"/>
                        <a:cs typeface="Verdana" panose="020B0604030504040204" pitchFamily="34" charset="0"/>
                      </a:endParaRPr>
                    </a:p>
                  </a:txBody>
                  <a:tcPr marL="6350" marR="6350" marT="6350" marB="0" anchor="b"/>
                </a:tc>
                <a:tc v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752877074"/>
                  </a:ext>
                </a:extLst>
              </a:tr>
              <a:tr h="184150">
                <a:tc>
                  <a:txBody>
                    <a:bodyPr/>
                    <a:lstStyle/>
                    <a:p>
                      <a:pPr algn="ctr" fontAlgn="b"/>
                      <a:r>
                        <a:rPr lang="cs-CZ" sz="1100" u="none" strike="noStrike"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2023</a:t>
                      </a:r>
                      <a:endParaRPr lang="cs-CZ" sz="1100" b="0" i="0" u="none" strike="noStrike">
                        <a:solidFill>
                          <a:srgbClr val="000000"/>
                        </a:solidFill>
                        <a:effectLst/>
                        <a:latin typeface="Verdana" panose="020B0604030504040204" pitchFamily="34" charset="0"/>
                        <a:ea typeface="Verdana" panose="020B0604030504040204" pitchFamily="34" charset="0"/>
                        <a:cs typeface="Verdana" panose="020B0604030504040204" pitchFamily="34" charset="0"/>
                      </a:endParaRPr>
                    </a:p>
                  </a:txBody>
                  <a:tcPr marL="6350" marR="6350" marT="635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100" u="none" strike="noStrike" dirty="0"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143 031 646</a:t>
                      </a:r>
                      <a:endParaRPr lang="cs-CZ" sz="1100" b="0" i="0" u="none" strike="noStrike" dirty="0">
                        <a:solidFill>
                          <a:srgbClr val="000000"/>
                        </a:solidFill>
                        <a:effectLst/>
                        <a:latin typeface="Verdana" panose="020B0604030504040204" pitchFamily="34" charset="0"/>
                        <a:ea typeface="Verdana" panose="020B0604030504040204" pitchFamily="34" charset="0"/>
                        <a:cs typeface="Verdana" panose="020B0604030504040204" pitchFamily="34" charset="0"/>
                      </a:endParaRPr>
                    </a:p>
                  </a:txBody>
                  <a:tcPr marL="6350" marR="6350" marT="6350" marB="0" anchor="b"/>
                </a:tc>
                <a:tc v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174914340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58647932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" name="Obrázek 2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032"/>
            <a:ext cx="9144000" cy="6851936"/>
          </a:xfrm>
          <a:prstGeom prst="rect">
            <a:avLst/>
          </a:prstGeom>
        </p:spPr>
      </p:pic>
      <p:pic>
        <p:nvPicPr>
          <p:cNvPr id="2" name="Obrázek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05868" y="1716199"/>
            <a:ext cx="7534275" cy="3657600"/>
          </a:xfrm>
          <a:prstGeom prst="rect">
            <a:avLst/>
          </a:prstGeom>
        </p:spPr>
      </p:pic>
      <p:sp>
        <p:nvSpPr>
          <p:cNvPr id="11" name="Nadpis 1"/>
          <p:cNvSpPr txBox="1">
            <a:spLocks/>
          </p:cNvSpPr>
          <p:nvPr/>
        </p:nvSpPr>
        <p:spPr bwMode="auto">
          <a:xfrm>
            <a:off x="611560" y="116632"/>
            <a:ext cx="7920880" cy="93610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>
              <a:defRPr/>
            </a:pPr>
            <a:r>
              <a:rPr lang="en-US" sz="4000" b="1" dirty="0">
                <a:latin typeface="+mj-lt"/>
                <a:ea typeface="+mj-ea"/>
                <a:cs typeface="+mj-cs"/>
              </a:rPr>
              <a:t>ČR</a:t>
            </a:r>
            <a:r>
              <a:rPr lang="cs-CZ" sz="4000" b="1" dirty="0">
                <a:latin typeface="+mj-lt"/>
                <a:ea typeface="+mj-ea"/>
                <a:cs typeface="+mj-cs"/>
              </a:rPr>
              <a:t> </a:t>
            </a:r>
            <a:r>
              <a:rPr lang="cs-CZ" sz="2000" b="1" dirty="0">
                <a:latin typeface="+mj-lt"/>
                <a:ea typeface="+mj-ea"/>
                <a:cs typeface="+mj-cs"/>
              </a:rPr>
              <a:t>– meziroční změna podle druhu kriminality</a:t>
            </a:r>
          </a:p>
          <a:p>
            <a:pPr>
              <a:tabLst>
                <a:tab pos="1074738" algn="l"/>
              </a:tabLst>
              <a:defRPr/>
            </a:pPr>
            <a:r>
              <a:rPr lang="cs-CZ" sz="2000" b="1" dirty="0">
                <a:latin typeface="+mj-lt"/>
                <a:ea typeface="+mj-ea"/>
                <a:cs typeface="+mj-cs"/>
              </a:rPr>
              <a:t> </a:t>
            </a:r>
            <a:r>
              <a:rPr lang="cs-CZ" sz="2000" b="1" dirty="0"/>
              <a:t> 	</a:t>
            </a:r>
            <a:r>
              <a:rPr lang="cs-CZ" sz="2000" b="1" dirty="0">
                <a:solidFill>
                  <a:prstClr val="black"/>
                </a:solidFill>
                <a:latin typeface="Calibri"/>
              </a:rPr>
              <a:t>leden</a:t>
            </a:r>
            <a:r>
              <a:rPr lang="pt-BR" sz="2000" b="1" dirty="0">
                <a:solidFill>
                  <a:prstClr val="black"/>
                </a:solidFill>
                <a:latin typeface="Calibri"/>
              </a:rPr>
              <a:t> </a:t>
            </a:r>
            <a:r>
              <a:rPr lang="cs-CZ" sz="2000" b="1" dirty="0">
                <a:solidFill>
                  <a:prstClr val="black"/>
                </a:solidFill>
                <a:latin typeface="Calibri"/>
              </a:rPr>
              <a:t>- prosinec 2022 a 2023</a:t>
            </a:r>
            <a:endParaRPr lang="cs-CZ" sz="2000" b="1" dirty="0">
              <a:solidFill>
                <a:srgbClr val="C00000"/>
              </a:solidFill>
              <a:latin typeface="+mj-lt"/>
              <a:ea typeface="+mj-ea"/>
              <a:cs typeface="+mj-cs"/>
            </a:endParaRPr>
          </a:p>
        </p:txBody>
      </p:sp>
      <p:sp>
        <p:nvSpPr>
          <p:cNvPr id="16" name="TextovéPole 15"/>
          <p:cNvSpPr txBox="1"/>
          <p:nvPr/>
        </p:nvSpPr>
        <p:spPr>
          <a:xfrm>
            <a:off x="5619600" y="1069200"/>
            <a:ext cx="3456384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pl-PL" b="1" dirty="0">
                <a:solidFill>
                  <a:srgbClr val="22B368"/>
                </a:solidFill>
              </a:rPr>
              <a:t>registrováno </a:t>
            </a:r>
            <a:r>
              <a:rPr lang="cs-CZ" b="1" dirty="0">
                <a:solidFill>
                  <a:srgbClr val="22B368"/>
                </a:solidFill>
              </a:rPr>
              <a:t>181 417</a:t>
            </a:r>
            <a:r>
              <a:rPr lang="pl-PL" b="1" dirty="0">
                <a:solidFill>
                  <a:srgbClr val="22B368"/>
                </a:solidFill>
              </a:rPr>
              <a:t> skutků </a:t>
            </a:r>
          </a:p>
          <a:p>
            <a:pPr algn="r"/>
            <a:r>
              <a:rPr lang="cs-CZ" b="1" dirty="0">
                <a:solidFill>
                  <a:srgbClr val="22B368"/>
                </a:solidFill>
              </a:rPr>
              <a:t> -574</a:t>
            </a:r>
            <a:r>
              <a:rPr lang="pl-PL" b="1" dirty="0">
                <a:solidFill>
                  <a:srgbClr val="22B368"/>
                </a:solidFill>
              </a:rPr>
              <a:t> skutků </a:t>
            </a:r>
          </a:p>
          <a:p>
            <a:pPr algn="r"/>
            <a:r>
              <a:rPr lang="cs-CZ" b="1" dirty="0">
                <a:solidFill>
                  <a:srgbClr val="22B368"/>
                </a:solidFill>
              </a:rPr>
              <a:t>-0,3 </a:t>
            </a:r>
            <a:r>
              <a:rPr lang="pl-PL" b="1" dirty="0">
                <a:solidFill>
                  <a:srgbClr val="22B368"/>
                </a:solidFill>
              </a:rPr>
              <a:t>%</a:t>
            </a:r>
            <a:endParaRPr lang="cs-CZ" b="1" dirty="0">
              <a:solidFill>
                <a:srgbClr val="22B368"/>
              </a:solidFill>
            </a:endParaRPr>
          </a:p>
        </p:txBody>
      </p:sp>
      <p:pic>
        <p:nvPicPr>
          <p:cNvPr id="18" name="Zástupný symbol pro obsah 74" descr="Region.gif"/>
          <p:cNvPicPr>
            <a:picLocks noGrp="1" noChangeAspect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858795" y="62280"/>
            <a:ext cx="1895475" cy="1066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1" name="Ovál 20"/>
          <p:cNvSpPr/>
          <p:nvPr/>
        </p:nvSpPr>
        <p:spPr>
          <a:xfrm>
            <a:off x="7437074" y="2562392"/>
            <a:ext cx="792162" cy="248420"/>
          </a:xfrm>
          <a:prstGeom prst="ellipse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2" name="Ovál 21"/>
          <p:cNvSpPr/>
          <p:nvPr/>
        </p:nvSpPr>
        <p:spPr>
          <a:xfrm>
            <a:off x="7431124" y="3053168"/>
            <a:ext cx="792162" cy="248420"/>
          </a:xfrm>
          <a:prstGeom prst="ellipse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2" name="Ovál 31"/>
          <p:cNvSpPr/>
          <p:nvPr/>
        </p:nvSpPr>
        <p:spPr>
          <a:xfrm>
            <a:off x="7431124" y="3544999"/>
            <a:ext cx="792162" cy="280563"/>
          </a:xfrm>
          <a:prstGeom prst="ellipse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3" name="Ovál 32"/>
          <p:cNvSpPr/>
          <p:nvPr/>
        </p:nvSpPr>
        <p:spPr>
          <a:xfrm>
            <a:off x="7437074" y="3825563"/>
            <a:ext cx="792162" cy="277160"/>
          </a:xfrm>
          <a:prstGeom prst="ellipse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6" name="Ovál 35"/>
          <p:cNvSpPr/>
          <p:nvPr/>
        </p:nvSpPr>
        <p:spPr>
          <a:xfrm>
            <a:off x="7435033" y="4098634"/>
            <a:ext cx="792162" cy="266760"/>
          </a:xfrm>
          <a:prstGeom prst="ellipse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7" name="Ovál 36"/>
          <p:cNvSpPr/>
          <p:nvPr/>
        </p:nvSpPr>
        <p:spPr>
          <a:xfrm>
            <a:off x="7437074" y="4841792"/>
            <a:ext cx="792162" cy="292543"/>
          </a:xfrm>
          <a:prstGeom prst="ellipse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4" name="TextovéPole 23"/>
          <p:cNvSpPr txBox="1"/>
          <p:nvPr/>
        </p:nvSpPr>
        <p:spPr>
          <a:xfrm>
            <a:off x="843847" y="6237289"/>
            <a:ext cx="216023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914377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cs-CZ" dirty="0">
                <a:solidFill>
                  <a:srgbClr val="FFFFFF"/>
                </a:solidFill>
                <a:latin typeface="Arial" charset="0"/>
              </a:rPr>
              <a:t>Pomáhat a chránit</a:t>
            </a:r>
          </a:p>
        </p:txBody>
      </p:sp>
    </p:spTree>
    <p:extLst>
      <p:ext uri="{BB962C8B-B14F-4D97-AF65-F5344CB8AC3E}">
        <p14:creationId xmlns:p14="http://schemas.microsoft.com/office/powerpoint/2010/main" val="62742575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3000"/>
                            </p:stCondLst>
                            <p:childTnLst>
                              <p:par>
                                <p:cTn id="9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0"/>
                            </p:stCondLst>
                            <p:childTnLst>
                              <p:par>
                                <p:cTn id="14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7000"/>
                            </p:stCondLst>
                            <p:childTnLst>
                              <p:par>
                                <p:cTn id="19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9000"/>
                            </p:stCondLst>
                            <p:childTnLst>
                              <p:par>
                                <p:cTn id="24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1000"/>
                            </p:stCondLst>
                            <p:childTnLst>
                              <p:par>
                                <p:cTn id="29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13000"/>
                            </p:stCondLst>
                            <p:childTnLst>
                              <p:par>
                                <p:cTn id="34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/>
      <p:bldP spid="21" grpId="0" animBg="1"/>
      <p:bldP spid="22" grpId="0" animBg="1"/>
      <p:bldP spid="32" grpId="0" animBg="1"/>
      <p:bldP spid="33" grpId="0" animBg="1"/>
      <p:bldP spid="36" grpId="0" animBg="1"/>
      <p:bldP spid="37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7" name="Obrázek 3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032"/>
            <a:ext cx="9144000" cy="6851936"/>
          </a:xfrm>
          <a:prstGeom prst="rect">
            <a:avLst/>
          </a:prstGeom>
        </p:spPr>
      </p:pic>
      <p:pic>
        <p:nvPicPr>
          <p:cNvPr id="2" name="Obrázek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6675" y="1611317"/>
            <a:ext cx="9010650" cy="3314700"/>
          </a:xfrm>
          <a:prstGeom prst="rect">
            <a:avLst/>
          </a:prstGeom>
        </p:spPr>
      </p:pic>
      <p:pic>
        <p:nvPicPr>
          <p:cNvPr id="13" name="Zástupný symbol pro obsah 74" descr="Region.gif"/>
          <p:cNvPicPr>
            <a:picLocks noGrp="1" noChangeAspect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787783" y="46916"/>
            <a:ext cx="1895475" cy="1066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1" name="Nadpis 1"/>
          <p:cNvSpPr txBox="1">
            <a:spLocks/>
          </p:cNvSpPr>
          <p:nvPr/>
        </p:nvSpPr>
        <p:spPr bwMode="auto">
          <a:xfrm>
            <a:off x="611560" y="116632"/>
            <a:ext cx="7920880" cy="93610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>
              <a:defRPr/>
            </a:pPr>
            <a:r>
              <a:rPr lang="en-US" sz="4000" b="1" dirty="0">
                <a:latin typeface="+mj-lt"/>
                <a:ea typeface="+mj-ea"/>
                <a:cs typeface="+mj-cs"/>
              </a:rPr>
              <a:t>ČR</a:t>
            </a:r>
            <a:r>
              <a:rPr lang="cs-CZ" sz="4000" b="1" dirty="0">
                <a:latin typeface="+mj-lt"/>
                <a:ea typeface="+mj-ea"/>
                <a:cs typeface="+mj-cs"/>
              </a:rPr>
              <a:t> </a:t>
            </a:r>
            <a:r>
              <a:rPr lang="cs-CZ" sz="2000" b="1" dirty="0">
                <a:latin typeface="+mj-lt"/>
                <a:ea typeface="+mj-ea"/>
                <a:cs typeface="+mj-cs"/>
              </a:rPr>
              <a:t>– násilná kriminalita</a:t>
            </a:r>
          </a:p>
          <a:p>
            <a:pPr>
              <a:tabLst>
                <a:tab pos="1074738" algn="l"/>
              </a:tabLst>
              <a:defRPr/>
            </a:pPr>
            <a:r>
              <a:rPr lang="cs-CZ" sz="2000" b="1" dirty="0">
                <a:latin typeface="+mj-lt"/>
                <a:ea typeface="+mj-ea"/>
                <a:cs typeface="+mj-cs"/>
              </a:rPr>
              <a:t> </a:t>
            </a:r>
            <a:r>
              <a:rPr lang="cs-CZ" sz="2000" b="1" dirty="0"/>
              <a:t> 	</a:t>
            </a:r>
            <a:r>
              <a:rPr lang="cs-CZ" sz="2000" b="1" dirty="0">
                <a:solidFill>
                  <a:prstClr val="black"/>
                </a:solidFill>
                <a:latin typeface="Calibri"/>
              </a:rPr>
              <a:t>leden</a:t>
            </a:r>
            <a:r>
              <a:rPr lang="pt-BR" sz="2000" b="1" dirty="0">
                <a:solidFill>
                  <a:prstClr val="black"/>
                </a:solidFill>
                <a:latin typeface="Calibri"/>
              </a:rPr>
              <a:t> </a:t>
            </a:r>
            <a:r>
              <a:rPr lang="cs-CZ" sz="2000" b="1" dirty="0">
                <a:solidFill>
                  <a:prstClr val="black"/>
                </a:solidFill>
                <a:latin typeface="Calibri"/>
              </a:rPr>
              <a:t>- prosinec 2022 a 2023</a:t>
            </a:r>
            <a:endParaRPr lang="cs-CZ" sz="2000" b="1" dirty="0">
              <a:solidFill>
                <a:srgbClr val="C00000"/>
              </a:solidFill>
              <a:latin typeface="+mj-lt"/>
              <a:ea typeface="+mj-ea"/>
              <a:cs typeface="+mj-cs"/>
            </a:endParaRPr>
          </a:p>
        </p:txBody>
      </p:sp>
      <p:sp>
        <p:nvSpPr>
          <p:cNvPr id="23" name="Elipsa 9"/>
          <p:cNvSpPr/>
          <p:nvPr/>
        </p:nvSpPr>
        <p:spPr>
          <a:xfrm>
            <a:off x="2699792" y="4360208"/>
            <a:ext cx="576064" cy="288032"/>
          </a:xfrm>
          <a:prstGeom prst="ellipse">
            <a:avLst/>
          </a:prstGeom>
          <a:noFill/>
          <a:ln w="28575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7" name="Elipsa 9"/>
          <p:cNvSpPr/>
          <p:nvPr/>
        </p:nvSpPr>
        <p:spPr>
          <a:xfrm>
            <a:off x="6084168" y="4360208"/>
            <a:ext cx="576064" cy="288032"/>
          </a:xfrm>
          <a:prstGeom prst="ellipse">
            <a:avLst/>
          </a:prstGeom>
          <a:noFill/>
          <a:ln w="28575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6" name="TextovéPole 25"/>
          <p:cNvSpPr txBox="1"/>
          <p:nvPr/>
        </p:nvSpPr>
        <p:spPr>
          <a:xfrm>
            <a:off x="5620941" y="1044000"/>
            <a:ext cx="3456384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pl-PL" b="1" dirty="0">
                <a:solidFill>
                  <a:srgbClr val="22B368"/>
                </a:solidFill>
              </a:rPr>
              <a:t>registrováno 13 115 skutků </a:t>
            </a:r>
          </a:p>
          <a:p>
            <a:pPr algn="r"/>
            <a:r>
              <a:rPr lang="pl-PL" b="1" dirty="0">
                <a:solidFill>
                  <a:srgbClr val="22B368"/>
                </a:solidFill>
              </a:rPr>
              <a:t> -65 skutků </a:t>
            </a:r>
          </a:p>
          <a:p>
            <a:pPr algn="r"/>
            <a:r>
              <a:rPr lang="pl-PL" b="1" dirty="0">
                <a:solidFill>
                  <a:srgbClr val="22B368"/>
                </a:solidFill>
              </a:rPr>
              <a:t>-0,5 % </a:t>
            </a:r>
            <a:endParaRPr lang="cs-CZ" b="1" dirty="0">
              <a:solidFill>
                <a:srgbClr val="22B368"/>
              </a:solidFill>
            </a:endParaRPr>
          </a:p>
        </p:txBody>
      </p:sp>
      <p:sp>
        <p:nvSpPr>
          <p:cNvPr id="41" name="Oval 16"/>
          <p:cNvSpPr>
            <a:spLocks noChangeArrowheads="1"/>
          </p:cNvSpPr>
          <p:nvPr/>
        </p:nvSpPr>
        <p:spPr bwMode="auto">
          <a:xfrm>
            <a:off x="7952065" y="792089"/>
            <a:ext cx="144462" cy="144462"/>
          </a:xfrm>
          <a:prstGeom prst="ellipse">
            <a:avLst/>
          </a:prstGeom>
          <a:solidFill>
            <a:srgbClr val="FF0000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cs-CZ"/>
          </a:p>
        </p:txBody>
      </p:sp>
      <p:sp>
        <p:nvSpPr>
          <p:cNvPr id="24" name="Elipsa 9"/>
          <p:cNvSpPr/>
          <p:nvPr/>
        </p:nvSpPr>
        <p:spPr>
          <a:xfrm>
            <a:off x="1547664" y="4365104"/>
            <a:ext cx="576064" cy="288032"/>
          </a:xfrm>
          <a:prstGeom prst="ellipse">
            <a:avLst/>
          </a:prstGeom>
          <a:noFill/>
          <a:ln w="28575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5" name="Elipsa 9"/>
          <p:cNvSpPr/>
          <p:nvPr/>
        </p:nvSpPr>
        <p:spPr>
          <a:xfrm>
            <a:off x="5508104" y="4363228"/>
            <a:ext cx="576064" cy="288032"/>
          </a:xfrm>
          <a:prstGeom prst="ellipse">
            <a:avLst/>
          </a:prstGeom>
          <a:noFill/>
          <a:ln w="28575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8" name="Elipsa 9"/>
          <p:cNvSpPr/>
          <p:nvPr/>
        </p:nvSpPr>
        <p:spPr>
          <a:xfrm>
            <a:off x="6679446" y="4365104"/>
            <a:ext cx="576064" cy="288032"/>
          </a:xfrm>
          <a:prstGeom prst="ellipse">
            <a:avLst/>
          </a:prstGeom>
          <a:noFill/>
          <a:ln w="28575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0" name="Elipsa 9"/>
          <p:cNvSpPr/>
          <p:nvPr/>
        </p:nvSpPr>
        <p:spPr>
          <a:xfrm>
            <a:off x="7808495" y="4360208"/>
            <a:ext cx="576064" cy="288032"/>
          </a:xfrm>
          <a:prstGeom prst="ellipse">
            <a:avLst/>
          </a:prstGeom>
          <a:noFill/>
          <a:ln w="28575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5" name="Oval 16"/>
          <p:cNvSpPr>
            <a:spLocks noChangeArrowheads="1"/>
          </p:cNvSpPr>
          <p:nvPr/>
        </p:nvSpPr>
        <p:spPr bwMode="auto">
          <a:xfrm>
            <a:off x="8074801" y="580916"/>
            <a:ext cx="144462" cy="144462"/>
          </a:xfrm>
          <a:prstGeom prst="ellipse">
            <a:avLst/>
          </a:prstGeom>
          <a:solidFill>
            <a:srgbClr val="FF0000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cs-CZ"/>
          </a:p>
        </p:txBody>
      </p:sp>
      <p:sp>
        <p:nvSpPr>
          <p:cNvPr id="36" name="Oval 16"/>
          <p:cNvSpPr>
            <a:spLocks noChangeArrowheads="1"/>
          </p:cNvSpPr>
          <p:nvPr/>
        </p:nvSpPr>
        <p:spPr bwMode="auto">
          <a:xfrm>
            <a:off x="7851752" y="471058"/>
            <a:ext cx="144462" cy="144462"/>
          </a:xfrm>
          <a:prstGeom prst="ellipse">
            <a:avLst/>
          </a:prstGeom>
          <a:solidFill>
            <a:srgbClr val="FF0000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cs-CZ"/>
          </a:p>
        </p:txBody>
      </p:sp>
      <p:sp>
        <p:nvSpPr>
          <p:cNvPr id="42" name="Oval 16"/>
          <p:cNvSpPr>
            <a:spLocks noChangeArrowheads="1"/>
          </p:cNvSpPr>
          <p:nvPr/>
        </p:nvSpPr>
        <p:spPr bwMode="auto">
          <a:xfrm>
            <a:off x="7717760" y="655174"/>
            <a:ext cx="144462" cy="144462"/>
          </a:xfrm>
          <a:prstGeom prst="ellipse">
            <a:avLst/>
          </a:prstGeom>
          <a:solidFill>
            <a:srgbClr val="FF0000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cs-CZ"/>
          </a:p>
        </p:txBody>
      </p:sp>
      <p:sp>
        <p:nvSpPr>
          <p:cNvPr id="46" name="Oval 16"/>
          <p:cNvSpPr>
            <a:spLocks noChangeArrowheads="1"/>
          </p:cNvSpPr>
          <p:nvPr/>
        </p:nvSpPr>
        <p:spPr bwMode="auto">
          <a:xfrm>
            <a:off x="7111633" y="580916"/>
            <a:ext cx="144462" cy="144462"/>
          </a:xfrm>
          <a:prstGeom prst="ellipse">
            <a:avLst/>
          </a:prstGeom>
          <a:solidFill>
            <a:srgbClr val="FF0000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cs-CZ"/>
          </a:p>
        </p:txBody>
      </p:sp>
      <p:sp>
        <p:nvSpPr>
          <p:cNvPr id="48" name="Oval 16"/>
          <p:cNvSpPr>
            <a:spLocks noChangeArrowheads="1"/>
          </p:cNvSpPr>
          <p:nvPr/>
        </p:nvSpPr>
        <p:spPr bwMode="auto">
          <a:xfrm>
            <a:off x="7341262" y="515946"/>
            <a:ext cx="144462" cy="144462"/>
          </a:xfrm>
          <a:prstGeom prst="ellipse">
            <a:avLst/>
          </a:prstGeom>
          <a:solidFill>
            <a:srgbClr val="FF0000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cs-CZ"/>
          </a:p>
        </p:txBody>
      </p:sp>
      <p:sp>
        <p:nvSpPr>
          <p:cNvPr id="40" name="TextovéPole 39"/>
          <p:cNvSpPr txBox="1"/>
          <p:nvPr/>
        </p:nvSpPr>
        <p:spPr>
          <a:xfrm>
            <a:off x="843847" y="6237289"/>
            <a:ext cx="216023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914377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cs-CZ" dirty="0">
                <a:solidFill>
                  <a:srgbClr val="FFFFFF"/>
                </a:solidFill>
                <a:latin typeface="Arial" charset="0"/>
              </a:rPr>
              <a:t>Pomáhat a chránit</a:t>
            </a:r>
          </a:p>
        </p:txBody>
      </p:sp>
    </p:spTree>
    <p:extLst>
      <p:ext uri="{BB962C8B-B14F-4D97-AF65-F5344CB8AC3E}">
        <p14:creationId xmlns:p14="http://schemas.microsoft.com/office/powerpoint/2010/main" val="114250532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3000"/>
                            </p:stCondLst>
                            <p:childTnLst>
                              <p:par>
                                <p:cTn id="9" presetID="26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1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2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3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4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2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5000"/>
                            </p:stCondLst>
                            <p:childTnLst>
                              <p:par>
                                <p:cTn id="30" presetID="26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2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38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9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0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41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2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43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4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45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4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8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7000"/>
                            </p:stCondLst>
                            <p:childTnLst>
                              <p:par>
                                <p:cTn id="51" presetID="26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3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4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59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60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1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62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3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64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5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66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6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>
                            <p:stCondLst>
                              <p:cond delay="9000"/>
                            </p:stCondLst>
                            <p:childTnLst>
                              <p:par>
                                <p:cTn id="72" presetID="26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4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5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80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81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82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83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84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85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86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87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8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11000"/>
                            </p:stCondLst>
                            <p:childTnLst>
                              <p:par>
                                <p:cTn id="93" presetID="26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5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6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01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02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03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04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05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06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07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08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10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1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2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3" fill="hold">
                            <p:stCondLst>
                              <p:cond delay="13000"/>
                            </p:stCondLst>
                            <p:childTnLst>
                              <p:par>
                                <p:cTn id="114" presetID="26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6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7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0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1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22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23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24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25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26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27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28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29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13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2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3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" grpId="0" animBg="1"/>
      <p:bldP spid="27" grpId="0" animBg="1"/>
      <p:bldP spid="26" grpId="0"/>
      <p:bldP spid="41" grpId="0" animBg="1"/>
      <p:bldP spid="24" grpId="0" animBg="1"/>
      <p:bldP spid="25" grpId="0" animBg="1"/>
      <p:bldP spid="28" grpId="0" animBg="1"/>
      <p:bldP spid="30" grpId="0" animBg="1"/>
      <p:bldP spid="35" grpId="0" animBg="1"/>
      <p:bldP spid="36" grpId="0" animBg="1"/>
      <p:bldP spid="42" grpId="0" animBg="1"/>
      <p:bldP spid="46" grpId="0" animBg="1"/>
      <p:bldP spid="48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" name="Obrázek 27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032"/>
            <a:ext cx="9144000" cy="6851936"/>
          </a:xfrm>
          <a:prstGeom prst="rect">
            <a:avLst/>
          </a:prstGeom>
        </p:spPr>
      </p:pic>
      <p:pic>
        <p:nvPicPr>
          <p:cNvPr id="2" name="Obrázek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6675" y="1389412"/>
            <a:ext cx="9010650" cy="3314700"/>
          </a:xfrm>
          <a:prstGeom prst="rect">
            <a:avLst/>
          </a:prstGeom>
        </p:spPr>
      </p:pic>
      <p:sp>
        <p:nvSpPr>
          <p:cNvPr id="11" name="Nadpis 1"/>
          <p:cNvSpPr txBox="1">
            <a:spLocks/>
          </p:cNvSpPr>
          <p:nvPr/>
        </p:nvSpPr>
        <p:spPr bwMode="auto">
          <a:xfrm>
            <a:off x="611560" y="116632"/>
            <a:ext cx="7920880" cy="93610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>
              <a:defRPr/>
            </a:pPr>
            <a:r>
              <a:rPr lang="en-US" sz="4000" b="1" dirty="0">
                <a:latin typeface="+mj-lt"/>
                <a:ea typeface="+mj-ea"/>
                <a:cs typeface="+mj-cs"/>
              </a:rPr>
              <a:t>ČR</a:t>
            </a:r>
            <a:r>
              <a:rPr lang="cs-CZ" sz="4000" b="1" dirty="0">
                <a:latin typeface="+mj-lt"/>
                <a:ea typeface="+mj-ea"/>
                <a:cs typeface="+mj-cs"/>
              </a:rPr>
              <a:t> </a:t>
            </a:r>
            <a:r>
              <a:rPr lang="cs-CZ" sz="2000" b="1" dirty="0">
                <a:latin typeface="+mj-lt"/>
                <a:ea typeface="+mj-ea"/>
                <a:cs typeface="+mj-cs"/>
              </a:rPr>
              <a:t>– vraždy</a:t>
            </a:r>
          </a:p>
          <a:p>
            <a:pPr>
              <a:tabLst>
                <a:tab pos="1074738" algn="l"/>
              </a:tabLst>
              <a:defRPr/>
            </a:pPr>
            <a:r>
              <a:rPr lang="cs-CZ" sz="2000" b="1" dirty="0">
                <a:latin typeface="+mj-lt"/>
                <a:ea typeface="+mj-ea"/>
                <a:cs typeface="+mj-cs"/>
              </a:rPr>
              <a:t> </a:t>
            </a:r>
            <a:r>
              <a:rPr lang="cs-CZ" sz="2000" b="1" dirty="0"/>
              <a:t> 	</a:t>
            </a:r>
            <a:r>
              <a:rPr lang="cs-CZ" sz="2000" b="1" dirty="0">
                <a:solidFill>
                  <a:prstClr val="black"/>
                </a:solidFill>
                <a:latin typeface="Calibri"/>
              </a:rPr>
              <a:t>leden</a:t>
            </a:r>
            <a:r>
              <a:rPr lang="pt-BR" sz="2000" b="1" dirty="0">
                <a:solidFill>
                  <a:prstClr val="black"/>
                </a:solidFill>
                <a:latin typeface="Calibri"/>
              </a:rPr>
              <a:t> </a:t>
            </a:r>
            <a:r>
              <a:rPr lang="cs-CZ" sz="2000" b="1" dirty="0">
                <a:solidFill>
                  <a:prstClr val="black"/>
                </a:solidFill>
                <a:latin typeface="Calibri"/>
              </a:rPr>
              <a:t>- prosinec 2022 a 2023</a:t>
            </a:r>
            <a:endParaRPr lang="cs-CZ" sz="2000" b="1" dirty="0">
              <a:solidFill>
                <a:srgbClr val="C00000"/>
              </a:solidFill>
              <a:latin typeface="+mj-lt"/>
              <a:ea typeface="+mj-ea"/>
              <a:cs typeface="+mj-cs"/>
            </a:endParaRPr>
          </a:p>
        </p:txBody>
      </p:sp>
      <p:sp>
        <p:nvSpPr>
          <p:cNvPr id="18" name="Elipsa 9"/>
          <p:cNvSpPr/>
          <p:nvPr/>
        </p:nvSpPr>
        <p:spPr>
          <a:xfrm>
            <a:off x="2088529" y="4149080"/>
            <a:ext cx="576064" cy="288032"/>
          </a:xfrm>
          <a:prstGeom prst="ellipse">
            <a:avLst/>
          </a:prstGeom>
          <a:noFill/>
          <a:ln w="28575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0" name="Elipsa 9"/>
          <p:cNvSpPr/>
          <p:nvPr/>
        </p:nvSpPr>
        <p:spPr>
          <a:xfrm>
            <a:off x="6659030" y="4141328"/>
            <a:ext cx="576064" cy="288032"/>
          </a:xfrm>
          <a:prstGeom prst="ellipse">
            <a:avLst/>
          </a:prstGeom>
          <a:noFill/>
          <a:ln w="28575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2" name="Elipsa 9"/>
          <p:cNvSpPr/>
          <p:nvPr/>
        </p:nvSpPr>
        <p:spPr>
          <a:xfrm>
            <a:off x="971600" y="4149080"/>
            <a:ext cx="576064" cy="288032"/>
          </a:xfrm>
          <a:prstGeom prst="ellipse">
            <a:avLst/>
          </a:prstGeom>
          <a:noFill/>
          <a:ln w="28575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1" name="Elipsa 9"/>
          <p:cNvSpPr/>
          <p:nvPr/>
        </p:nvSpPr>
        <p:spPr>
          <a:xfrm>
            <a:off x="7267508" y="4138242"/>
            <a:ext cx="576064" cy="288032"/>
          </a:xfrm>
          <a:prstGeom prst="ellipse">
            <a:avLst/>
          </a:prstGeom>
          <a:noFill/>
          <a:ln w="28575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7" name="TextovéPole 26"/>
          <p:cNvSpPr txBox="1"/>
          <p:nvPr/>
        </p:nvSpPr>
        <p:spPr>
          <a:xfrm>
            <a:off x="5620941" y="1044000"/>
            <a:ext cx="3456384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pl-PL" b="1" dirty="0">
                <a:solidFill>
                  <a:srgbClr val="C00000"/>
                </a:solidFill>
              </a:rPr>
              <a:t>registrováno 159 skutků </a:t>
            </a:r>
          </a:p>
          <a:p>
            <a:pPr algn="r"/>
            <a:r>
              <a:rPr lang="pl-PL" b="1" dirty="0">
                <a:solidFill>
                  <a:srgbClr val="C00000"/>
                </a:solidFill>
              </a:rPr>
              <a:t>+9 skutků </a:t>
            </a:r>
          </a:p>
          <a:p>
            <a:pPr algn="r"/>
            <a:r>
              <a:rPr lang="pl-PL" b="1" dirty="0">
                <a:solidFill>
                  <a:srgbClr val="C00000"/>
                </a:solidFill>
              </a:rPr>
              <a:t>+6,0 % </a:t>
            </a:r>
            <a:endParaRPr lang="cs-CZ" b="1" dirty="0">
              <a:solidFill>
                <a:srgbClr val="C00000"/>
              </a:solidFill>
            </a:endParaRPr>
          </a:p>
        </p:txBody>
      </p:sp>
      <p:sp>
        <p:nvSpPr>
          <p:cNvPr id="19" name="Elipsa 9"/>
          <p:cNvSpPr/>
          <p:nvPr/>
        </p:nvSpPr>
        <p:spPr>
          <a:xfrm>
            <a:off x="2700529" y="4145994"/>
            <a:ext cx="576064" cy="288032"/>
          </a:xfrm>
          <a:prstGeom prst="ellipse">
            <a:avLst/>
          </a:prstGeom>
          <a:noFill/>
          <a:ln w="28575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4" name="Elipsa 9"/>
          <p:cNvSpPr/>
          <p:nvPr/>
        </p:nvSpPr>
        <p:spPr>
          <a:xfrm>
            <a:off x="4410264" y="4142908"/>
            <a:ext cx="576064" cy="288032"/>
          </a:xfrm>
          <a:prstGeom prst="ellipse">
            <a:avLst/>
          </a:prstGeom>
          <a:noFill/>
          <a:ln w="28575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6" name="Elipsa 9"/>
          <p:cNvSpPr/>
          <p:nvPr/>
        </p:nvSpPr>
        <p:spPr>
          <a:xfrm>
            <a:off x="8389910" y="4138242"/>
            <a:ext cx="576064" cy="288032"/>
          </a:xfrm>
          <a:prstGeom prst="ellipse">
            <a:avLst/>
          </a:prstGeom>
          <a:noFill/>
          <a:ln w="28575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53" name="Zástupný symbol pro obsah 74" descr="Region.gif"/>
          <p:cNvPicPr>
            <a:picLocks noGrp="1" noChangeAspect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726965" y="6600"/>
            <a:ext cx="1895475" cy="1066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4" name="Oval 16"/>
          <p:cNvSpPr>
            <a:spLocks noChangeArrowheads="1"/>
          </p:cNvSpPr>
          <p:nvPr/>
        </p:nvSpPr>
        <p:spPr bwMode="auto">
          <a:xfrm>
            <a:off x="7484201" y="118686"/>
            <a:ext cx="144462" cy="144462"/>
          </a:xfrm>
          <a:prstGeom prst="ellipse">
            <a:avLst/>
          </a:prstGeom>
          <a:solidFill>
            <a:srgbClr val="FF0000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cs-CZ"/>
          </a:p>
        </p:txBody>
      </p:sp>
      <p:sp>
        <p:nvSpPr>
          <p:cNvPr id="55" name="Oval 16"/>
          <p:cNvSpPr>
            <a:spLocks noChangeArrowheads="1"/>
          </p:cNvSpPr>
          <p:nvPr/>
        </p:nvSpPr>
        <p:spPr bwMode="auto">
          <a:xfrm>
            <a:off x="7892096" y="726832"/>
            <a:ext cx="144462" cy="144462"/>
          </a:xfrm>
          <a:prstGeom prst="ellipse">
            <a:avLst/>
          </a:prstGeom>
          <a:solidFill>
            <a:srgbClr val="FF0000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cs-CZ"/>
          </a:p>
        </p:txBody>
      </p:sp>
      <p:sp>
        <p:nvSpPr>
          <p:cNvPr id="56" name="Oval 16"/>
          <p:cNvSpPr>
            <a:spLocks noChangeArrowheads="1"/>
          </p:cNvSpPr>
          <p:nvPr/>
        </p:nvSpPr>
        <p:spPr bwMode="auto">
          <a:xfrm>
            <a:off x="7274493" y="467769"/>
            <a:ext cx="144462" cy="144462"/>
          </a:xfrm>
          <a:prstGeom prst="ellipse">
            <a:avLst/>
          </a:prstGeom>
          <a:solidFill>
            <a:srgbClr val="FF0000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cs-CZ"/>
          </a:p>
        </p:txBody>
      </p:sp>
      <p:sp>
        <p:nvSpPr>
          <p:cNvPr id="57" name="Oval 16"/>
          <p:cNvSpPr>
            <a:spLocks noChangeArrowheads="1"/>
          </p:cNvSpPr>
          <p:nvPr/>
        </p:nvSpPr>
        <p:spPr bwMode="auto">
          <a:xfrm>
            <a:off x="8140037" y="703188"/>
            <a:ext cx="144462" cy="144462"/>
          </a:xfrm>
          <a:prstGeom prst="ellipse">
            <a:avLst/>
          </a:prstGeom>
          <a:solidFill>
            <a:srgbClr val="FF0000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cs-CZ"/>
          </a:p>
        </p:txBody>
      </p:sp>
      <p:sp>
        <p:nvSpPr>
          <p:cNvPr id="58" name="Oval 16"/>
          <p:cNvSpPr>
            <a:spLocks noChangeArrowheads="1"/>
          </p:cNvSpPr>
          <p:nvPr/>
        </p:nvSpPr>
        <p:spPr bwMode="auto">
          <a:xfrm>
            <a:off x="8229306" y="477127"/>
            <a:ext cx="144462" cy="144462"/>
          </a:xfrm>
          <a:prstGeom prst="ellipse">
            <a:avLst/>
          </a:prstGeom>
          <a:solidFill>
            <a:srgbClr val="FF0000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cs-CZ"/>
          </a:p>
        </p:txBody>
      </p:sp>
      <p:sp>
        <p:nvSpPr>
          <p:cNvPr id="63" name="Oval 16"/>
          <p:cNvSpPr>
            <a:spLocks noChangeArrowheads="1"/>
          </p:cNvSpPr>
          <p:nvPr/>
        </p:nvSpPr>
        <p:spPr bwMode="auto">
          <a:xfrm>
            <a:off x="7339739" y="726832"/>
            <a:ext cx="144462" cy="144462"/>
          </a:xfrm>
          <a:prstGeom prst="ellipse">
            <a:avLst/>
          </a:prstGeom>
          <a:solidFill>
            <a:srgbClr val="FF0000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cs-CZ"/>
          </a:p>
        </p:txBody>
      </p:sp>
      <p:sp>
        <p:nvSpPr>
          <p:cNvPr id="65" name="Oval 16"/>
          <p:cNvSpPr>
            <a:spLocks noChangeArrowheads="1"/>
          </p:cNvSpPr>
          <p:nvPr/>
        </p:nvSpPr>
        <p:spPr bwMode="auto">
          <a:xfrm>
            <a:off x="7028607" y="530618"/>
            <a:ext cx="144462" cy="144462"/>
          </a:xfrm>
          <a:prstGeom prst="ellipse">
            <a:avLst/>
          </a:prstGeom>
          <a:solidFill>
            <a:srgbClr val="FF0000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cs-CZ"/>
          </a:p>
        </p:txBody>
      </p:sp>
      <p:graphicFrame>
        <p:nvGraphicFramePr>
          <p:cNvPr id="7" name="Tabulka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001582449"/>
              </p:ext>
            </p:extLst>
          </p:nvPr>
        </p:nvGraphicFramePr>
        <p:xfrm>
          <a:off x="1800064" y="4797152"/>
          <a:ext cx="5400000" cy="725805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1080000">
                  <a:extLst>
                    <a:ext uri="{9D8B030D-6E8A-4147-A177-3AD203B41FA5}">
                      <a16:colId xmlns:a16="http://schemas.microsoft.com/office/drawing/2014/main" val="396270976"/>
                    </a:ext>
                  </a:extLst>
                </a:gridCol>
                <a:gridCol w="1080000">
                  <a:extLst>
                    <a:ext uri="{9D8B030D-6E8A-4147-A177-3AD203B41FA5}">
                      <a16:colId xmlns:a16="http://schemas.microsoft.com/office/drawing/2014/main" val="2072150492"/>
                    </a:ext>
                  </a:extLst>
                </a:gridCol>
                <a:gridCol w="1080000">
                  <a:extLst>
                    <a:ext uri="{9D8B030D-6E8A-4147-A177-3AD203B41FA5}">
                      <a16:colId xmlns:a16="http://schemas.microsoft.com/office/drawing/2014/main" val="437922042"/>
                    </a:ext>
                  </a:extLst>
                </a:gridCol>
                <a:gridCol w="1080000">
                  <a:extLst>
                    <a:ext uri="{9D8B030D-6E8A-4147-A177-3AD203B41FA5}">
                      <a16:colId xmlns:a16="http://schemas.microsoft.com/office/drawing/2014/main" val="1402352377"/>
                    </a:ext>
                  </a:extLst>
                </a:gridCol>
                <a:gridCol w="1080000">
                  <a:extLst>
                    <a:ext uri="{9D8B030D-6E8A-4147-A177-3AD203B41FA5}">
                      <a16:colId xmlns:a16="http://schemas.microsoft.com/office/drawing/2014/main" val="1628048931"/>
                    </a:ext>
                  </a:extLst>
                </a:gridCol>
              </a:tblGrid>
              <a:tr h="190500">
                <a:tc>
                  <a:txBody>
                    <a:bodyPr/>
                    <a:lstStyle/>
                    <a:p>
                      <a:pPr algn="ctr" fontAlgn="b"/>
                      <a:endParaRPr lang="cs-CZ" sz="11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100" b="1" u="none" strike="noStrike" dirty="0">
                          <a:effectLst/>
                        </a:rPr>
                        <a:t>příprava </a:t>
                      </a:r>
                      <a:endParaRPr lang="cs-CZ" sz="11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100" b="1" u="none" strike="noStrike" dirty="0">
                          <a:effectLst/>
                        </a:rPr>
                        <a:t>pokus</a:t>
                      </a:r>
                      <a:endParaRPr lang="cs-CZ" sz="11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100" b="1" u="none" strike="noStrike" dirty="0">
                          <a:effectLst/>
                        </a:rPr>
                        <a:t>dokonaný</a:t>
                      </a:r>
                      <a:br>
                        <a:rPr lang="cs-CZ" sz="1100" b="1" u="none" strike="noStrike" dirty="0">
                          <a:effectLst/>
                        </a:rPr>
                      </a:br>
                      <a:r>
                        <a:rPr lang="cs-CZ" sz="1100" b="1" u="none" strike="noStrike" dirty="0">
                          <a:effectLst/>
                        </a:rPr>
                        <a:t>trestný čin</a:t>
                      </a:r>
                      <a:endParaRPr lang="cs-CZ" sz="11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100" b="1" u="none" strike="noStrike" dirty="0">
                          <a:effectLst/>
                        </a:rPr>
                        <a:t>celkem</a:t>
                      </a:r>
                      <a:endParaRPr lang="cs-CZ" sz="11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971596328"/>
                  </a:ext>
                </a:extLst>
              </a:tr>
              <a:tr h="190500">
                <a:tc>
                  <a:txBody>
                    <a:bodyPr/>
                    <a:lstStyle/>
                    <a:p>
                      <a:pPr algn="ctr" fontAlgn="b"/>
                      <a:r>
                        <a:rPr lang="cs-CZ" sz="1100" b="1" u="none" strike="noStrike" dirty="0">
                          <a:effectLst/>
                        </a:rPr>
                        <a:t>2022</a:t>
                      </a:r>
                      <a:endParaRPr lang="cs-CZ" sz="11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100" b="1" i="0" u="none" strike="noStrike" dirty="0">
                          <a:solidFill>
                            <a:schemeClr val="dk1"/>
                          </a:solidFill>
                          <a:effectLst/>
                          <a:latin typeface="+mn-lt"/>
                        </a:rPr>
                        <a:t>8</a:t>
                      </a:r>
                      <a:endParaRPr lang="cs-CZ" sz="11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100" b="1" i="0" u="none" strike="noStrike" dirty="0">
                          <a:solidFill>
                            <a:schemeClr val="dk1"/>
                          </a:solidFill>
                          <a:effectLst/>
                          <a:latin typeface="+mn-lt"/>
                        </a:rPr>
                        <a:t>63</a:t>
                      </a:r>
                      <a:endParaRPr lang="cs-CZ" sz="11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100" b="1" i="0" u="none" strike="noStrike" dirty="0">
                          <a:solidFill>
                            <a:schemeClr val="dk1"/>
                          </a:solidFill>
                          <a:effectLst/>
                          <a:latin typeface="+mn-lt"/>
                        </a:rPr>
                        <a:t>79</a:t>
                      </a:r>
                      <a:endParaRPr lang="cs-CZ" sz="11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100" b="1" u="none" strike="noStrike" dirty="0">
                          <a:effectLst/>
                        </a:rPr>
                        <a:t>150</a:t>
                      </a:r>
                      <a:endParaRPr lang="cs-CZ" sz="11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877809024"/>
                  </a:ext>
                </a:extLst>
              </a:tr>
              <a:tr h="190500">
                <a:tc>
                  <a:txBody>
                    <a:bodyPr/>
                    <a:lstStyle/>
                    <a:p>
                      <a:pPr algn="ctr" fontAlgn="b"/>
                      <a:r>
                        <a:rPr lang="cs-CZ" sz="1100" b="1" u="none" strike="noStrike" dirty="0">
                          <a:effectLst/>
                        </a:rPr>
                        <a:t>2023</a:t>
                      </a:r>
                      <a:endParaRPr lang="cs-CZ" sz="11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100" b="1" i="0" u="none" strike="noStrike" dirty="0">
                          <a:solidFill>
                            <a:schemeClr val="dk1"/>
                          </a:solidFill>
                          <a:effectLst/>
                          <a:latin typeface="+mn-lt"/>
                        </a:rPr>
                        <a:t>5</a:t>
                      </a:r>
                      <a:endParaRPr lang="cs-CZ" sz="11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100" b="1" i="0" u="none" strike="noStrike" dirty="0">
                          <a:solidFill>
                            <a:schemeClr val="dk1"/>
                          </a:solidFill>
                          <a:effectLst/>
                          <a:latin typeface="+mn-lt"/>
                        </a:rPr>
                        <a:t>86</a:t>
                      </a:r>
                      <a:endParaRPr lang="cs-CZ" sz="11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100" b="1" i="0" u="none" strike="noStrike" dirty="0">
                          <a:solidFill>
                            <a:schemeClr val="dk1"/>
                          </a:solidFill>
                          <a:effectLst/>
                          <a:latin typeface="+mn-lt"/>
                        </a:rPr>
                        <a:t>68</a:t>
                      </a:r>
                      <a:endParaRPr lang="cs-CZ" sz="11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100" b="1" u="none" strike="noStrike" dirty="0">
                          <a:effectLst/>
                        </a:rPr>
                        <a:t>159</a:t>
                      </a:r>
                      <a:endParaRPr lang="cs-CZ" sz="11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464945607"/>
                  </a:ext>
                </a:extLst>
              </a:tr>
            </a:tbl>
          </a:graphicData>
        </a:graphic>
      </p:graphicFrame>
      <p:sp>
        <p:nvSpPr>
          <p:cNvPr id="29" name="TextovéPole 28"/>
          <p:cNvSpPr txBox="1"/>
          <p:nvPr/>
        </p:nvSpPr>
        <p:spPr>
          <a:xfrm>
            <a:off x="843847" y="6237289"/>
            <a:ext cx="216023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914377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cs-CZ" dirty="0">
                <a:solidFill>
                  <a:srgbClr val="FFFFFF"/>
                </a:solidFill>
                <a:latin typeface="Arial" charset="0"/>
              </a:rPr>
              <a:t>Pomáhat a chránit</a:t>
            </a:r>
          </a:p>
        </p:txBody>
      </p:sp>
    </p:spTree>
    <p:extLst>
      <p:ext uri="{BB962C8B-B14F-4D97-AF65-F5344CB8AC3E}">
        <p14:creationId xmlns:p14="http://schemas.microsoft.com/office/powerpoint/2010/main" val="265484175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3000"/>
                            </p:stCondLst>
                            <p:childTnLst>
                              <p:par>
                                <p:cTn id="9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6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9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0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45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46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7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48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9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50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1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52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53" presetID="26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5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6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61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62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3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64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5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66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7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68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69" presetID="26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1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2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77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78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79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80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81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82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83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84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85" presetID="26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9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9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9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9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9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9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9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0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101" presetID="26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3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4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09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10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11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12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13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14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15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16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117" presetID="26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9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0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1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2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3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4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25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26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27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28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29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30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31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32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133" presetID="26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5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6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7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8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9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0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41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2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43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44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45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46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47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48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9" fill="hold">
                            <p:stCondLst>
                              <p:cond delay="5000"/>
                            </p:stCondLst>
                            <p:childTnLst>
                              <p:par>
                                <p:cTn id="150" presetID="2" presetClass="entr" presetSubtype="4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 animBg="1"/>
      <p:bldP spid="20" grpId="0" animBg="1"/>
      <p:bldP spid="22" grpId="0" animBg="1"/>
      <p:bldP spid="31" grpId="0" animBg="1"/>
      <p:bldP spid="27" grpId="0"/>
      <p:bldP spid="19" grpId="0" animBg="1"/>
      <p:bldP spid="24" grpId="0" animBg="1"/>
      <p:bldP spid="26" grpId="0" animBg="1"/>
      <p:bldP spid="54" grpId="0" animBg="1"/>
      <p:bldP spid="55" grpId="0" animBg="1"/>
      <p:bldP spid="56" grpId="0" animBg="1"/>
      <p:bldP spid="57" grpId="0" animBg="1"/>
      <p:bldP spid="58" grpId="0" animBg="1"/>
      <p:bldP spid="63" grpId="0" animBg="1"/>
      <p:bldP spid="65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" name="Obrázek 2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032"/>
            <a:ext cx="9144000" cy="6851936"/>
          </a:xfrm>
          <a:prstGeom prst="rect">
            <a:avLst/>
          </a:prstGeom>
        </p:spPr>
      </p:pic>
      <p:pic>
        <p:nvPicPr>
          <p:cNvPr id="2" name="Obrázek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6675" y="1639181"/>
            <a:ext cx="9010650" cy="3314700"/>
          </a:xfrm>
          <a:prstGeom prst="rect">
            <a:avLst/>
          </a:prstGeom>
        </p:spPr>
      </p:pic>
      <p:sp>
        <p:nvSpPr>
          <p:cNvPr id="11" name="Nadpis 1"/>
          <p:cNvSpPr txBox="1">
            <a:spLocks/>
          </p:cNvSpPr>
          <p:nvPr/>
        </p:nvSpPr>
        <p:spPr bwMode="auto">
          <a:xfrm>
            <a:off x="611560" y="116632"/>
            <a:ext cx="4824536" cy="93610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>
              <a:defRPr/>
            </a:pPr>
            <a:r>
              <a:rPr lang="en-US" sz="4000" b="1" dirty="0">
                <a:latin typeface="+mj-lt"/>
                <a:ea typeface="+mj-ea"/>
                <a:cs typeface="+mj-cs"/>
              </a:rPr>
              <a:t>ČR</a:t>
            </a:r>
            <a:r>
              <a:rPr lang="cs-CZ" sz="4000" b="1" dirty="0">
                <a:latin typeface="+mj-lt"/>
                <a:ea typeface="+mj-ea"/>
                <a:cs typeface="+mj-cs"/>
              </a:rPr>
              <a:t> </a:t>
            </a:r>
            <a:r>
              <a:rPr lang="cs-CZ" sz="2000" b="1" dirty="0">
                <a:latin typeface="+mj-lt"/>
                <a:ea typeface="+mj-ea"/>
                <a:cs typeface="+mj-cs"/>
              </a:rPr>
              <a:t>– mravnostní kriminalita</a:t>
            </a:r>
          </a:p>
          <a:p>
            <a:pPr>
              <a:tabLst>
                <a:tab pos="1074738" algn="l"/>
              </a:tabLst>
              <a:defRPr/>
            </a:pPr>
            <a:r>
              <a:rPr lang="cs-CZ" sz="2000" b="1" dirty="0">
                <a:latin typeface="+mj-lt"/>
                <a:ea typeface="+mj-ea"/>
                <a:cs typeface="+mj-cs"/>
              </a:rPr>
              <a:t> </a:t>
            </a:r>
            <a:r>
              <a:rPr lang="cs-CZ" sz="2000" b="1" dirty="0"/>
              <a:t> 	</a:t>
            </a:r>
            <a:r>
              <a:rPr lang="cs-CZ" sz="2000" b="1" dirty="0">
                <a:solidFill>
                  <a:prstClr val="black"/>
                </a:solidFill>
                <a:latin typeface="Calibri"/>
              </a:rPr>
              <a:t>leden</a:t>
            </a:r>
            <a:r>
              <a:rPr lang="pt-BR" sz="2000" b="1" dirty="0">
                <a:solidFill>
                  <a:prstClr val="black"/>
                </a:solidFill>
                <a:latin typeface="Calibri"/>
              </a:rPr>
              <a:t> </a:t>
            </a:r>
            <a:r>
              <a:rPr lang="cs-CZ" sz="2000" b="1" dirty="0">
                <a:solidFill>
                  <a:prstClr val="black"/>
                </a:solidFill>
                <a:latin typeface="Calibri"/>
              </a:rPr>
              <a:t>- prosinec 2022 a 2023</a:t>
            </a:r>
            <a:endParaRPr lang="cs-CZ" sz="2000" b="1" dirty="0">
              <a:solidFill>
                <a:srgbClr val="C00000"/>
              </a:solidFill>
              <a:latin typeface="+mj-lt"/>
              <a:ea typeface="+mj-ea"/>
              <a:cs typeface="+mj-cs"/>
            </a:endParaRPr>
          </a:p>
        </p:txBody>
      </p:sp>
      <p:sp>
        <p:nvSpPr>
          <p:cNvPr id="21" name="Elipsa 20"/>
          <p:cNvSpPr/>
          <p:nvPr/>
        </p:nvSpPr>
        <p:spPr>
          <a:xfrm>
            <a:off x="1547664" y="4365104"/>
            <a:ext cx="517371" cy="288032"/>
          </a:xfrm>
          <a:prstGeom prst="ellipse">
            <a:avLst/>
          </a:prstGeom>
          <a:noFill/>
          <a:ln w="28575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7" name="Elipsa 20"/>
          <p:cNvSpPr/>
          <p:nvPr/>
        </p:nvSpPr>
        <p:spPr>
          <a:xfrm>
            <a:off x="4403186" y="4365104"/>
            <a:ext cx="517371" cy="288032"/>
          </a:xfrm>
          <a:prstGeom prst="ellipse">
            <a:avLst/>
          </a:prstGeom>
          <a:noFill/>
          <a:ln w="28575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9" name="Elipsa 20"/>
          <p:cNvSpPr/>
          <p:nvPr/>
        </p:nvSpPr>
        <p:spPr>
          <a:xfrm>
            <a:off x="2699792" y="4365104"/>
            <a:ext cx="517371" cy="288032"/>
          </a:xfrm>
          <a:prstGeom prst="ellipse">
            <a:avLst/>
          </a:prstGeom>
          <a:noFill/>
          <a:ln w="28575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0" name="Elipsa 20"/>
          <p:cNvSpPr/>
          <p:nvPr/>
        </p:nvSpPr>
        <p:spPr>
          <a:xfrm>
            <a:off x="4987232" y="4365104"/>
            <a:ext cx="517371" cy="288032"/>
          </a:xfrm>
          <a:prstGeom prst="ellipse">
            <a:avLst/>
          </a:prstGeom>
          <a:noFill/>
          <a:ln w="28575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1" name="Elipsa 20"/>
          <p:cNvSpPr/>
          <p:nvPr/>
        </p:nvSpPr>
        <p:spPr>
          <a:xfrm>
            <a:off x="2123728" y="4366709"/>
            <a:ext cx="517371" cy="288032"/>
          </a:xfrm>
          <a:prstGeom prst="ellipse">
            <a:avLst/>
          </a:prstGeom>
          <a:noFill/>
          <a:ln w="28575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9" name="Elipsa 20"/>
          <p:cNvSpPr/>
          <p:nvPr/>
        </p:nvSpPr>
        <p:spPr>
          <a:xfrm>
            <a:off x="3819140" y="4365104"/>
            <a:ext cx="517371" cy="288032"/>
          </a:xfrm>
          <a:prstGeom prst="ellipse">
            <a:avLst/>
          </a:prstGeom>
          <a:noFill/>
          <a:ln w="28575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1" name="TextovéPole 30"/>
          <p:cNvSpPr txBox="1"/>
          <p:nvPr/>
        </p:nvSpPr>
        <p:spPr>
          <a:xfrm>
            <a:off x="5620941" y="1044000"/>
            <a:ext cx="3456384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cs-CZ"/>
            </a:defPPr>
            <a:lvl1pPr algn="r">
              <a:defRPr b="1">
                <a:solidFill>
                  <a:srgbClr val="C00000"/>
                </a:solidFill>
              </a:defRPr>
            </a:lvl1pPr>
          </a:lstStyle>
          <a:p>
            <a:r>
              <a:rPr lang="pl-PL" dirty="0">
                <a:solidFill>
                  <a:srgbClr val="22B368"/>
                </a:solidFill>
              </a:rPr>
              <a:t>registrováno 3 201 skutků </a:t>
            </a:r>
          </a:p>
          <a:p>
            <a:r>
              <a:rPr lang="pl-PL" dirty="0">
                <a:solidFill>
                  <a:srgbClr val="22B368"/>
                </a:solidFill>
              </a:rPr>
              <a:t>-89 skutků </a:t>
            </a:r>
          </a:p>
          <a:p>
            <a:r>
              <a:rPr lang="pl-PL" dirty="0">
                <a:solidFill>
                  <a:srgbClr val="22B368"/>
                </a:solidFill>
              </a:rPr>
              <a:t>-2,7 %</a:t>
            </a:r>
            <a:endParaRPr lang="cs-CZ" dirty="0">
              <a:solidFill>
                <a:srgbClr val="22B368"/>
              </a:solidFill>
            </a:endParaRPr>
          </a:p>
        </p:txBody>
      </p:sp>
      <p:pic>
        <p:nvPicPr>
          <p:cNvPr id="32" name="Zástupný symbol pro obsah 74" descr="Region.gif"/>
          <p:cNvPicPr>
            <a:picLocks noGrp="1" noChangeAspect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676356" y="3032"/>
            <a:ext cx="1895475" cy="1066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3" name="Oval 16"/>
          <p:cNvSpPr>
            <a:spLocks noChangeArrowheads="1"/>
          </p:cNvSpPr>
          <p:nvPr/>
        </p:nvSpPr>
        <p:spPr bwMode="auto">
          <a:xfrm>
            <a:off x="7144668" y="189564"/>
            <a:ext cx="144462" cy="144462"/>
          </a:xfrm>
          <a:prstGeom prst="ellipse">
            <a:avLst/>
          </a:prstGeom>
          <a:solidFill>
            <a:srgbClr val="FF0000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cs-CZ"/>
          </a:p>
        </p:txBody>
      </p:sp>
      <p:sp>
        <p:nvSpPr>
          <p:cNvPr id="34" name="Oval 16"/>
          <p:cNvSpPr>
            <a:spLocks noChangeArrowheads="1"/>
          </p:cNvSpPr>
          <p:nvPr/>
        </p:nvSpPr>
        <p:spPr bwMode="auto">
          <a:xfrm>
            <a:off x="7430752" y="119239"/>
            <a:ext cx="144462" cy="144462"/>
          </a:xfrm>
          <a:prstGeom prst="ellipse">
            <a:avLst/>
          </a:prstGeom>
          <a:solidFill>
            <a:srgbClr val="FF0000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cs-CZ"/>
          </a:p>
        </p:txBody>
      </p:sp>
      <p:sp>
        <p:nvSpPr>
          <p:cNvPr id="44" name="Oval 16"/>
          <p:cNvSpPr>
            <a:spLocks noChangeArrowheads="1"/>
          </p:cNvSpPr>
          <p:nvPr/>
        </p:nvSpPr>
        <p:spPr bwMode="auto">
          <a:xfrm>
            <a:off x="6981222" y="536432"/>
            <a:ext cx="144462" cy="144462"/>
          </a:xfrm>
          <a:prstGeom prst="ellipse">
            <a:avLst/>
          </a:prstGeom>
          <a:solidFill>
            <a:srgbClr val="FF0000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cs-CZ"/>
          </a:p>
        </p:txBody>
      </p:sp>
      <p:sp>
        <p:nvSpPr>
          <p:cNvPr id="47" name="Oval 16"/>
          <p:cNvSpPr>
            <a:spLocks noChangeArrowheads="1"/>
          </p:cNvSpPr>
          <p:nvPr/>
        </p:nvSpPr>
        <p:spPr bwMode="auto">
          <a:xfrm>
            <a:off x="7270647" y="748126"/>
            <a:ext cx="144462" cy="144462"/>
          </a:xfrm>
          <a:prstGeom prst="ellipse">
            <a:avLst/>
          </a:prstGeom>
          <a:solidFill>
            <a:srgbClr val="FF0000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cs-CZ"/>
          </a:p>
        </p:txBody>
      </p:sp>
      <p:sp>
        <p:nvSpPr>
          <p:cNvPr id="50" name="Oval 16"/>
          <p:cNvSpPr>
            <a:spLocks noChangeArrowheads="1"/>
          </p:cNvSpPr>
          <p:nvPr/>
        </p:nvSpPr>
        <p:spPr bwMode="auto">
          <a:xfrm>
            <a:off x="7599661" y="603664"/>
            <a:ext cx="144462" cy="144462"/>
          </a:xfrm>
          <a:prstGeom prst="ellipse">
            <a:avLst/>
          </a:prstGeom>
          <a:solidFill>
            <a:srgbClr val="FF0000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cs-CZ"/>
          </a:p>
        </p:txBody>
      </p:sp>
      <p:sp>
        <p:nvSpPr>
          <p:cNvPr id="54" name="Elipsa 20"/>
          <p:cNvSpPr/>
          <p:nvPr/>
        </p:nvSpPr>
        <p:spPr>
          <a:xfrm>
            <a:off x="6084168" y="4365104"/>
            <a:ext cx="517371" cy="288032"/>
          </a:xfrm>
          <a:prstGeom prst="ellipse">
            <a:avLst/>
          </a:prstGeom>
          <a:noFill/>
          <a:ln w="28575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8" name="Oval 16"/>
          <p:cNvSpPr>
            <a:spLocks noChangeArrowheads="1"/>
          </p:cNvSpPr>
          <p:nvPr/>
        </p:nvSpPr>
        <p:spPr bwMode="auto">
          <a:xfrm>
            <a:off x="7650745" y="241266"/>
            <a:ext cx="144462" cy="144462"/>
          </a:xfrm>
          <a:prstGeom prst="ellipse">
            <a:avLst/>
          </a:prstGeom>
          <a:solidFill>
            <a:srgbClr val="FF0000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cs-CZ"/>
          </a:p>
        </p:txBody>
      </p:sp>
      <p:sp>
        <p:nvSpPr>
          <p:cNvPr id="59" name="Oval 16"/>
          <p:cNvSpPr>
            <a:spLocks noChangeArrowheads="1"/>
          </p:cNvSpPr>
          <p:nvPr/>
        </p:nvSpPr>
        <p:spPr bwMode="auto">
          <a:xfrm>
            <a:off x="7222497" y="485438"/>
            <a:ext cx="144462" cy="144462"/>
          </a:xfrm>
          <a:prstGeom prst="ellipse">
            <a:avLst/>
          </a:prstGeom>
          <a:solidFill>
            <a:srgbClr val="FF0000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cs-CZ"/>
          </a:p>
        </p:txBody>
      </p:sp>
      <p:sp>
        <p:nvSpPr>
          <p:cNvPr id="26" name="TextovéPole 25"/>
          <p:cNvSpPr txBox="1"/>
          <p:nvPr/>
        </p:nvSpPr>
        <p:spPr>
          <a:xfrm>
            <a:off x="843847" y="6237289"/>
            <a:ext cx="216023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914377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cs-CZ" dirty="0">
                <a:solidFill>
                  <a:srgbClr val="FFFFFF"/>
                </a:solidFill>
                <a:latin typeface="Arial" charset="0"/>
              </a:rPr>
              <a:t>Pomáhat a chránit</a:t>
            </a:r>
          </a:p>
        </p:txBody>
      </p:sp>
    </p:spTree>
    <p:extLst>
      <p:ext uri="{BB962C8B-B14F-4D97-AF65-F5344CB8AC3E}">
        <p14:creationId xmlns:p14="http://schemas.microsoft.com/office/powerpoint/2010/main" val="385406001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3000"/>
                            </p:stCondLst>
                            <p:childTnLst>
                              <p:par>
                                <p:cTn id="9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2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2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2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2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2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6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5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41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42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3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44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5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46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7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48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49" presetID="26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1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2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57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58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9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60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1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62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3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64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65" presetID="26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7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7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7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7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7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7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7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8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81" presetID="26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3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4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89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90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91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92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93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94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95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96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97" presetID="26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9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0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05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06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07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08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09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10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11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12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11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5" dur="2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6" dur="2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7" presetID="26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9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0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1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2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3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4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25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26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27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28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29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30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31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32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133" presetID="26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5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6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7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8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9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0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41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2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43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44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45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46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47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48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" grpId="0" animBg="1"/>
      <p:bldP spid="37" grpId="0" animBg="1"/>
      <p:bldP spid="39" grpId="0" animBg="1"/>
      <p:bldP spid="40" grpId="0" animBg="1"/>
      <p:bldP spid="41" grpId="0" animBg="1"/>
      <p:bldP spid="29" grpId="0" animBg="1"/>
      <p:bldP spid="31" grpId="0"/>
      <p:bldP spid="33" grpId="0" animBg="1"/>
      <p:bldP spid="34" grpId="0" animBg="1"/>
      <p:bldP spid="44" grpId="0" animBg="1"/>
      <p:bldP spid="47" grpId="0" animBg="1"/>
      <p:bldP spid="50" grpId="0" animBg="1"/>
      <p:bldP spid="54" grpId="0" animBg="1"/>
      <p:bldP spid="58" grpId="0" animBg="1"/>
      <p:bldP spid="59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3" name="Obrázek 4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22800"/>
            <a:ext cx="9144000" cy="6851936"/>
          </a:xfrm>
          <a:prstGeom prst="rect">
            <a:avLst/>
          </a:prstGeom>
        </p:spPr>
      </p:pic>
      <p:pic>
        <p:nvPicPr>
          <p:cNvPr id="2" name="Obrázek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14956" y="1398612"/>
            <a:ext cx="8717935" cy="3198111"/>
          </a:xfrm>
          <a:prstGeom prst="rect">
            <a:avLst/>
          </a:prstGeom>
        </p:spPr>
      </p:pic>
      <p:sp>
        <p:nvSpPr>
          <p:cNvPr id="31" name="TextovéPole 30"/>
          <p:cNvSpPr txBox="1"/>
          <p:nvPr/>
        </p:nvSpPr>
        <p:spPr>
          <a:xfrm>
            <a:off x="1588868" y="4725144"/>
            <a:ext cx="5688632" cy="830997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>
                <a:rot lat="0" lon="0" rev="0"/>
              </a:camera>
              <a:lightRig rig="threePt" dir="t"/>
            </a:scene3d>
          </a:bodyPr>
          <a:lstStyle/>
          <a:p>
            <a:pPr marL="285750" indent="-285750">
              <a:buClr>
                <a:srgbClr val="009E47"/>
              </a:buClr>
              <a:buFont typeface="Wingdings" pitchFamily="2" charset="2"/>
              <a:buChar char="ê"/>
            </a:pPr>
            <a:r>
              <a:rPr lang="cs-CZ" sz="1600" b="1" dirty="0">
                <a:latin typeface="+mn-lt"/>
              </a:rPr>
              <a:t>krádeže vloupáním             -8,2 %</a:t>
            </a:r>
          </a:p>
          <a:p>
            <a:pPr>
              <a:buClr>
                <a:srgbClr val="C00000"/>
              </a:buClr>
              <a:buFont typeface="Wingdings" panose="05000000000000000000" pitchFamily="2" charset="2"/>
              <a:buChar char=""/>
            </a:pPr>
            <a:r>
              <a:rPr lang="cs-CZ" sz="1600" b="1" dirty="0"/>
              <a:t>  krádeže prosté                    +2,0 %</a:t>
            </a:r>
          </a:p>
          <a:p>
            <a:pPr>
              <a:buClr>
                <a:srgbClr val="C00000"/>
              </a:buClr>
              <a:buFont typeface="Wingdings" panose="05000000000000000000" pitchFamily="2" charset="2"/>
              <a:buChar char=""/>
            </a:pPr>
            <a:r>
              <a:rPr lang="cs-CZ" sz="1600" b="1" dirty="0"/>
              <a:t>  ostatní majetkové činy       +6,9 %</a:t>
            </a:r>
          </a:p>
        </p:txBody>
      </p:sp>
      <p:sp>
        <p:nvSpPr>
          <p:cNvPr id="11" name="Nadpis 1"/>
          <p:cNvSpPr txBox="1">
            <a:spLocks/>
          </p:cNvSpPr>
          <p:nvPr/>
        </p:nvSpPr>
        <p:spPr bwMode="auto">
          <a:xfrm>
            <a:off x="611560" y="116632"/>
            <a:ext cx="7920880" cy="93610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>
              <a:defRPr/>
            </a:pPr>
            <a:r>
              <a:rPr lang="en-US" sz="4000" b="1" dirty="0">
                <a:latin typeface="+mj-lt"/>
                <a:ea typeface="+mj-ea"/>
                <a:cs typeface="+mj-cs"/>
              </a:rPr>
              <a:t>ČR</a:t>
            </a:r>
            <a:r>
              <a:rPr lang="cs-CZ" sz="4000" b="1" dirty="0">
                <a:latin typeface="+mj-lt"/>
                <a:ea typeface="+mj-ea"/>
                <a:cs typeface="+mj-cs"/>
              </a:rPr>
              <a:t> </a:t>
            </a:r>
            <a:r>
              <a:rPr lang="cs-CZ" sz="2000" b="1" dirty="0">
                <a:latin typeface="+mj-lt"/>
                <a:ea typeface="+mj-ea"/>
                <a:cs typeface="+mj-cs"/>
              </a:rPr>
              <a:t>– majetková kriminalita</a:t>
            </a:r>
          </a:p>
          <a:p>
            <a:pPr>
              <a:tabLst>
                <a:tab pos="1074738" algn="l"/>
              </a:tabLst>
              <a:defRPr/>
            </a:pPr>
            <a:r>
              <a:rPr lang="cs-CZ" sz="2000" b="1" dirty="0">
                <a:latin typeface="+mj-lt"/>
                <a:ea typeface="+mj-ea"/>
                <a:cs typeface="+mj-cs"/>
              </a:rPr>
              <a:t> </a:t>
            </a:r>
            <a:r>
              <a:rPr lang="cs-CZ" sz="2000" b="1" dirty="0"/>
              <a:t> 	</a:t>
            </a:r>
            <a:r>
              <a:rPr lang="cs-CZ" sz="2000" b="1" dirty="0">
                <a:solidFill>
                  <a:prstClr val="black"/>
                </a:solidFill>
                <a:latin typeface="Calibri"/>
              </a:rPr>
              <a:t>leden</a:t>
            </a:r>
            <a:r>
              <a:rPr lang="pt-BR" sz="2000" b="1" dirty="0">
                <a:solidFill>
                  <a:prstClr val="black"/>
                </a:solidFill>
                <a:latin typeface="Calibri"/>
              </a:rPr>
              <a:t> </a:t>
            </a:r>
            <a:r>
              <a:rPr lang="cs-CZ" sz="2000" b="1" dirty="0">
                <a:solidFill>
                  <a:prstClr val="black"/>
                </a:solidFill>
                <a:latin typeface="Calibri"/>
              </a:rPr>
              <a:t>- prosinec 2022 a 2023</a:t>
            </a:r>
            <a:endParaRPr lang="cs-CZ" sz="2000" b="1" dirty="0">
              <a:solidFill>
                <a:srgbClr val="C00000"/>
              </a:solidFill>
              <a:latin typeface="+mj-lt"/>
              <a:ea typeface="+mj-ea"/>
              <a:cs typeface="+mj-cs"/>
            </a:endParaRPr>
          </a:p>
        </p:txBody>
      </p:sp>
      <p:sp>
        <p:nvSpPr>
          <p:cNvPr id="41" name="TextovéPole 40"/>
          <p:cNvSpPr txBox="1"/>
          <p:nvPr/>
        </p:nvSpPr>
        <p:spPr>
          <a:xfrm>
            <a:off x="5620941" y="1044000"/>
            <a:ext cx="3456384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cs-CZ"/>
            </a:defPPr>
            <a:lvl1pPr algn="r">
              <a:defRPr b="1">
                <a:solidFill>
                  <a:srgbClr val="C00000"/>
                </a:solidFill>
              </a:defRPr>
            </a:lvl1pPr>
          </a:lstStyle>
          <a:p>
            <a:r>
              <a:rPr lang="pl-PL" dirty="0"/>
              <a:t>registrováno 100 300 skutků </a:t>
            </a:r>
          </a:p>
          <a:p>
            <a:r>
              <a:rPr lang="pl-PL" dirty="0"/>
              <a:t>+117 skutků </a:t>
            </a:r>
          </a:p>
          <a:p>
            <a:r>
              <a:rPr lang="pl-PL" dirty="0"/>
              <a:t>+0,1 %</a:t>
            </a:r>
            <a:endParaRPr lang="cs-CZ" dirty="0"/>
          </a:p>
        </p:txBody>
      </p:sp>
      <p:pic>
        <p:nvPicPr>
          <p:cNvPr id="42" name="Zástupný symbol pro obsah 74" descr="Region.gif"/>
          <p:cNvPicPr>
            <a:picLocks noGrp="1" noChangeAspect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664622" y="-22800"/>
            <a:ext cx="1895475" cy="1066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3" name="Elipsa 20"/>
          <p:cNvSpPr/>
          <p:nvPr/>
        </p:nvSpPr>
        <p:spPr>
          <a:xfrm>
            <a:off x="1152845" y="4049669"/>
            <a:ext cx="517371" cy="288032"/>
          </a:xfrm>
          <a:prstGeom prst="ellipse">
            <a:avLst/>
          </a:prstGeom>
          <a:noFill/>
          <a:ln w="28575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4" name="Elipsa 20"/>
          <p:cNvSpPr/>
          <p:nvPr/>
        </p:nvSpPr>
        <p:spPr>
          <a:xfrm>
            <a:off x="1721115" y="4040228"/>
            <a:ext cx="517371" cy="288032"/>
          </a:xfrm>
          <a:prstGeom prst="ellipse">
            <a:avLst/>
          </a:prstGeom>
          <a:noFill/>
          <a:ln w="28575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5" name="Elipsa 20"/>
          <p:cNvSpPr/>
          <p:nvPr/>
        </p:nvSpPr>
        <p:spPr>
          <a:xfrm>
            <a:off x="2289385" y="4041935"/>
            <a:ext cx="517371" cy="288032"/>
          </a:xfrm>
          <a:prstGeom prst="ellipse">
            <a:avLst/>
          </a:prstGeom>
          <a:noFill/>
          <a:ln w="28575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8" name="Elipsa 20"/>
          <p:cNvSpPr/>
          <p:nvPr/>
        </p:nvSpPr>
        <p:spPr>
          <a:xfrm>
            <a:off x="3388406" y="4053811"/>
            <a:ext cx="517371" cy="288032"/>
          </a:xfrm>
          <a:prstGeom prst="ellipse">
            <a:avLst/>
          </a:prstGeom>
          <a:noFill/>
          <a:ln w="28575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1" name="Elipsa 20"/>
          <p:cNvSpPr/>
          <p:nvPr/>
        </p:nvSpPr>
        <p:spPr>
          <a:xfrm>
            <a:off x="5055696" y="4051772"/>
            <a:ext cx="517371" cy="288032"/>
          </a:xfrm>
          <a:prstGeom prst="ellipse">
            <a:avLst/>
          </a:prstGeom>
          <a:noFill/>
          <a:ln w="28575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2" name="Elipsa 20"/>
          <p:cNvSpPr/>
          <p:nvPr/>
        </p:nvSpPr>
        <p:spPr>
          <a:xfrm>
            <a:off x="6157785" y="4045894"/>
            <a:ext cx="517371" cy="288032"/>
          </a:xfrm>
          <a:prstGeom prst="ellipse">
            <a:avLst/>
          </a:prstGeom>
          <a:noFill/>
          <a:ln w="28575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4" name="Elipsa 20"/>
          <p:cNvSpPr/>
          <p:nvPr/>
        </p:nvSpPr>
        <p:spPr>
          <a:xfrm>
            <a:off x="7277396" y="4040045"/>
            <a:ext cx="517371" cy="288032"/>
          </a:xfrm>
          <a:prstGeom prst="ellipse">
            <a:avLst/>
          </a:prstGeom>
          <a:noFill/>
          <a:ln w="28575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5" name="Elipsa 20"/>
          <p:cNvSpPr/>
          <p:nvPr/>
        </p:nvSpPr>
        <p:spPr>
          <a:xfrm>
            <a:off x="7835697" y="4040045"/>
            <a:ext cx="517371" cy="288032"/>
          </a:xfrm>
          <a:prstGeom prst="ellipse">
            <a:avLst/>
          </a:prstGeom>
          <a:noFill/>
          <a:ln w="28575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9" name="Oval 16"/>
          <p:cNvSpPr>
            <a:spLocks noChangeArrowheads="1"/>
          </p:cNvSpPr>
          <p:nvPr/>
        </p:nvSpPr>
        <p:spPr bwMode="auto">
          <a:xfrm>
            <a:off x="8077694" y="673632"/>
            <a:ext cx="144462" cy="144462"/>
          </a:xfrm>
          <a:prstGeom prst="ellipse">
            <a:avLst/>
          </a:prstGeom>
          <a:solidFill>
            <a:srgbClr val="FF0000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cs-CZ"/>
          </a:p>
        </p:txBody>
      </p:sp>
      <p:sp>
        <p:nvSpPr>
          <p:cNvPr id="30" name="Oval 16"/>
          <p:cNvSpPr>
            <a:spLocks noChangeArrowheads="1"/>
          </p:cNvSpPr>
          <p:nvPr/>
        </p:nvSpPr>
        <p:spPr bwMode="auto">
          <a:xfrm>
            <a:off x="6884719" y="290783"/>
            <a:ext cx="144462" cy="144462"/>
          </a:xfrm>
          <a:prstGeom prst="ellipse">
            <a:avLst/>
          </a:prstGeom>
          <a:solidFill>
            <a:srgbClr val="FF0000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cs-CZ"/>
          </a:p>
        </p:txBody>
      </p:sp>
      <p:sp>
        <p:nvSpPr>
          <p:cNvPr id="34" name="Oval 16"/>
          <p:cNvSpPr>
            <a:spLocks noChangeArrowheads="1"/>
          </p:cNvSpPr>
          <p:nvPr/>
        </p:nvSpPr>
        <p:spPr bwMode="auto">
          <a:xfrm>
            <a:off x="7951640" y="510600"/>
            <a:ext cx="144462" cy="144462"/>
          </a:xfrm>
          <a:prstGeom prst="ellipse">
            <a:avLst/>
          </a:prstGeom>
          <a:solidFill>
            <a:srgbClr val="FF0000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cs-CZ"/>
          </a:p>
        </p:txBody>
      </p:sp>
      <p:sp>
        <p:nvSpPr>
          <p:cNvPr id="36" name="Oval 16"/>
          <p:cNvSpPr>
            <a:spLocks noChangeArrowheads="1"/>
          </p:cNvSpPr>
          <p:nvPr/>
        </p:nvSpPr>
        <p:spPr bwMode="auto">
          <a:xfrm>
            <a:off x="7594599" y="584858"/>
            <a:ext cx="144462" cy="144462"/>
          </a:xfrm>
          <a:prstGeom prst="ellipse">
            <a:avLst/>
          </a:prstGeom>
          <a:solidFill>
            <a:srgbClr val="FF0000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cs-CZ"/>
          </a:p>
        </p:txBody>
      </p:sp>
      <p:sp>
        <p:nvSpPr>
          <p:cNvPr id="37" name="Oval 16"/>
          <p:cNvSpPr>
            <a:spLocks noChangeArrowheads="1"/>
          </p:cNvSpPr>
          <p:nvPr/>
        </p:nvSpPr>
        <p:spPr bwMode="auto">
          <a:xfrm>
            <a:off x="7258913" y="722294"/>
            <a:ext cx="144462" cy="144462"/>
          </a:xfrm>
          <a:prstGeom prst="ellipse">
            <a:avLst/>
          </a:prstGeom>
          <a:solidFill>
            <a:srgbClr val="FF0000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cs-CZ"/>
          </a:p>
        </p:txBody>
      </p:sp>
      <p:sp>
        <p:nvSpPr>
          <p:cNvPr id="40" name="Oval 16"/>
          <p:cNvSpPr>
            <a:spLocks noChangeArrowheads="1"/>
          </p:cNvSpPr>
          <p:nvPr/>
        </p:nvSpPr>
        <p:spPr bwMode="auto">
          <a:xfrm>
            <a:off x="7639011" y="215434"/>
            <a:ext cx="144462" cy="144462"/>
          </a:xfrm>
          <a:prstGeom prst="ellipse">
            <a:avLst/>
          </a:prstGeom>
          <a:solidFill>
            <a:srgbClr val="FF0000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cs-CZ"/>
          </a:p>
        </p:txBody>
      </p:sp>
      <p:sp>
        <p:nvSpPr>
          <p:cNvPr id="44" name="Oval 16"/>
          <p:cNvSpPr>
            <a:spLocks noChangeArrowheads="1"/>
          </p:cNvSpPr>
          <p:nvPr/>
        </p:nvSpPr>
        <p:spPr bwMode="auto">
          <a:xfrm>
            <a:off x="7212150" y="451625"/>
            <a:ext cx="144462" cy="144462"/>
          </a:xfrm>
          <a:prstGeom prst="ellipse">
            <a:avLst/>
          </a:prstGeom>
          <a:solidFill>
            <a:srgbClr val="FF0000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cs-CZ"/>
          </a:p>
        </p:txBody>
      </p:sp>
      <p:sp>
        <p:nvSpPr>
          <p:cNvPr id="46" name="Oval 16"/>
          <p:cNvSpPr>
            <a:spLocks noChangeArrowheads="1"/>
          </p:cNvSpPr>
          <p:nvPr/>
        </p:nvSpPr>
        <p:spPr bwMode="auto">
          <a:xfrm>
            <a:off x="7291859" y="315760"/>
            <a:ext cx="144462" cy="144462"/>
          </a:xfrm>
          <a:prstGeom prst="ellipse">
            <a:avLst/>
          </a:prstGeom>
          <a:solidFill>
            <a:srgbClr val="FF0000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cs-CZ"/>
          </a:p>
        </p:txBody>
      </p:sp>
      <p:sp>
        <p:nvSpPr>
          <p:cNvPr id="47" name="TextovéPole 46"/>
          <p:cNvSpPr txBox="1"/>
          <p:nvPr/>
        </p:nvSpPr>
        <p:spPr>
          <a:xfrm>
            <a:off x="843847" y="6237289"/>
            <a:ext cx="216023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914377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cs-CZ" dirty="0">
                <a:solidFill>
                  <a:srgbClr val="FFFFFF"/>
                </a:solidFill>
                <a:latin typeface="Arial" charset="0"/>
              </a:rPr>
              <a:t>Pomáhat a chránit</a:t>
            </a:r>
          </a:p>
        </p:txBody>
      </p:sp>
    </p:spTree>
    <p:extLst>
      <p:ext uri="{BB962C8B-B14F-4D97-AF65-F5344CB8AC3E}">
        <p14:creationId xmlns:p14="http://schemas.microsoft.com/office/powerpoint/2010/main" val="321929016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30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2000"/>
                                        <p:tgtEl>
                                          <p:spTgt spid="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5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3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70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2000"/>
                                        <p:tgtEl>
                                          <p:spTgt spid="3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9000"/>
                            </p:stCondLst>
                            <p:childTnLst>
                              <p:par>
                                <p:cTn id="21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3" presetID="26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5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6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61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62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3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64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5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66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7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68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69" presetID="26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1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2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77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78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79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80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81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82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83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84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85" presetID="26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9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9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9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9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9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9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9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0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101" presetID="26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3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4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09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10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11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12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13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14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15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16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117" presetID="26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9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0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1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2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3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4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25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26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27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28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29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30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31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32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133" presetID="26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5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6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7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8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9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0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41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2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43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44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45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46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47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48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149" presetID="26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1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2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3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4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5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6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57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58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9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0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61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62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63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64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165" presetID="26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6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7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7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7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7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8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1" grpId="0" uiExpand="1" build="p"/>
      <p:bldP spid="41" grpId="0"/>
      <p:bldP spid="13" grpId="0" animBg="1"/>
      <p:bldP spid="14" grpId="0" animBg="1"/>
      <p:bldP spid="15" grpId="0" animBg="1"/>
      <p:bldP spid="18" grpId="0" animBg="1"/>
      <p:bldP spid="21" grpId="0" animBg="1"/>
      <p:bldP spid="22" grpId="0" animBg="1"/>
      <p:bldP spid="24" grpId="0" animBg="1"/>
      <p:bldP spid="25" grpId="0" animBg="1"/>
      <p:bldP spid="29" grpId="0" animBg="1"/>
      <p:bldP spid="30" grpId="0" animBg="1"/>
      <p:bldP spid="34" grpId="0" animBg="1"/>
      <p:bldP spid="36" grpId="0" animBg="1"/>
      <p:bldP spid="37" grpId="0" animBg="1"/>
      <p:bldP spid="40" grpId="0" animBg="1"/>
      <p:bldP spid="44" grpId="0" animBg="1"/>
      <p:bldP spid="46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" name="Obrázek 3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032"/>
            <a:ext cx="9144000" cy="6851936"/>
          </a:xfrm>
          <a:prstGeom prst="rect">
            <a:avLst/>
          </a:prstGeom>
        </p:spPr>
      </p:pic>
      <p:pic>
        <p:nvPicPr>
          <p:cNvPr id="2" name="Obrázek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0768" y="1624518"/>
            <a:ext cx="9010650" cy="3314700"/>
          </a:xfrm>
          <a:prstGeom prst="rect">
            <a:avLst/>
          </a:prstGeom>
        </p:spPr>
      </p:pic>
      <p:sp>
        <p:nvSpPr>
          <p:cNvPr id="11" name="Nadpis 1"/>
          <p:cNvSpPr txBox="1">
            <a:spLocks/>
          </p:cNvSpPr>
          <p:nvPr/>
        </p:nvSpPr>
        <p:spPr bwMode="auto">
          <a:xfrm>
            <a:off x="611560" y="116632"/>
            <a:ext cx="4824536" cy="93610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>
              <a:defRPr/>
            </a:pPr>
            <a:r>
              <a:rPr lang="en-US" sz="4000" b="1" dirty="0">
                <a:latin typeface="+mj-lt"/>
                <a:ea typeface="+mj-ea"/>
                <a:cs typeface="+mj-cs"/>
              </a:rPr>
              <a:t>ČR</a:t>
            </a:r>
            <a:r>
              <a:rPr lang="cs-CZ" sz="4000" b="1" dirty="0">
                <a:latin typeface="+mj-lt"/>
                <a:ea typeface="+mj-ea"/>
                <a:cs typeface="+mj-cs"/>
              </a:rPr>
              <a:t> </a:t>
            </a:r>
            <a:r>
              <a:rPr lang="cs-CZ" sz="2000" b="1" dirty="0">
                <a:latin typeface="+mj-lt"/>
                <a:ea typeface="+mj-ea"/>
                <a:cs typeface="+mj-cs"/>
              </a:rPr>
              <a:t>– </a:t>
            </a:r>
            <a:r>
              <a:rPr lang="cs-CZ" sz="2000" b="1" dirty="0"/>
              <a:t>hospodářská kriminalita</a:t>
            </a:r>
          </a:p>
          <a:p>
            <a:pPr>
              <a:tabLst>
                <a:tab pos="1074738" algn="l"/>
              </a:tabLst>
              <a:defRPr/>
            </a:pPr>
            <a:r>
              <a:rPr lang="cs-CZ" sz="2000" b="1" dirty="0">
                <a:latin typeface="+mj-lt"/>
                <a:ea typeface="+mj-ea"/>
                <a:cs typeface="+mj-cs"/>
              </a:rPr>
              <a:t> </a:t>
            </a:r>
            <a:r>
              <a:rPr lang="cs-CZ" sz="2000" b="1" dirty="0"/>
              <a:t> 	</a:t>
            </a:r>
            <a:r>
              <a:rPr lang="cs-CZ" sz="2000" b="1" dirty="0">
                <a:solidFill>
                  <a:prstClr val="black"/>
                </a:solidFill>
                <a:latin typeface="Calibri"/>
              </a:rPr>
              <a:t>leden</a:t>
            </a:r>
            <a:r>
              <a:rPr lang="pt-BR" sz="2000" b="1" dirty="0">
                <a:solidFill>
                  <a:prstClr val="black"/>
                </a:solidFill>
                <a:latin typeface="Calibri"/>
              </a:rPr>
              <a:t> </a:t>
            </a:r>
            <a:r>
              <a:rPr lang="cs-CZ" sz="2000" b="1" dirty="0">
                <a:solidFill>
                  <a:prstClr val="black"/>
                </a:solidFill>
                <a:latin typeface="Calibri"/>
              </a:rPr>
              <a:t>- prosinec 2022 a 2023</a:t>
            </a:r>
            <a:endParaRPr lang="cs-CZ" sz="2000" b="1" dirty="0">
              <a:solidFill>
                <a:srgbClr val="C00000"/>
              </a:solidFill>
              <a:latin typeface="+mj-lt"/>
              <a:ea typeface="+mj-ea"/>
              <a:cs typeface="+mj-cs"/>
            </a:endParaRPr>
          </a:p>
        </p:txBody>
      </p:sp>
      <p:sp>
        <p:nvSpPr>
          <p:cNvPr id="21" name="Elipsa 20"/>
          <p:cNvSpPr/>
          <p:nvPr/>
        </p:nvSpPr>
        <p:spPr>
          <a:xfrm>
            <a:off x="1547664" y="4365104"/>
            <a:ext cx="517371" cy="288032"/>
          </a:xfrm>
          <a:prstGeom prst="ellipse">
            <a:avLst/>
          </a:prstGeom>
          <a:noFill/>
          <a:ln w="28575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7" name="Elipsa 20"/>
          <p:cNvSpPr/>
          <p:nvPr/>
        </p:nvSpPr>
        <p:spPr>
          <a:xfrm>
            <a:off x="6084168" y="4365104"/>
            <a:ext cx="517371" cy="288032"/>
          </a:xfrm>
          <a:prstGeom prst="ellipse">
            <a:avLst/>
          </a:prstGeom>
          <a:noFill/>
          <a:ln w="28575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0" name="Elipsa 20"/>
          <p:cNvSpPr/>
          <p:nvPr/>
        </p:nvSpPr>
        <p:spPr>
          <a:xfrm>
            <a:off x="6693651" y="4365104"/>
            <a:ext cx="517371" cy="288032"/>
          </a:xfrm>
          <a:prstGeom prst="ellipse">
            <a:avLst/>
          </a:prstGeom>
          <a:noFill/>
          <a:ln w="28575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9" name="Elipsa 20"/>
          <p:cNvSpPr/>
          <p:nvPr/>
        </p:nvSpPr>
        <p:spPr>
          <a:xfrm>
            <a:off x="5004048" y="4365104"/>
            <a:ext cx="517371" cy="288032"/>
          </a:xfrm>
          <a:prstGeom prst="ellipse">
            <a:avLst/>
          </a:prstGeom>
          <a:noFill/>
          <a:ln w="28575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1" name="TextovéPole 30"/>
          <p:cNvSpPr txBox="1"/>
          <p:nvPr/>
        </p:nvSpPr>
        <p:spPr>
          <a:xfrm>
            <a:off x="5620941" y="1044000"/>
            <a:ext cx="3456384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cs-CZ"/>
            </a:defPPr>
            <a:lvl1pPr algn="r">
              <a:defRPr b="1">
                <a:solidFill>
                  <a:srgbClr val="C00000"/>
                </a:solidFill>
              </a:defRPr>
            </a:lvl1pPr>
          </a:lstStyle>
          <a:p>
            <a:r>
              <a:rPr lang="pl-PL" dirty="0">
                <a:solidFill>
                  <a:srgbClr val="22B368"/>
                </a:solidFill>
              </a:rPr>
              <a:t>registrováno 12 765 skutků </a:t>
            </a:r>
          </a:p>
          <a:p>
            <a:r>
              <a:rPr lang="pl-PL" dirty="0">
                <a:solidFill>
                  <a:srgbClr val="22B368"/>
                </a:solidFill>
              </a:rPr>
              <a:t> -872 skutků </a:t>
            </a:r>
          </a:p>
          <a:p>
            <a:r>
              <a:rPr lang="pl-PL" dirty="0">
                <a:solidFill>
                  <a:srgbClr val="22B368"/>
                </a:solidFill>
              </a:rPr>
              <a:t>-6,4 %</a:t>
            </a:r>
            <a:endParaRPr lang="cs-CZ" dirty="0">
              <a:solidFill>
                <a:srgbClr val="22B368"/>
              </a:solidFill>
            </a:endParaRPr>
          </a:p>
        </p:txBody>
      </p:sp>
      <p:pic>
        <p:nvPicPr>
          <p:cNvPr id="32" name="Zástupný symbol pro obsah 74" descr="Region.gif"/>
          <p:cNvPicPr>
            <a:picLocks noGrp="1" noChangeAspect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732240" y="11188"/>
            <a:ext cx="1895475" cy="1066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3" name="Elipsa 20"/>
          <p:cNvSpPr/>
          <p:nvPr/>
        </p:nvSpPr>
        <p:spPr>
          <a:xfrm>
            <a:off x="8379435" y="4365104"/>
            <a:ext cx="517371" cy="288032"/>
          </a:xfrm>
          <a:prstGeom prst="ellipse">
            <a:avLst/>
          </a:prstGeom>
          <a:noFill/>
          <a:ln w="28575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4" name="Elipsa 20"/>
          <p:cNvSpPr/>
          <p:nvPr/>
        </p:nvSpPr>
        <p:spPr>
          <a:xfrm>
            <a:off x="7832803" y="4365104"/>
            <a:ext cx="517371" cy="288032"/>
          </a:xfrm>
          <a:prstGeom prst="ellipse">
            <a:avLst/>
          </a:prstGeom>
          <a:noFill/>
          <a:ln w="28575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0" name="Oval 16"/>
          <p:cNvSpPr>
            <a:spLocks noChangeArrowheads="1"/>
          </p:cNvSpPr>
          <p:nvPr/>
        </p:nvSpPr>
        <p:spPr bwMode="auto">
          <a:xfrm>
            <a:off x="7650486" y="618396"/>
            <a:ext cx="144462" cy="144462"/>
          </a:xfrm>
          <a:prstGeom prst="ellipse">
            <a:avLst/>
          </a:prstGeom>
          <a:solidFill>
            <a:srgbClr val="FF0000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cs-CZ"/>
          </a:p>
        </p:txBody>
      </p:sp>
      <p:sp>
        <p:nvSpPr>
          <p:cNvPr id="38" name="Oval 16"/>
          <p:cNvSpPr>
            <a:spLocks noChangeArrowheads="1"/>
          </p:cNvSpPr>
          <p:nvPr/>
        </p:nvSpPr>
        <p:spPr bwMode="auto">
          <a:xfrm>
            <a:off x="7896522" y="755761"/>
            <a:ext cx="144462" cy="144462"/>
          </a:xfrm>
          <a:prstGeom prst="ellipse">
            <a:avLst/>
          </a:prstGeom>
          <a:solidFill>
            <a:srgbClr val="FF0000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cs-CZ"/>
          </a:p>
        </p:txBody>
      </p:sp>
      <p:sp>
        <p:nvSpPr>
          <p:cNvPr id="43" name="Oval 16"/>
          <p:cNvSpPr>
            <a:spLocks noChangeArrowheads="1"/>
          </p:cNvSpPr>
          <p:nvPr/>
        </p:nvSpPr>
        <p:spPr bwMode="auto">
          <a:xfrm>
            <a:off x="8019258" y="544588"/>
            <a:ext cx="144462" cy="144462"/>
          </a:xfrm>
          <a:prstGeom prst="ellipse">
            <a:avLst/>
          </a:prstGeom>
          <a:solidFill>
            <a:srgbClr val="FF0000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cs-CZ"/>
          </a:p>
        </p:txBody>
      </p:sp>
      <p:sp>
        <p:nvSpPr>
          <p:cNvPr id="45" name="Oval 16"/>
          <p:cNvSpPr>
            <a:spLocks noChangeArrowheads="1"/>
          </p:cNvSpPr>
          <p:nvPr/>
        </p:nvSpPr>
        <p:spPr bwMode="auto">
          <a:xfrm>
            <a:off x="8234581" y="481715"/>
            <a:ext cx="144462" cy="144462"/>
          </a:xfrm>
          <a:prstGeom prst="ellipse">
            <a:avLst/>
          </a:prstGeom>
          <a:solidFill>
            <a:srgbClr val="FF0000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cs-CZ"/>
          </a:p>
        </p:txBody>
      </p:sp>
      <p:sp>
        <p:nvSpPr>
          <p:cNvPr id="51" name="Oval 16"/>
          <p:cNvSpPr>
            <a:spLocks noChangeArrowheads="1"/>
          </p:cNvSpPr>
          <p:nvPr/>
        </p:nvSpPr>
        <p:spPr bwMode="auto">
          <a:xfrm>
            <a:off x="7706629" y="249422"/>
            <a:ext cx="144462" cy="144462"/>
          </a:xfrm>
          <a:prstGeom prst="ellipse">
            <a:avLst/>
          </a:prstGeom>
          <a:solidFill>
            <a:srgbClr val="FF0000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cs-CZ"/>
          </a:p>
        </p:txBody>
      </p:sp>
      <p:sp>
        <p:nvSpPr>
          <p:cNvPr id="52" name="Oval 16"/>
          <p:cNvSpPr>
            <a:spLocks noChangeArrowheads="1"/>
          </p:cNvSpPr>
          <p:nvPr/>
        </p:nvSpPr>
        <p:spPr bwMode="auto">
          <a:xfrm>
            <a:off x="7364490" y="395788"/>
            <a:ext cx="144462" cy="144462"/>
          </a:xfrm>
          <a:prstGeom prst="ellipse">
            <a:avLst/>
          </a:prstGeom>
          <a:solidFill>
            <a:srgbClr val="FF0000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cs-CZ"/>
          </a:p>
        </p:txBody>
      </p:sp>
      <p:sp>
        <p:nvSpPr>
          <p:cNvPr id="34" name="TextovéPole 33"/>
          <p:cNvSpPr txBox="1"/>
          <p:nvPr/>
        </p:nvSpPr>
        <p:spPr>
          <a:xfrm>
            <a:off x="843847" y="6237289"/>
            <a:ext cx="216023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914377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cs-CZ" dirty="0">
                <a:solidFill>
                  <a:srgbClr val="FFFFFF"/>
                </a:solidFill>
                <a:latin typeface="Arial" charset="0"/>
              </a:rPr>
              <a:t>Pomáhat a chránit</a:t>
            </a:r>
          </a:p>
        </p:txBody>
      </p:sp>
    </p:spTree>
    <p:extLst>
      <p:ext uri="{BB962C8B-B14F-4D97-AF65-F5344CB8AC3E}">
        <p14:creationId xmlns:p14="http://schemas.microsoft.com/office/powerpoint/2010/main" val="30052559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3000"/>
                            </p:stCondLst>
                            <p:childTnLst>
                              <p:par>
                                <p:cTn id="9" presetID="26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1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2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3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4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2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2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2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5000"/>
                            </p:stCondLst>
                            <p:childTnLst>
                              <p:par>
                                <p:cTn id="30" presetID="26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2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38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9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0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41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2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43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4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45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4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8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7000"/>
                            </p:stCondLst>
                            <p:childTnLst>
                              <p:par>
                                <p:cTn id="51" presetID="26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3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4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59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60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1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62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3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64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5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66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6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2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2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>
                            <p:stCondLst>
                              <p:cond delay="9000"/>
                            </p:stCondLst>
                            <p:childTnLst>
                              <p:par>
                                <p:cTn id="72" presetID="26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4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5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80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81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82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83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84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85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86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87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8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2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2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11000"/>
                            </p:stCondLst>
                            <p:childTnLst>
                              <p:par>
                                <p:cTn id="93" presetID="26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5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6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01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02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03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04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05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06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07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08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10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1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2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3" fill="hold">
                            <p:stCondLst>
                              <p:cond delay="13000"/>
                            </p:stCondLst>
                            <p:childTnLst>
                              <p:par>
                                <p:cTn id="114" presetID="26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6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7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0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1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22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23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24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25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26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27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28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29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13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2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3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" grpId="0" animBg="1"/>
      <p:bldP spid="37" grpId="0" animBg="1"/>
      <p:bldP spid="40" grpId="0" animBg="1"/>
      <p:bldP spid="29" grpId="0" animBg="1"/>
      <p:bldP spid="31" grpId="0"/>
      <p:bldP spid="53" grpId="0" animBg="1"/>
      <p:bldP spid="54" grpId="0" animBg="1"/>
      <p:bldP spid="30" grpId="0" animBg="1"/>
      <p:bldP spid="38" grpId="0" animBg="1"/>
      <p:bldP spid="43" grpId="0" animBg="1"/>
      <p:bldP spid="45" grpId="0" animBg="1"/>
      <p:bldP spid="51" grpId="0" animBg="1"/>
      <p:bldP spid="52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Obrázek 8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032"/>
            <a:ext cx="9144000" cy="6851936"/>
          </a:xfrm>
          <a:prstGeom prst="rect">
            <a:avLst/>
          </a:prstGeom>
        </p:spPr>
      </p:pic>
      <p:pic>
        <p:nvPicPr>
          <p:cNvPr id="11" name="Zástupný symbol pro obsah 74" descr="Region.gif"/>
          <p:cNvPicPr>
            <a:picLocks noGrp="1"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732240" y="63764"/>
            <a:ext cx="1895475" cy="1066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2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274638"/>
            <a:ext cx="8229600" cy="1425402"/>
          </a:xfrm>
        </p:spPr>
        <p:txBody>
          <a:bodyPr/>
          <a:lstStyle/>
          <a:p>
            <a:pPr marL="984250" indent="-984250"/>
            <a:r>
              <a:rPr lang="en-US" sz="3600" b="1" dirty="0">
                <a:latin typeface="+mj-lt"/>
                <a:ea typeface="+mj-ea"/>
                <a:cs typeface="+mj-cs"/>
              </a:rPr>
              <a:t>ČR</a:t>
            </a:r>
            <a:r>
              <a:rPr lang="cs-CZ" sz="3600" b="1" dirty="0">
                <a:latin typeface="+mj-lt"/>
                <a:ea typeface="+mj-ea"/>
                <a:cs typeface="+mj-cs"/>
              </a:rPr>
              <a:t> </a:t>
            </a:r>
            <a:r>
              <a:rPr lang="cs-CZ" sz="1800" b="1" dirty="0"/>
              <a:t>– registrovaná kyberkriminalita v krajích</a:t>
            </a:r>
            <a:br>
              <a:rPr lang="cs-CZ" sz="1800" b="1" dirty="0"/>
            </a:br>
            <a:r>
              <a:rPr lang="cs-CZ" sz="1800" b="1" dirty="0"/>
              <a:t>2021 - 2023</a:t>
            </a:r>
            <a:endParaRPr lang="cs-CZ" altLang="cs-CZ" sz="1800" dirty="0"/>
          </a:p>
        </p:txBody>
      </p:sp>
      <p:sp>
        <p:nvSpPr>
          <p:cNvPr id="10" name="TextovéPole 9"/>
          <p:cNvSpPr txBox="1"/>
          <p:nvPr/>
        </p:nvSpPr>
        <p:spPr>
          <a:xfrm>
            <a:off x="843847" y="6237289"/>
            <a:ext cx="216023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914377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cs-CZ" dirty="0">
                <a:solidFill>
                  <a:srgbClr val="FFFFFF"/>
                </a:solidFill>
                <a:latin typeface="Arial" charset="0"/>
              </a:rPr>
              <a:t>Pomáhat a chránit</a:t>
            </a:r>
          </a:p>
        </p:txBody>
      </p:sp>
      <p:graphicFrame>
        <p:nvGraphicFramePr>
          <p:cNvPr id="13" name="Graf 12"/>
          <p:cNvGraphicFramePr/>
          <p:nvPr>
            <p:extLst>
              <p:ext uri="{D42A27DB-BD31-4B8C-83A1-F6EECF244321}">
                <p14:modId xmlns:p14="http://schemas.microsoft.com/office/powerpoint/2010/main" val="1640833692"/>
              </p:ext>
            </p:extLst>
          </p:nvPr>
        </p:nvGraphicFramePr>
        <p:xfrm>
          <a:off x="179512" y="1402170"/>
          <a:ext cx="8784976" cy="289092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graphicFrame>
        <p:nvGraphicFramePr>
          <p:cNvPr id="14" name="Tabulka 1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253010203"/>
              </p:ext>
            </p:extLst>
          </p:nvPr>
        </p:nvGraphicFramePr>
        <p:xfrm>
          <a:off x="457200" y="4296231"/>
          <a:ext cx="8229600" cy="1296144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548640">
                  <a:extLst>
                    <a:ext uri="{9D8B030D-6E8A-4147-A177-3AD203B41FA5}">
                      <a16:colId xmlns:a16="http://schemas.microsoft.com/office/drawing/2014/main" val="1587720986"/>
                    </a:ext>
                  </a:extLst>
                </a:gridCol>
                <a:gridCol w="548640">
                  <a:extLst>
                    <a:ext uri="{9D8B030D-6E8A-4147-A177-3AD203B41FA5}">
                      <a16:colId xmlns:a16="http://schemas.microsoft.com/office/drawing/2014/main" val="2131178667"/>
                    </a:ext>
                  </a:extLst>
                </a:gridCol>
                <a:gridCol w="548640">
                  <a:extLst>
                    <a:ext uri="{9D8B030D-6E8A-4147-A177-3AD203B41FA5}">
                      <a16:colId xmlns:a16="http://schemas.microsoft.com/office/drawing/2014/main" val="528309826"/>
                    </a:ext>
                  </a:extLst>
                </a:gridCol>
                <a:gridCol w="548640">
                  <a:extLst>
                    <a:ext uri="{9D8B030D-6E8A-4147-A177-3AD203B41FA5}">
                      <a16:colId xmlns:a16="http://schemas.microsoft.com/office/drawing/2014/main" val="3433599270"/>
                    </a:ext>
                  </a:extLst>
                </a:gridCol>
                <a:gridCol w="548640">
                  <a:extLst>
                    <a:ext uri="{9D8B030D-6E8A-4147-A177-3AD203B41FA5}">
                      <a16:colId xmlns:a16="http://schemas.microsoft.com/office/drawing/2014/main" val="3042418904"/>
                    </a:ext>
                  </a:extLst>
                </a:gridCol>
                <a:gridCol w="548640">
                  <a:extLst>
                    <a:ext uri="{9D8B030D-6E8A-4147-A177-3AD203B41FA5}">
                      <a16:colId xmlns:a16="http://schemas.microsoft.com/office/drawing/2014/main" val="649538119"/>
                    </a:ext>
                  </a:extLst>
                </a:gridCol>
                <a:gridCol w="548640">
                  <a:extLst>
                    <a:ext uri="{9D8B030D-6E8A-4147-A177-3AD203B41FA5}">
                      <a16:colId xmlns:a16="http://schemas.microsoft.com/office/drawing/2014/main" val="1825906128"/>
                    </a:ext>
                  </a:extLst>
                </a:gridCol>
                <a:gridCol w="548640">
                  <a:extLst>
                    <a:ext uri="{9D8B030D-6E8A-4147-A177-3AD203B41FA5}">
                      <a16:colId xmlns:a16="http://schemas.microsoft.com/office/drawing/2014/main" val="154353957"/>
                    </a:ext>
                  </a:extLst>
                </a:gridCol>
                <a:gridCol w="548640">
                  <a:extLst>
                    <a:ext uri="{9D8B030D-6E8A-4147-A177-3AD203B41FA5}">
                      <a16:colId xmlns:a16="http://schemas.microsoft.com/office/drawing/2014/main" val="2097036234"/>
                    </a:ext>
                  </a:extLst>
                </a:gridCol>
                <a:gridCol w="548640">
                  <a:extLst>
                    <a:ext uri="{9D8B030D-6E8A-4147-A177-3AD203B41FA5}">
                      <a16:colId xmlns:a16="http://schemas.microsoft.com/office/drawing/2014/main" val="3322080069"/>
                    </a:ext>
                  </a:extLst>
                </a:gridCol>
                <a:gridCol w="548640">
                  <a:extLst>
                    <a:ext uri="{9D8B030D-6E8A-4147-A177-3AD203B41FA5}">
                      <a16:colId xmlns:a16="http://schemas.microsoft.com/office/drawing/2014/main" val="3319239324"/>
                    </a:ext>
                  </a:extLst>
                </a:gridCol>
                <a:gridCol w="548640">
                  <a:extLst>
                    <a:ext uri="{9D8B030D-6E8A-4147-A177-3AD203B41FA5}">
                      <a16:colId xmlns:a16="http://schemas.microsoft.com/office/drawing/2014/main" val="2044914641"/>
                    </a:ext>
                  </a:extLst>
                </a:gridCol>
                <a:gridCol w="548640">
                  <a:extLst>
                    <a:ext uri="{9D8B030D-6E8A-4147-A177-3AD203B41FA5}">
                      <a16:colId xmlns:a16="http://schemas.microsoft.com/office/drawing/2014/main" val="1113291981"/>
                    </a:ext>
                  </a:extLst>
                </a:gridCol>
                <a:gridCol w="548640">
                  <a:extLst>
                    <a:ext uri="{9D8B030D-6E8A-4147-A177-3AD203B41FA5}">
                      <a16:colId xmlns:a16="http://schemas.microsoft.com/office/drawing/2014/main" val="4224107056"/>
                    </a:ext>
                  </a:extLst>
                </a:gridCol>
                <a:gridCol w="548640">
                  <a:extLst>
                    <a:ext uri="{9D8B030D-6E8A-4147-A177-3AD203B41FA5}">
                      <a16:colId xmlns:a16="http://schemas.microsoft.com/office/drawing/2014/main" val="3247831534"/>
                    </a:ext>
                  </a:extLst>
                </a:gridCol>
              </a:tblGrid>
              <a:tr h="324036">
                <a:tc>
                  <a:txBody>
                    <a:bodyPr/>
                    <a:lstStyle/>
                    <a:p>
                      <a:pPr algn="ctr" fontAlgn="b"/>
                      <a:endParaRPr lang="cs-CZ" sz="10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8573" marR="8573" marT="8573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000" b="1" u="none" strike="noStrike" dirty="0">
                          <a:solidFill>
                            <a:schemeClr val="bg1"/>
                          </a:solidFill>
                          <a:effectLst/>
                        </a:rPr>
                        <a:t>KRPA</a:t>
                      </a:r>
                      <a:endParaRPr lang="cs-CZ" sz="1000" b="1" i="0" u="none" strike="noStrike" dirty="0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8573" marR="8573" marT="8573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000" b="1" u="none" strike="noStrike" dirty="0">
                          <a:solidFill>
                            <a:schemeClr val="bg1"/>
                          </a:solidFill>
                          <a:effectLst/>
                        </a:rPr>
                        <a:t>KRPS</a:t>
                      </a:r>
                      <a:endParaRPr lang="cs-CZ" sz="1000" b="1" i="0" u="none" strike="noStrike" dirty="0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8573" marR="8573" marT="8573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000" b="1" u="none" strike="noStrike" dirty="0">
                          <a:solidFill>
                            <a:schemeClr val="bg1"/>
                          </a:solidFill>
                          <a:effectLst/>
                        </a:rPr>
                        <a:t>KRPC</a:t>
                      </a:r>
                      <a:endParaRPr lang="cs-CZ" sz="1000" b="1" i="0" u="none" strike="noStrike" dirty="0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8573" marR="8573" marT="8573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000" b="1" u="none" strike="noStrike" dirty="0">
                          <a:solidFill>
                            <a:schemeClr val="bg1"/>
                          </a:solidFill>
                          <a:effectLst/>
                        </a:rPr>
                        <a:t>KRPP</a:t>
                      </a:r>
                      <a:endParaRPr lang="cs-CZ" sz="1000" b="1" i="0" u="none" strike="noStrike" dirty="0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8573" marR="8573" marT="8573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000" b="1" u="none" strike="noStrike" dirty="0">
                          <a:solidFill>
                            <a:schemeClr val="bg1"/>
                          </a:solidFill>
                          <a:effectLst/>
                        </a:rPr>
                        <a:t>KRPK</a:t>
                      </a:r>
                      <a:endParaRPr lang="cs-CZ" sz="1000" b="1" i="0" u="none" strike="noStrike" dirty="0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8573" marR="8573" marT="8573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000" b="1" u="none" strike="noStrike" dirty="0">
                          <a:solidFill>
                            <a:schemeClr val="bg1"/>
                          </a:solidFill>
                          <a:effectLst/>
                        </a:rPr>
                        <a:t>KRPU</a:t>
                      </a:r>
                      <a:endParaRPr lang="cs-CZ" sz="1000" b="1" i="0" u="none" strike="noStrike" dirty="0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8573" marR="8573" marT="8573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000" b="1" u="none" strike="noStrike" dirty="0">
                          <a:solidFill>
                            <a:schemeClr val="bg1"/>
                          </a:solidFill>
                          <a:effectLst/>
                        </a:rPr>
                        <a:t>KRPL</a:t>
                      </a:r>
                      <a:endParaRPr lang="cs-CZ" sz="1000" b="1" i="0" u="none" strike="noStrike" dirty="0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8573" marR="8573" marT="8573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000" b="1" u="none" strike="noStrike" dirty="0">
                          <a:solidFill>
                            <a:schemeClr val="bg1"/>
                          </a:solidFill>
                          <a:effectLst/>
                        </a:rPr>
                        <a:t>KRPH</a:t>
                      </a:r>
                      <a:endParaRPr lang="cs-CZ" sz="1000" b="1" i="0" u="none" strike="noStrike" dirty="0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8573" marR="8573" marT="8573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000" b="1" u="none" strike="noStrike" dirty="0">
                          <a:solidFill>
                            <a:schemeClr val="bg1"/>
                          </a:solidFill>
                          <a:effectLst/>
                        </a:rPr>
                        <a:t>KRPE</a:t>
                      </a:r>
                      <a:endParaRPr lang="cs-CZ" sz="1000" b="1" i="0" u="none" strike="noStrike" dirty="0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8573" marR="8573" marT="8573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000" b="1" u="none" strike="noStrike" dirty="0">
                          <a:solidFill>
                            <a:schemeClr val="bg1"/>
                          </a:solidFill>
                          <a:effectLst/>
                        </a:rPr>
                        <a:t>KRPJ</a:t>
                      </a:r>
                      <a:endParaRPr lang="cs-CZ" sz="1000" b="1" i="0" u="none" strike="noStrike" dirty="0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8573" marR="8573" marT="8573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000" b="1" u="none" strike="noStrike" dirty="0">
                          <a:solidFill>
                            <a:schemeClr val="bg1"/>
                          </a:solidFill>
                          <a:effectLst/>
                        </a:rPr>
                        <a:t>KRPB</a:t>
                      </a:r>
                      <a:endParaRPr lang="cs-CZ" sz="1000" b="1" i="0" u="none" strike="noStrike" dirty="0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8573" marR="8573" marT="8573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000" b="1" u="none" strike="noStrike" dirty="0">
                          <a:solidFill>
                            <a:schemeClr val="bg1"/>
                          </a:solidFill>
                          <a:effectLst/>
                        </a:rPr>
                        <a:t>KRPZ</a:t>
                      </a:r>
                      <a:endParaRPr lang="cs-CZ" sz="1000" b="1" i="0" u="none" strike="noStrike" dirty="0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8573" marR="8573" marT="8573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000" b="1" u="none" strike="noStrike" dirty="0">
                          <a:solidFill>
                            <a:schemeClr val="bg1"/>
                          </a:solidFill>
                          <a:effectLst/>
                        </a:rPr>
                        <a:t>KRPM</a:t>
                      </a:r>
                      <a:endParaRPr lang="cs-CZ" sz="1000" b="1" i="0" u="none" strike="noStrike" dirty="0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8573" marR="8573" marT="8573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000" b="1" u="none" strike="noStrike" dirty="0">
                          <a:solidFill>
                            <a:schemeClr val="bg1"/>
                          </a:solidFill>
                          <a:effectLst/>
                        </a:rPr>
                        <a:t>KRPT</a:t>
                      </a:r>
                      <a:endParaRPr lang="cs-CZ" sz="1000" b="1" i="0" u="none" strike="noStrike" dirty="0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8573" marR="8573" marT="8573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7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038735039"/>
                  </a:ext>
                </a:extLst>
              </a:tr>
              <a:tr h="324036">
                <a:tc>
                  <a:txBody>
                    <a:bodyPr/>
                    <a:lstStyle/>
                    <a:p>
                      <a:pPr algn="ctr" fontAlgn="b"/>
                      <a:r>
                        <a:rPr lang="cs-CZ" sz="1000" b="1" u="none" strike="noStrike" dirty="0">
                          <a:solidFill>
                            <a:schemeClr val="bg1"/>
                          </a:solidFill>
                          <a:effectLst/>
                        </a:rPr>
                        <a:t>2021</a:t>
                      </a:r>
                      <a:endParaRPr lang="cs-CZ" sz="1000" b="1" i="0" u="none" strike="noStrike" dirty="0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8573" marR="8573" marT="8573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1000" b="0" u="none" strike="noStrike" dirty="0">
                          <a:effectLst/>
                        </a:rPr>
                        <a:t>1 737</a:t>
                      </a:r>
                      <a:endParaRPr lang="cs-CZ" sz="10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8573" marR="8573" marT="8573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1000" b="0" u="none" strike="noStrike" dirty="0">
                          <a:effectLst/>
                        </a:rPr>
                        <a:t>917</a:t>
                      </a:r>
                      <a:endParaRPr lang="cs-CZ" sz="10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8573" marR="8573" marT="8573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1000" b="0" u="none" strike="noStrike" dirty="0">
                          <a:effectLst/>
                        </a:rPr>
                        <a:t>593</a:t>
                      </a:r>
                      <a:endParaRPr lang="cs-CZ" sz="10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8573" marR="8573" marT="8573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1000" b="0" u="none" strike="noStrike" dirty="0">
                          <a:effectLst/>
                        </a:rPr>
                        <a:t>479</a:t>
                      </a:r>
                      <a:endParaRPr lang="cs-CZ" sz="10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8573" marR="8573" marT="8573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1000" b="0" u="none" strike="noStrike" dirty="0">
                          <a:effectLst/>
                        </a:rPr>
                        <a:t>178</a:t>
                      </a:r>
                      <a:endParaRPr lang="cs-CZ" sz="10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8573" marR="8573" marT="8573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1000" b="0" u="none" strike="noStrike" dirty="0">
                          <a:effectLst/>
                        </a:rPr>
                        <a:t>765</a:t>
                      </a:r>
                      <a:endParaRPr lang="cs-CZ" sz="10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8573" marR="8573" marT="8573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1000" b="0" u="none" strike="noStrike" dirty="0">
                          <a:effectLst/>
                        </a:rPr>
                        <a:t>545</a:t>
                      </a:r>
                      <a:endParaRPr lang="cs-CZ" sz="10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8573" marR="8573" marT="8573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1000" b="0" u="none" strike="noStrike" dirty="0">
                          <a:effectLst/>
                        </a:rPr>
                        <a:t>437</a:t>
                      </a:r>
                      <a:endParaRPr lang="cs-CZ" sz="10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8573" marR="8573" marT="8573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1000" b="0" u="none" strike="noStrike" dirty="0">
                          <a:effectLst/>
                        </a:rPr>
                        <a:t>340</a:t>
                      </a:r>
                      <a:endParaRPr lang="cs-CZ" sz="10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8573" marR="8573" marT="8573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1000" b="0" u="none" strike="noStrike" dirty="0">
                          <a:effectLst/>
                        </a:rPr>
                        <a:t>386</a:t>
                      </a:r>
                      <a:endParaRPr lang="cs-CZ" sz="10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8573" marR="8573" marT="8573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1000" b="0" u="none" strike="noStrike" dirty="0">
                          <a:effectLst/>
                        </a:rPr>
                        <a:t>1 183</a:t>
                      </a:r>
                      <a:endParaRPr lang="cs-CZ" sz="10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8573" marR="8573" marT="8573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1000" b="0" u="none" strike="noStrike" dirty="0">
                          <a:effectLst/>
                        </a:rPr>
                        <a:t>421</a:t>
                      </a:r>
                      <a:endParaRPr lang="cs-CZ" sz="10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8573" marR="8573" marT="8573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1000" b="0" u="none" strike="noStrike" dirty="0">
                          <a:effectLst/>
                        </a:rPr>
                        <a:t>673</a:t>
                      </a:r>
                      <a:endParaRPr lang="cs-CZ" sz="10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8573" marR="8573" marT="8573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1000" b="0" u="none" strike="noStrike" dirty="0">
                          <a:effectLst/>
                        </a:rPr>
                        <a:t>864</a:t>
                      </a:r>
                      <a:endParaRPr lang="cs-CZ" sz="10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8573" marR="8573" marT="8573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835033185"/>
                  </a:ext>
                </a:extLst>
              </a:tr>
              <a:tr h="324036">
                <a:tc>
                  <a:txBody>
                    <a:bodyPr/>
                    <a:lstStyle/>
                    <a:p>
                      <a:pPr algn="ctr" fontAlgn="b"/>
                      <a:r>
                        <a:rPr lang="cs-CZ" sz="1000" b="1" u="none" strike="noStrike" dirty="0">
                          <a:solidFill>
                            <a:schemeClr val="bg1"/>
                          </a:solidFill>
                          <a:effectLst/>
                        </a:rPr>
                        <a:t>2022</a:t>
                      </a:r>
                      <a:endParaRPr lang="cs-CZ" sz="1000" b="1" i="0" u="none" strike="noStrike" dirty="0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8573" marR="8573" marT="8573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1000" b="0" u="none" strike="noStrike" dirty="0">
                          <a:effectLst/>
                        </a:rPr>
                        <a:t>3 469</a:t>
                      </a:r>
                      <a:endParaRPr lang="cs-CZ" sz="10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8573" marR="8573" marT="8573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1000" b="0" u="none" strike="noStrike" dirty="0">
                          <a:effectLst/>
                        </a:rPr>
                        <a:t>2 051</a:t>
                      </a:r>
                      <a:endParaRPr lang="cs-CZ" sz="10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8573" marR="8573" marT="8573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1000" b="0" u="none" strike="noStrike" dirty="0">
                          <a:effectLst/>
                        </a:rPr>
                        <a:t>913</a:t>
                      </a:r>
                      <a:endParaRPr lang="cs-CZ" sz="10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8573" marR="8573" marT="8573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1000" b="0" u="none" strike="noStrike" dirty="0">
                          <a:effectLst/>
                        </a:rPr>
                        <a:t>887</a:t>
                      </a:r>
                      <a:endParaRPr lang="cs-CZ" sz="10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8573" marR="8573" marT="8573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1000" b="0" u="none" strike="noStrike" dirty="0">
                          <a:effectLst/>
                        </a:rPr>
                        <a:t>515</a:t>
                      </a:r>
                      <a:endParaRPr lang="cs-CZ" sz="10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8573" marR="8573" marT="8573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1000" b="0" u="none" strike="noStrike" dirty="0">
                          <a:effectLst/>
                        </a:rPr>
                        <a:t>1 499</a:t>
                      </a:r>
                      <a:endParaRPr lang="cs-CZ" sz="10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8573" marR="8573" marT="8573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1000" b="0" u="none" strike="noStrike" dirty="0">
                          <a:effectLst/>
                        </a:rPr>
                        <a:t>918</a:t>
                      </a:r>
                      <a:endParaRPr lang="cs-CZ" sz="10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8573" marR="8573" marT="8573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1000" b="0" u="none" strike="noStrike" dirty="0">
                          <a:effectLst/>
                        </a:rPr>
                        <a:t>890</a:t>
                      </a:r>
                      <a:endParaRPr lang="cs-CZ" sz="10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8573" marR="8573" marT="8573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1000" b="0" u="none" strike="noStrike" dirty="0">
                          <a:effectLst/>
                        </a:rPr>
                        <a:t>786</a:t>
                      </a:r>
                      <a:endParaRPr lang="cs-CZ" sz="10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8573" marR="8573" marT="8573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1000" b="0" u="none" strike="noStrike" dirty="0">
                          <a:effectLst/>
                        </a:rPr>
                        <a:t>722</a:t>
                      </a:r>
                      <a:endParaRPr lang="cs-CZ" sz="10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8573" marR="8573" marT="8573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1000" b="0" u="none" strike="noStrike" dirty="0">
                          <a:effectLst/>
                        </a:rPr>
                        <a:t>2 170</a:t>
                      </a:r>
                      <a:endParaRPr lang="cs-CZ" sz="10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8573" marR="8573" marT="8573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1000" b="0" u="none" strike="noStrike" dirty="0">
                          <a:effectLst/>
                        </a:rPr>
                        <a:t>893</a:t>
                      </a:r>
                      <a:endParaRPr lang="cs-CZ" sz="10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8573" marR="8573" marT="8573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1000" b="0" u="none" strike="noStrike" dirty="0">
                          <a:effectLst/>
                        </a:rPr>
                        <a:t>1 053</a:t>
                      </a:r>
                      <a:endParaRPr lang="cs-CZ" sz="10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8573" marR="8573" marT="8573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1000" b="0" u="none" strike="noStrike" dirty="0">
                          <a:effectLst/>
                        </a:rPr>
                        <a:t>1 788</a:t>
                      </a:r>
                      <a:endParaRPr lang="cs-CZ" sz="10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8573" marR="8573" marT="8573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831877585"/>
                  </a:ext>
                </a:extLst>
              </a:tr>
              <a:tr h="324036">
                <a:tc>
                  <a:txBody>
                    <a:bodyPr/>
                    <a:lstStyle/>
                    <a:p>
                      <a:pPr algn="ctr" fontAlgn="b"/>
                      <a:r>
                        <a:rPr lang="cs-CZ" sz="1000" b="1" u="none" strike="noStrike" dirty="0">
                          <a:solidFill>
                            <a:schemeClr val="bg1"/>
                          </a:solidFill>
                          <a:effectLst/>
                        </a:rPr>
                        <a:t>2023</a:t>
                      </a:r>
                      <a:endParaRPr lang="cs-CZ" sz="1000" b="1" i="0" u="none" strike="noStrike" dirty="0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8573" marR="8573" marT="8573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1000" b="0" u="none" strike="noStrike">
                          <a:effectLst/>
                        </a:rPr>
                        <a:t>3 181</a:t>
                      </a:r>
                      <a:endParaRPr lang="cs-CZ" sz="10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8573" marR="8573" marT="8573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1000" b="0" u="none" strike="noStrike">
                          <a:effectLst/>
                        </a:rPr>
                        <a:t>2 370</a:t>
                      </a:r>
                      <a:endParaRPr lang="cs-CZ" sz="10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8573" marR="8573" marT="8573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1000" b="0" u="none" strike="noStrike">
                          <a:effectLst/>
                        </a:rPr>
                        <a:t>1 083</a:t>
                      </a:r>
                      <a:endParaRPr lang="cs-CZ" sz="10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8573" marR="8573" marT="8573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1000" b="0" u="none" strike="noStrike">
                          <a:effectLst/>
                        </a:rPr>
                        <a:t>945</a:t>
                      </a:r>
                      <a:endParaRPr lang="cs-CZ" sz="10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8573" marR="8573" marT="8573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1000" b="0" u="none" strike="noStrike">
                          <a:effectLst/>
                        </a:rPr>
                        <a:t>535</a:t>
                      </a:r>
                      <a:endParaRPr lang="cs-CZ" sz="10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8573" marR="8573" marT="8573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1000" b="0" u="none" strike="noStrike" dirty="0">
                          <a:effectLst/>
                        </a:rPr>
                        <a:t>1 644</a:t>
                      </a:r>
                      <a:endParaRPr lang="cs-CZ" sz="10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8573" marR="8573" marT="8573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1000" b="0" u="none" strike="noStrike">
                          <a:effectLst/>
                        </a:rPr>
                        <a:t>825</a:t>
                      </a:r>
                      <a:endParaRPr lang="cs-CZ" sz="10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8573" marR="8573" marT="8573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1000" b="0" u="none" strike="noStrike">
                          <a:effectLst/>
                        </a:rPr>
                        <a:t>943</a:t>
                      </a:r>
                      <a:endParaRPr lang="cs-CZ" sz="10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8573" marR="8573" marT="8573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1000" b="0" u="none" strike="noStrike">
                          <a:effectLst/>
                        </a:rPr>
                        <a:t>885</a:t>
                      </a:r>
                      <a:endParaRPr lang="cs-CZ" sz="10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8573" marR="8573" marT="8573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1000" b="0" u="none" strike="noStrike" dirty="0">
                          <a:effectLst/>
                        </a:rPr>
                        <a:t>865</a:t>
                      </a:r>
                      <a:endParaRPr lang="cs-CZ" sz="10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8573" marR="8573" marT="8573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1000" b="0" u="none" strike="noStrike" dirty="0">
                          <a:effectLst/>
                        </a:rPr>
                        <a:t>2 086</a:t>
                      </a:r>
                      <a:endParaRPr lang="cs-CZ" sz="10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8573" marR="8573" marT="8573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1000" b="0" u="none" strike="noStrike" dirty="0">
                          <a:effectLst/>
                        </a:rPr>
                        <a:t>1 002</a:t>
                      </a:r>
                      <a:endParaRPr lang="cs-CZ" sz="10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8573" marR="8573" marT="8573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1000" b="0" u="none" strike="noStrike" dirty="0">
                          <a:effectLst/>
                        </a:rPr>
                        <a:t>1 247</a:t>
                      </a:r>
                      <a:endParaRPr lang="cs-CZ" sz="10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8573" marR="8573" marT="8573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1000" b="0" u="none" strike="noStrike" dirty="0">
                          <a:effectLst/>
                        </a:rPr>
                        <a:t>1 981</a:t>
                      </a:r>
                      <a:endParaRPr lang="cs-CZ" sz="10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8573" marR="8573" marT="8573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611599479"/>
                  </a:ext>
                </a:extLst>
              </a:tr>
            </a:tbl>
          </a:graphicData>
        </a:graphic>
      </p:graphicFrame>
      <p:sp>
        <p:nvSpPr>
          <p:cNvPr id="2" name="TextovéPole 1"/>
          <p:cNvSpPr txBox="1"/>
          <p:nvPr/>
        </p:nvSpPr>
        <p:spPr>
          <a:xfrm>
            <a:off x="2301776" y="1808127"/>
            <a:ext cx="6131024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200" i="1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% vyjadřují podíl jednotlivých KŘP na celkové </a:t>
            </a:r>
            <a:r>
              <a:rPr lang="cs-CZ" sz="1200" i="1" dirty="0" err="1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kyberkriminalitě</a:t>
            </a:r>
            <a:r>
              <a:rPr lang="cs-CZ" sz="1200" i="1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 v daném roce</a:t>
            </a:r>
          </a:p>
        </p:txBody>
      </p:sp>
      <p:sp>
        <p:nvSpPr>
          <p:cNvPr id="15" name="TextovéPole 14"/>
          <p:cNvSpPr txBox="1"/>
          <p:nvPr/>
        </p:nvSpPr>
        <p:spPr>
          <a:xfrm>
            <a:off x="2932881" y="1166877"/>
            <a:ext cx="2793395" cy="6001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cs-CZ"/>
            </a:defPPr>
            <a:lvl1pPr algn="r">
              <a:defRPr b="1">
                <a:solidFill>
                  <a:srgbClr val="C00000"/>
                </a:solidFill>
              </a:defRPr>
            </a:lvl1pPr>
          </a:lstStyle>
          <a:p>
            <a:r>
              <a:rPr lang="pl-PL" sz="1100" dirty="0"/>
              <a:t>v roce 2022 registrováno 18 554 skutků </a:t>
            </a:r>
          </a:p>
          <a:p>
            <a:r>
              <a:rPr lang="pl-PL" sz="1100" dirty="0"/>
              <a:t>+9 036 skutků </a:t>
            </a:r>
          </a:p>
          <a:p>
            <a:r>
              <a:rPr lang="pl-PL" sz="1100" dirty="0"/>
              <a:t>+94,9 %</a:t>
            </a:r>
            <a:endParaRPr lang="cs-CZ" sz="1100" dirty="0"/>
          </a:p>
        </p:txBody>
      </p:sp>
      <p:sp>
        <p:nvSpPr>
          <p:cNvPr id="17" name="TextovéPole 16"/>
          <p:cNvSpPr txBox="1"/>
          <p:nvPr/>
        </p:nvSpPr>
        <p:spPr>
          <a:xfrm>
            <a:off x="5996281" y="1161696"/>
            <a:ext cx="2793957" cy="6001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cs-CZ"/>
            </a:defPPr>
            <a:lvl1pPr algn="r">
              <a:defRPr b="1">
                <a:solidFill>
                  <a:srgbClr val="C00000"/>
                </a:solidFill>
              </a:defRPr>
            </a:lvl1pPr>
          </a:lstStyle>
          <a:p>
            <a:r>
              <a:rPr lang="pl-PL" sz="1100" dirty="0"/>
              <a:t>v roce 2023 registrováno 19 592 skutků </a:t>
            </a:r>
          </a:p>
          <a:p>
            <a:r>
              <a:rPr lang="pl-PL" sz="1100" dirty="0"/>
              <a:t>+1 038 skutků </a:t>
            </a:r>
          </a:p>
          <a:p>
            <a:r>
              <a:rPr lang="pl-PL" sz="1100" dirty="0"/>
              <a:t>+5,6 %</a:t>
            </a:r>
            <a:endParaRPr lang="cs-CZ" sz="1100" dirty="0"/>
          </a:p>
        </p:txBody>
      </p:sp>
    </p:spTree>
    <p:extLst>
      <p:ext uri="{BB962C8B-B14F-4D97-AF65-F5344CB8AC3E}">
        <p14:creationId xmlns:p14="http://schemas.microsoft.com/office/powerpoint/2010/main" val="40882751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fade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30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/>
      <p:bldP spid="17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Obrázek 10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032"/>
            <a:ext cx="9144000" cy="6851936"/>
          </a:xfrm>
          <a:prstGeom prst="rect">
            <a:avLst/>
          </a:prstGeom>
        </p:spPr>
      </p:pic>
      <p:pic>
        <p:nvPicPr>
          <p:cNvPr id="2" name="Obrázek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51520" y="1564105"/>
            <a:ext cx="8887900" cy="3238500"/>
          </a:xfrm>
          <a:prstGeom prst="rect">
            <a:avLst/>
          </a:prstGeom>
        </p:spPr>
      </p:pic>
      <p:pic>
        <p:nvPicPr>
          <p:cNvPr id="8" name="Zástupný symbol pro obsah 74" descr="Region.gif"/>
          <p:cNvPicPr>
            <a:picLocks noGrp="1" noChangeAspect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840724" y="31047"/>
            <a:ext cx="1895475" cy="1066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2" name="Nadpis 1"/>
          <p:cNvSpPr txBox="1">
            <a:spLocks/>
          </p:cNvSpPr>
          <p:nvPr/>
        </p:nvSpPr>
        <p:spPr bwMode="auto">
          <a:xfrm>
            <a:off x="143248" y="31048"/>
            <a:ext cx="7920880" cy="93610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>
              <a:defRPr/>
            </a:pPr>
            <a:r>
              <a:rPr lang="en-US" sz="4000" b="1" dirty="0">
                <a:latin typeface="+mj-lt"/>
                <a:ea typeface="+mj-ea"/>
                <a:cs typeface="+mj-cs"/>
              </a:rPr>
              <a:t>ČR</a:t>
            </a:r>
            <a:r>
              <a:rPr lang="cs-CZ" sz="4000" b="1" dirty="0">
                <a:latin typeface="+mj-lt"/>
                <a:ea typeface="+mj-ea"/>
                <a:cs typeface="+mj-cs"/>
              </a:rPr>
              <a:t> </a:t>
            </a:r>
            <a:r>
              <a:rPr lang="cs-CZ" sz="2000" b="1" dirty="0">
                <a:latin typeface="+mj-lt"/>
                <a:ea typeface="+mj-ea"/>
                <a:cs typeface="+mj-cs"/>
              </a:rPr>
              <a:t>– objasněnost a dodatečná objasněnost</a:t>
            </a:r>
          </a:p>
          <a:p>
            <a:pPr>
              <a:tabLst>
                <a:tab pos="1079500" algn="l"/>
              </a:tabLst>
              <a:defRPr/>
            </a:pPr>
            <a:r>
              <a:rPr lang="cs-CZ" sz="2000" b="1" dirty="0">
                <a:latin typeface="+mj-lt"/>
                <a:ea typeface="+mj-ea"/>
                <a:cs typeface="+mj-cs"/>
              </a:rPr>
              <a:t>	leden - prosinec 2023 	</a:t>
            </a:r>
            <a:endParaRPr lang="cs-CZ" sz="2000" b="1" dirty="0">
              <a:solidFill>
                <a:srgbClr val="C00000"/>
              </a:solidFill>
              <a:latin typeface="+mj-lt"/>
              <a:ea typeface="+mj-ea"/>
              <a:cs typeface="+mj-cs"/>
            </a:endParaRPr>
          </a:p>
        </p:txBody>
      </p:sp>
      <p:sp>
        <p:nvSpPr>
          <p:cNvPr id="13" name="Nadpis 1"/>
          <p:cNvSpPr txBox="1">
            <a:spLocks/>
          </p:cNvSpPr>
          <p:nvPr/>
        </p:nvSpPr>
        <p:spPr bwMode="auto">
          <a:xfrm>
            <a:off x="4283968" y="609246"/>
            <a:ext cx="4176261" cy="164541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r">
              <a:tabLst>
                <a:tab pos="5106988" algn="l"/>
              </a:tabLst>
              <a:defRPr/>
            </a:pPr>
            <a:r>
              <a:rPr lang="cs-CZ" sz="2000" b="1" dirty="0">
                <a:solidFill>
                  <a:srgbClr val="C00000"/>
                </a:solidFill>
              </a:rPr>
              <a:t>registrováno 181 417</a:t>
            </a:r>
          </a:p>
          <a:p>
            <a:pPr algn="r">
              <a:tabLst>
                <a:tab pos="5106988" algn="l"/>
              </a:tabLst>
              <a:defRPr/>
            </a:pPr>
            <a:r>
              <a:rPr lang="cs-CZ" sz="2000" b="1" dirty="0">
                <a:solidFill>
                  <a:srgbClr val="00B050"/>
                </a:solidFill>
              </a:rPr>
              <a:t>z toho objasněno 82 992</a:t>
            </a:r>
          </a:p>
          <a:p>
            <a:pPr algn="r">
              <a:tabLst>
                <a:tab pos="1436688" algn="l"/>
                <a:tab pos="8075613" algn="r"/>
              </a:tabLst>
              <a:defRPr/>
            </a:pPr>
            <a:r>
              <a:rPr lang="cs-CZ" sz="2000" b="1" dirty="0">
                <a:solidFill>
                  <a:srgbClr val="C00000"/>
                </a:solidFill>
              </a:rPr>
              <a:t>		</a:t>
            </a:r>
            <a:r>
              <a:rPr lang="cs-CZ" sz="2000" b="1" dirty="0">
                <a:solidFill>
                  <a:srgbClr val="00B050"/>
                </a:solidFill>
              </a:rPr>
              <a:t>+1 518 skutků</a:t>
            </a:r>
          </a:p>
          <a:p>
            <a:pPr algn="r">
              <a:tabLst>
                <a:tab pos="8075613" algn="r"/>
              </a:tabLst>
              <a:defRPr/>
            </a:pPr>
            <a:r>
              <a:rPr lang="cs-CZ" sz="2000" b="1" dirty="0">
                <a:solidFill>
                  <a:srgbClr val="00B050"/>
                </a:solidFill>
              </a:rPr>
              <a:t>	</a:t>
            </a:r>
            <a:r>
              <a:rPr lang="cs-CZ" sz="2000" b="1" dirty="0">
                <a:solidFill>
                  <a:srgbClr val="92D050"/>
                </a:solidFill>
              </a:rPr>
              <a:t>dodatečně objasněno 17 455</a:t>
            </a:r>
          </a:p>
          <a:p>
            <a:pPr algn="r">
              <a:tabLst>
                <a:tab pos="8075613" algn="r"/>
              </a:tabLst>
              <a:defRPr/>
            </a:pPr>
            <a:r>
              <a:rPr lang="cs-CZ" sz="2000" b="1" dirty="0">
                <a:solidFill>
                  <a:srgbClr val="92D050"/>
                </a:solidFill>
                <a:latin typeface="+mj-lt"/>
                <a:ea typeface="+mj-ea"/>
                <a:cs typeface="+mj-cs"/>
              </a:rPr>
              <a:t>	+2 700</a:t>
            </a:r>
            <a:r>
              <a:rPr lang="cs-CZ" sz="2000" b="1" dirty="0">
                <a:solidFill>
                  <a:srgbClr val="92D050"/>
                </a:solidFill>
                <a:latin typeface="Arial" panose="020B0604020202020204" pitchFamily="34" charset="0"/>
                <a:ea typeface="+mj-ea"/>
                <a:cs typeface="Arial" pitchFamily="34" charset="0"/>
              </a:rPr>
              <a:t> skutků</a:t>
            </a:r>
          </a:p>
        </p:txBody>
      </p:sp>
      <p:sp>
        <p:nvSpPr>
          <p:cNvPr id="14" name="TextovéPole 13"/>
          <p:cNvSpPr txBox="1"/>
          <p:nvPr/>
        </p:nvSpPr>
        <p:spPr>
          <a:xfrm>
            <a:off x="1331640" y="4797152"/>
            <a:ext cx="727280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tabLst>
                <a:tab pos="3943350" algn="l"/>
              </a:tabLst>
            </a:pPr>
            <a:r>
              <a:rPr lang="cs-CZ" b="1" dirty="0">
                <a:latin typeface="+mn-lt"/>
              </a:rPr>
              <a:t>objasněno celkem leden – prosinec 2022 	96 229</a:t>
            </a:r>
          </a:p>
          <a:p>
            <a:pPr>
              <a:tabLst>
                <a:tab pos="3943350" algn="l"/>
              </a:tabLst>
            </a:pPr>
            <a:r>
              <a:rPr lang="cs-CZ" b="1" dirty="0">
                <a:latin typeface="+mn-lt"/>
              </a:rPr>
              <a:t>objasněno celkem leden – prosinec 2023 100 447</a:t>
            </a:r>
          </a:p>
        </p:txBody>
      </p:sp>
      <p:sp>
        <p:nvSpPr>
          <p:cNvPr id="15" name="Zaoblený obdélník 14"/>
          <p:cNvSpPr/>
          <p:nvPr/>
        </p:nvSpPr>
        <p:spPr>
          <a:xfrm>
            <a:off x="7158558" y="4871783"/>
            <a:ext cx="1445890" cy="571699"/>
          </a:xfrm>
          <a:prstGeom prst="roundRect">
            <a:avLst/>
          </a:prstGeom>
          <a:noFill/>
          <a:ln w="28575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>
                <a:solidFill>
                  <a:schemeClr val="tx1"/>
                </a:solidFill>
              </a:rPr>
              <a:t>+4 218</a:t>
            </a:r>
            <a:endParaRPr lang="cs-CZ" sz="2400" b="1" dirty="0">
              <a:solidFill>
                <a:schemeClr val="tx1"/>
              </a:solidFill>
            </a:endParaRPr>
          </a:p>
        </p:txBody>
      </p:sp>
      <p:sp>
        <p:nvSpPr>
          <p:cNvPr id="17" name="TextovéPole 16"/>
          <p:cNvSpPr txBox="1"/>
          <p:nvPr/>
        </p:nvSpPr>
        <p:spPr>
          <a:xfrm>
            <a:off x="843847" y="6237289"/>
            <a:ext cx="216023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914377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cs-CZ" dirty="0">
                <a:solidFill>
                  <a:srgbClr val="FFFFFF"/>
                </a:solidFill>
                <a:latin typeface="Arial" charset="0"/>
              </a:rPr>
              <a:t>Pomáhat a chránit</a:t>
            </a:r>
          </a:p>
        </p:txBody>
      </p:sp>
    </p:spTree>
    <p:extLst>
      <p:ext uri="{BB962C8B-B14F-4D97-AF65-F5344CB8AC3E}">
        <p14:creationId xmlns:p14="http://schemas.microsoft.com/office/powerpoint/2010/main" val="374550429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30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6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/>
      <p:bldP spid="15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Obrázek 9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397" y="-297"/>
            <a:ext cx="9144793" cy="6858594"/>
          </a:xfrm>
          <a:prstGeom prst="rect">
            <a:avLst/>
          </a:prstGeom>
        </p:spPr>
      </p:pic>
      <p:pic>
        <p:nvPicPr>
          <p:cNvPr id="8" name="Obrázek 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28597" y="3530247"/>
            <a:ext cx="8677275" cy="1209675"/>
          </a:xfrm>
          <a:prstGeom prst="rect">
            <a:avLst/>
          </a:prstGeom>
        </p:spPr>
      </p:pic>
      <p:pic>
        <p:nvPicPr>
          <p:cNvPr id="7" name="Obrázek 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28597" y="1502589"/>
            <a:ext cx="8677275" cy="1952625"/>
          </a:xfrm>
          <a:prstGeom prst="rect">
            <a:avLst/>
          </a:prstGeom>
        </p:spPr>
      </p:pic>
      <p:pic>
        <p:nvPicPr>
          <p:cNvPr id="11" name="Zástupný symbol pro obsah 74" descr="Region.gif"/>
          <p:cNvPicPr>
            <a:picLocks noGrp="1" noChangeAspect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7143750" y="76200"/>
            <a:ext cx="1895475" cy="1066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2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274638"/>
            <a:ext cx="8229600" cy="1425402"/>
          </a:xfrm>
        </p:spPr>
        <p:txBody>
          <a:bodyPr/>
          <a:lstStyle/>
          <a:p>
            <a:pPr marL="984250" indent="-984250"/>
            <a:r>
              <a:rPr lang="en-US" sz="3600" b="1" dirty="0">
                <a:latin typeface="+mj-lt"/>
                <a:ea typeface="+mj-ea"/>
                <a:cs typeface="+mj-cs"/>
              </a:rPr>
              <a:t>ČR</a:t>
            </a:r>
            <a:r>
              <a:rPr lang="cs-CZ" sz="3600" b="1" dirty="0">
                <a:latin typeface="+mj-lt"/>
                <a:ea typeface="+mj-ea"/>
                <a:cs typeface="+mj-cs"/>
              </a:rPr>
              <a:t> </a:t>
            </a:r>
            <a:r>
              <a:rPr lang="cs-CZ" sz="1800" b="1" dirty="0"/>
              <a:t>– počty skutků spáchaných cizinci</a:t>
            </a:r>
            <a:br>
              <a:rPr lang="cs-CZ" sz="1800" b="1" dirty="0"/>
            </a:br>
            <a:r>
              <a:rPr lang="cs-CZ" sz="1800" b="1" dirty="0"/>
              <a:t>leden - prosinec 2019 - 2023</a:t>
            </a:r>
            <a:endParaRPr lang="cs-CZ" altLang="cs-CZ" sz="1800" dirty="0"/>
          </a:p>
        </p:txBody>
      </p:sp>
      <p:sp>
        <p:nvSpPr>
          <p:cNvPr id="17" name="TextovéPole 16"/>
          <p:cNvSpPr txBox="1"/>
          <p:nvPr/>
        </p:nvSpPr>
        <p:spPr>
          <a:xfrm>
            <a:off x="228599" y="4724403"/>
            <a:ext cx="8677275" cy="5078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900" dirty="0">
                <a:latin typeface="Verdana" panose="020B0604030504040204" pitchFamily="34" charset="0"/>
                <a:ea typeface="Verdana" panose="020B0604030504040204" pitchFamily="34" charset="0"/>
              </a:rPr>
              <a:t>MDA = Moldavská republika, POL = Polská republika, ROU = Rumunsko, SVK = Slovenská republika, UKR = Ukrajina, </a:t>
            </a:r>
          </a:p>
          <a:p>
            <a:r>
              <a:rPr lang="cs-CZ" sz="900" dirty="0">
                <a:latin typeface="Verdana" panose="020B0604030504040204" pitchFamily="34" charset="0"/>
                <a:ea typeface="Verdana" panose="020B0604030504040204" pitchFamily="34" charset="0"/>
              </a:rPr>
              <a:t>VNM = Vietnamská socialistická republika </a:t>
            </a:r>
          </a:p>
          <a:p>
            <a:r>
              <a:rPr lang="cs-CZ" sz="900" dirty="0">
                <a:latin typeface="Verdana" panose="020B0604030504040204" pitchFamily="34" charset="0"/>
                <a:ea typeface="Verdana" panose="020B0604030504040204" pitchFamily="34" charset="0"/>
              </a:rPr>
              <a:t>* podíl na registrovaných skutcích celkové kriminality </a:t>
            </a:r>
          </a:p>
        </p:txBody>
      </p:sp>
      <p:sp>
        <p:nvSpPr>
          <p:cNvPr id="14" name="TextovéPole 13"/>
          <p:cNvSpPr txBox="1"/>
          <p:nvPr/>
        </p:nvSpPr>
        <p:spPr>
          <a:xfrm>
            <a:off x="843847" y="6237289"/>
            <a:ext cx="216023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914377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cs-CZ" dirty="0">
                <a:solidFill>
                  <a:srgbClr val="FFFFFF"/>
                </a:solidFill>
                <a:latin typeface="Arial" charset="0"/>
              </a:rPr>
              <a:t>Pomáhat a chránit</a:t>
            </a:r>
          </a:p>
        </p:txBody>
      </p:sp>
    </p:spTree>
    <p:extLst>
      <p:ext uri="{BB962C8B-B14F-4D97-AF65-F5344CB8AC3E}">
        <p14:creationId xmlns:p14="http://schemas.microsoft.com/office/powerpoint/2010/main" val="8685694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fade/>
      </p:transition>
    </mc:Choice>
    <mc:Fallback xmlns="">
      <p:transition spd="slow">
        <p:fade/>
      </p:transition>
    </mc:Fallback>
  </mc:AlternateContent>
</p:sld>
</file>

<file path=ppt/theme/theme1.xml><?xml version="1.0" encoding="utf-8"?>
<a:theme xmlns:a="http://schemas.openxmlformats.org/drawingml/2006/main" name="Výchozí návrh">
  <a:themeElements>
    <a:clrScheme name="Modrá">
      <a:dk1>
        <a:sysClr val="windowText" lastClr="000000"/>
      </a:dk1>
      <a:lt1>
        <a:sysClr val="window" lastClr="FFFFFF"/>
      </a:lt1>
      <a:dk2>
        <a:srgbClr val="17406D"/>
      </a:dk2>
      <a:lt2>
        <a:srgbClr val="DBEF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F49100"/>
      </a:hlink>
      <a:folHlink>
        <a:srgbClr val="85DFD0"/>
      </a:folHlink>
    </a:clrScheme>
    <a:fontScheme name="Výchozí návrh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>
    <a:extraClrScheme>
      <a:clrScheme name="Výchozí návrh 1">
        <a:dk1>
          <a:srgbClr val="000000"/>
        </a:dk1>
        <a:lt1>
          <a:srgbClr val="FFFFFF"/>
        </a:lt1>
        <a:dk2>
          <a:srgbClr val="000000"/>
        </a:dk2>
        <a:lt2>
          <a:srgbClr val="B7B6B7"/>
        </a:lt2>
        <a:accent1>
          <a:srgbClr val="3B7EA9"/>
        </a:accent1>
        <a:accent2>
          <a:srgbClr val="3F94D3"/>
        </a:accent2>
        <a:accent3>
          <a:srgbClr val="FFFFFF"/>
        </a:accent3>
        <a:accent4>
          <a:srgbClr val="000000"/>
        </a:accent4>
        <a:accent5>
          <a:srgbClr val="AFC0D1"/>
        </a:accent5>
        <a:accent6>
          <a:srgbClr val="3886BF"/>
        </a:accent6>
        <a:hlink>
          <a:srgbClr val="A8C8EB"/>
        </a:hlink>
        <a:folHlink>
          <a:srgbClr val="368E2B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Prezentace2" id="{68507238-79AA-4D20-96C9-8B3C12D131F6}" vid="{6C6AFE3A-1297-49F3-8438-FF48BAC0CBA6}"/>
    </a:ext>
  </a:extLst>
</a:theme>
</file>

<file path=ppt/theme/theme2.xml><?xml version="1.0" encoding="utf-8"?>
<a:theme xmlns:a="http://schemas.openxmlformats.org/drawingml/2006/main" name="2_Výchozí návrh">
  <a:themeElements>
    <a:clrScheme name="Výchozí návrh 1">
      <a:dk1>
        <a:srgbClr val="000000"/>
      </a:dk1>
      <a:lt1>
        <a:srgbClr val="FFFFFF"/>
      </a:lt1>
      <a:dk2>
        <a:srgbClr val="000000"/>
      </a:dk2>
      <a:lt2>
        <a:srgbClr val="B7B6B7"/>
      </a:lt2>
      <a:accent1>
        <a:srgbClr val="3B7EA9"/>
      </a:accent1>
      <a:accent2>
        <a:srgbClr val="3F94D3"/>
      </a:accent2>
      <a:accent3>
        <a:srgbClr val="FFFFFF"/>
      </a:accent3>
      <a:accent4>
        <a:srgbClr val="000000"/>
      </a:accent4>
      <a:accent5>
        <a:srgbClr val="AFC0D1"/>
      </a:accent5>
      <a:accent6>
        <a:srgbClr val="3886BF"/>
      </a:accent6>
      <a:hlink>
        <a:srgbClr val="A8C8EB"/>
      </a:hlink>
      <a:folHlink>
        <a:srgbClr val="368E2B"/>
      </a:folHlink>
    </a:clrScheme>
    <a:fontScheme name="Výchozí návrh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>
    <a:extraClrScheme>
      <a:clrScheme name="Výchozí návrh 1">
        <a:dk1>
          <a:srgbClr val="000000"/>
        </a:dk1>
        <a:lt1>
          <a:srgbClr val="FFFFFF"/>
        </a:lt1>
        <a:dk2>
          <a:srgbClr val="000000"/>
        </a:dk2>
        <a:lt2>
          <a:srgbClr val="B7B6B7"/>
        </a:lt2>
        <a:accent1>
          <a:srgbClr val="3B7EA9"/>
        </a:accent1>
        <a:accent2>
          <a:srgbClr val="3F94D3"/>
        </a:accent2>
        <a:accent3>
          <a:srgbClr val="FFFFFF"/>
        </a:accent3>
        <a:accent4>
          <a:srgbClr val="000000"/>
        </a:accent4>
        <a:accent5>
          <a:srgbClr val="AFC0D1"/>
        </a:accent5>
        <a:accent6>
          <a:srgbClr val="3886BF"/>
        </a:accent6>
        <a:hlink>
          <a:srgbClr val="A8C8EB"/>
        </a:hlink>
        <a:folHlink>
          <a:srgbClr val="368E2B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Motiv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Kancelář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Override1.xml><?xml version="1.0" encoding="utf-8"?>
<a:themeOverride xmlns:a="http://schemas.openxmlformats.org/drawingml/2006/main">
  <a:clrScheme name="Vlastní 2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FF0000"/>
    </a:accent2>
    <a:accent3>
      <a:srgbClr val="76923C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  <a:fontScheme name="Kancelář">
    <a:majorFont>
      <a:latin typeface="Calibri Light" panose="020F0302020204030204"/>
      <a:ea typeface=""/>
      <a:cs typeface=""/>
      <a:font script="Jpan" typeface="游ゴシック Light"/>
      <a:font script="Hang" typeface="맑은 고딕"/>
      <a:font script="Hans" typeface="等线 Light"/>
      <a:font script="Hant" typeface="新細明體"/>
      <a:font script="Arab" typeface="Times New Roman"/>
      <a:font script="Hebr" typeface="Times New Roman"/>
      <a:font script="Thai" typeface="Tahoma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</a:majorFont>
    <a:minorFont>
      <a:latin typeface="Calibri" panose="020F0502020204030204"/>
      <a:ea typeface=""/>
      <a:cs typeface=""/>
      <a:font script="Jpan" typeface="游ゴシック"/>
      <a:font script="Hang" typeface="맑은 고딕"/>
      <a:font script="Hans" typeface="等线"/>
      <a:font script="Hant" typeface="新細明體"/>
      <a:font script="Arab" typeface="Arial"/>
      <a:font script="Hebr" typeface="Arial"/>
      <a:font script="Thai" typeface="Tahoma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</a:minorFont>
  </a:fontScheme>
  <a:fmtScheme name="Vsazení">
    <a:fillStyleLst>
      <a:solidFill>
        <a:schemeClr val="phClr"/>
      </a:solidFill>
      <a:gradFill rotWithShape="1">
        <a:gsLst>
          <a:gs pos="0">
            <a:schemeClr val="phClr">
              <a:tint val="20000"/>
              <a:satMod val="180000"/>
              <a:lumMod val="98000"/>
            </a:schemeClr>
          </a:gs>
          <a:gs pos="40000">
            <a:schemeClr val="phClr">
              <a:tint val="30000"/>
              <a:satMod val="260000"/>
              <a:lumMod val="84000"/>
            </a:schemeClr>
          </a:gs>
          <a:gs pos="100000">
            <a:schemeClr val="phClr">
              <a:tint val="100000"/>
              <a:satMod val="110000"/>
              <a:lumMod val="100000"/>
            </a:schemeClr>
          </a:gs>
        </a:gsLst>
        <a:lin ang="5040000" scaled="1"/>
      </a:gradFill>
      <a:gradFill rotWithShape="1">
        <a:gsLst>
          <a:gs pos="0">
            <a:schemeClr val="phClr"/>
          </a:gs>
          <a:gs pos="100000">
            <a:schemeClr val="phClr">
              <a:shade val="75000"/>
              <a:satMod val="120000"/>
              <a:lumMod val="90000"/>
            </a:schemeClr>
          </a:gs>
        </a:gsLst>
        <a:lin ang="5400000" scaled="0"/>
      </a:gradFill>
    </a:fillStyleLst>
    <a:lnStyleLst>
      <a:ln w="9525" cap="flat" cmpd="sng" algn="ctr">
        <a:solidFill>
          <a:schemeClr val="phClr"/>
        </a:solidFill>
        <a:prstDash val="solid"/>
      </a:ln>
      <a:ln w="15875" cap="flat" cmpd="sng" algn="ctr">
        <a:solidFill>
          <a:schemeClr val="phClr"/>
        </a:solidFill>
        <a:prstDash val="solid"/>
      </a:ln>
      <a:ln w="22225" cap="flat" cmpd="sng" algn="ctr">
        <a:solidFill>
          <a:schemeClr val="phClr"/>
        </a:solidFill>
        <a:prstDash val="solid"/>
      </a:ln>
    </a:lnStyleLst>
    <a:effectStyleLst>
      <a:effectStyle>
        <a:effectLst/>
      </a:effectStyle>
      <a:effectStyle>
        <a:effectLst>
          <a:outerShdw blurRad="50800" dist="25400" dir="5400000" rotWithShape="0">
            <a:srgbClr val="000000">
              <a:alpha val="28000"/>
            </a:srgbClr>
          </a:outerShdw>
        </a:effectLst>
        <a:scene3d>
          <a:camera prst="orthographicFront">
            <a:rot lat="0" lon="0" rev="0"/>
          </a:camera>
          <a:lightRig rig="threePt" dir="tl">
            <a:rot lat="0" lon="0" rev="20400000"/>
          </a:lightRig>
        </a:scene3d>
        <a:sp3d>
          <a:bevelT w="50800" h="12700" prst="softRound"/>
        </a:sp3d>
      </a:effectStyle>
      <a:effectStyle>
        <a:effectLst>
          <a:outerShdw blurRad="44450" dist="50800" dir="5400000" sx="96000" rotWithShape="0">
            <a:srgbClr val="000000">
              <a:alpha val="34000"/>
            </a:srgbClr>
          </a:outerShdw>
        </a:effectLst>
        <a:scene3d>
          <a:camera prst="orthographicFront">
            <a:rot lat="0" lon="0" rev="0"/>
          </a:camera>
          <a:lightRig rig="threePt" dir="tl">
            <a:rot lat="0" lon="0" rev="20400000"/>
          </a:lightRig>
        </a:scene3d>
        <a:sp3d contourW="15875">
          <a:bevelT w="101600" h="25400" prst="softRound"/>
          <a:contourClr>
            <a:schemeClr val="phClr">
              <a:shade val="30000"/>
            </a:schemeClr>
          </a:contourClr>
        </a:sp3d>
      </a:effectStyle>
    </a:effectStyleLst>
    <a:bgFillStyleLst>
      <a:solidFill>
        <a:schemeClr val="phClr"/>
      </a:solidFill>
      <a:solidFill>
        <a:schemeClr val="phClr">
          <a:tint val="95000"/>
          <a:satMod val="170000"/>
        </a:schemeClr>
      </a:solidFill>
      <a:gradFill rotWithShape="1">
        <a:gsLst>
          <a:gs pos="0">
            <a:schemeClr val="phClr">
              <a:tint val="93000"/>
              <a:satMod val="150000"/>
              <a:shade val="98000"/>
              <a:lumMod val="102000"/>
            </a:schemeClr>
          </a:gs>
          <a:gs pos="50000">
            <a:schemeClr val="phClr">
              <a:tint val="98000"/>
              <a:satMod val="130000"/>
              <a:shade val="90000"/>
              <a:lumMod val="103000"/>
            </a:schemeClr>
          </a:gs>
          <a:gs pos="100000">
            <a:schemeClr val="phClr">
              <a:shade val="63000"/>
              <a:satMod val="120000"/>
            </a:schemeClr>
          </a:gs>
        </a:gsLst>
        <a:lin ang="5400000" scaled="0"/>
      </a:gradFill>
    </a:bgFillStyleLst>
  </a:fmtScheme>
</a:themeOverride>
</file>

<file path=ppt/theme/themeOverride2.xml><?xml version="1.0" encoding="utf-8"?>
<a:themeOverride xmlns:a="http://schemas.openxmlformats.org/drawingml/2006/main">
  <a:clrScheme name="Vlastní 2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FF0000"/>
    </a:accent2>
    <a:accent3>
      <a:srgbClr val="76923C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  <a:fontScheme name="Kancelář">
    <a:majorFont>
      <a:latin typeface="Calibri Light" panose="020F0302020204030204"/>
      <a:ea typeface=""/>
      <a:cs typeface=""/>
      <a:font script="Jpan" typeface="游ゴシック Light"/>
      <a:font script="Hang" typeface="맑은 고딕"/>
      <a:font script="Hans" typeface="等线 Light"/>
      <a:font script="Hant" typeface="新細明體"/>
      <a:font script="Arab" typeface="Times New Roman"/>
      <a:font script="Hebr" typeface="Times New Roman"/>
      <a:font script="Thai" typeface="Tahoma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</a:majorFont>
    <a:minorFont>
      <a:latin typeface="Calibri" panose="020F0502020204030204"/>
      <a:ea typeface=""/>
      <a:cs typeface=""/>
      <a:font script="Jpan" typeface="游ゴシック"/>
      <a:font script="Hang" typeface="맑은 고딕"/>
      <a:font script="Hans" typeface="等线"/>
      <a:font script="Hant" typeface="新細明體"/>
      <a:font script="Arab" typeface="Arial"/>
      <a:font script="Hebr" typeface="Arial"/>
      <a:font script="Thai" typeface="Tahoma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</a:minorFont>
  </a:fontScheme>
  <a:fmtScheme name="Vsazení">
    <a:fillStyleLst>
      <a:solidFill>
        <a:schemeClr val="phClr"/>
      </a:solidFill>
      <a:gradFill rotWithShape="1">
        <a:gsLst>
          <a:gs pos="0">
            <a:schemeClr val="phClr">
              <a:tint val="20000"/>
              <a:satMod val="180000"/>
              <a:lumMod val="98000"/>
            </a:schemeClr>
          </a:gs>
          <a:gs pos="40000">
            <a:schemeClr val="phClr">
              <a:tint val="30000"/>
              <a:satMod val="260000"/>
              <a:lumMod val="84000"/>
            </a:schemeClr>
          </a:gs>
          <a:gs pos="100000">
            <a:schemeClr val="phClr">
              <a:tint val="100000"/>
              <a:satMod val="110000"/>
              <a:lumMod val="100000"/>
            </a:schemeClr>
          </a:gs>
        </a:gsLst>
        <a:lin ang="5040000" scaled="1"/>
      </a:gradFill>
      <a:gradFill rotWithShape="1">
        <a:gsLst>
          <a:gs pos="0">
            <a:schemeClr val="phClr"/>
          </a:gs>
          <a:gs pos="100000">
            <a:schemeClr val="phClr">
              <a:shade val="75000"/>
              <a:satMod val="120000"/>
              <a:lumMod val="90000"/>
            </a:schemeClr>
          </a:gs>
        </a:gsLst>
        <a:lin ang="5400000" scaled="0"/>
      </a:gradFill>
    </a:fillStyleLst>
    <a:lnStyleLst>
      <a:ln w="9525" cap="flat" cmpd="sng" algn="ctr">
        <a:solidFill>
          <a:schemeClr val="phClr"/>
        </a:solidFill>
        <a:prstDash val="solid"/>
      </a:ln>
      <a:ln w="15875" cap="flat" cmpd="sng" algn="ctr">
        <a:solidFill>
          <a:schemeClr val="phClr"/>
        </a:solidFill>
        <a:prstDash val="solid"/>
      </a:ln>
      <a:ln w="22225" cap="flat" cmpd="sng" algn="ctr">
        <a:solidFill>
          <a:schemeClr val="phClr"/>
        </a:solidFill>
        <a:prstDash val="solid"/>
      </a:ln>
    </a:lnStyleLst>
    <a:effectStyleLst>
      <a:effectStyle>
        <a:effectLst/>
      </a:effectStyle>
      <a:effectStyle>
        <a:effectLst>
          <a:outerShdw blurRad="50800" dist="25400" dir="5400000" rotWithShape="0">
            <a:srgbClr val="000000">
              <a:alpha val="28000"/>
            </a:srgbClr>
          </a:outerShdw>
        </a:effectLst>
        <a:scene3d>
          <a:camera prst="orthographicFront">
            <a:rot lat="0" lon="0" rev="0"/>
          </a:camera>
          <a:lightRig rig="threePt" dir="tl">
            <a:rot lat="0" lon="0" rev="20400000"/>
          </a:lightRig>
        </a:scene3d>
        <a:sp3d>
          <a:bevelT w="50800" h="12700" prst="softRound"/>
        </a:sp3d>
      </a:effectStyle>
      <a:effectStyle>
        <a:effectLst>
          <a:outerShdw blurRad="44450" dist="50800" dir="5400000" sx="96000" rotWithShape="0">
            <a:srgbClr val="000000">
              <a:alpha val="34000"/>
            </a:srgbClr>
          </a:outerShdw>
        </a:effectLst>
        <a:scene3d>
          <a:camera prst="orthographicFront">
            <a:rot lat="0" lon="0" rev="0"/>
          </a:camera>
          <a:lightRig rig="threePt" dir="tl">
            <a:rot lat="0" lon="0" rev="20400000"/>
          </a:lightRig>
        </a:scene3d>
        <a:sp3d contourW="15875">
          <a:bevelT w="101600" h="25400" prst="softRound"/>
          <a:contourClr>
            <a:schemeClr val="phClr">
              <a:shade val="30000"/>
            </a:schemeClr>
          </a:contourClr>
        </a:sp3d>
      </a:effectStyle>
    </a:effectStyleLst>
    <a:bgFillStyleLst>
      <a:solidFill>
        <a:schemeClr val="phClr"/>
      </a:solidFill>
      <a:solidFill>
        <a:schemeClr val="phClr">
          <a:tint val="95000"/>
          <a:satMod val="170000"/>
        </a:schemeClr>
      </a:solidFill>
      <a:gradFill rotWithShape="1">
        <a:gsLst>
          <a:gs pos="0">
            <a:schemeClr val="phClr">
              <a:tint val="93000"/>
              <a:satMod val="150000"/>
              <a:shade val="98000"/>
              <a:lumMod val="102000"/>
            </a:schemeClr>
          </a:gs>
          <a:gs pos="50000">
            <a:schemeClr val="phClr">
              <a:tint val="98000"/>
              <a:satMod val="130000"/>
              <a:shade val="90000"/>
              <a:lumMod val="103000"/>
            </a:schemeClr>
          </a:gs>
          <a:gs pos="100000">
            <a:schemeClr val="phClr">
              <a:shade val="63000"/>
              <a:satMod val="120000"/>
            </a:schemeClr>
          </a:gs>
        </a:gsLst>
        <a:lin ang="5400000" scaled="0"/>
      </a:gradFill>
    </a:bgFillStyleLst>
  </a:fmtScheme>
</a:themeOverrid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kument" ma:contentTypeID="0x0101007DEF8E87D92CF44E9FA75C8D86BCFD62" ma:contentTypeVersion="2" ma:contentTypeDescription="Vytvoří nový dokument" ma:contentTypeScope="" ma:versionID="6dfdd2d259fc85b22f4a055799e37325">
  <xsd:schema xmlns:xsd="http://www.w3.org/2001/XMLSchema" xmlns:xs="http://www.w3.org/2001/XMLSchema" xmlns:p="http://schemas.microsoft.com/office/2006/metadata/properties" xmlns:ns2="f1ae59ee-3414-4d49-a0bd-a54bb81ae86c" targetNamespace="http://schemas.microsoft.com/office/2006/metadata/properties" ma:root="true" ma:fieldsID="74eaf91351eb2b9ea44340715e3c65d7" ns2:_="">
    <xsd:import namespace="f1ae59ee-3414-4d49-a0bd-a54bb81ae86c"/>
    <xsd:element name="properties">
      <xsd:complexType>
        <xsd:sequence>
          <xsd:element name="documentManagement">
            <xsd:complexType>
              <xsd:all>
                <xsd:element ref="ns2:poznamka" minOccurs="0"/>
                <xsd:element ref="ns2:pozn_x00e1_mka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f1ae59ee-3414-4d49-a0bd-a54bb81ae86c" elementFormDefault="qualified">
    <xsd:import namespace="http://schemas.microsoft.com/office/2006/documentManagement/types"/>
    <xsd:import namespace="http://schemas.microsoft.com/office/infopath/2007/PartnerControls"/>
    <xsd:element name="poznamka" ma:index="8" nillable="true" ma:displayName="poznamka" ma:internalName="poznamka">
      <xsd:simpleType>
        <xsd:restriction base="dms:Text"/>
      </xsd:simpleType>
    </xsd:element>
    <xsd:element name="pozn_x00e1_mka" ma:index="9" nillable="true" ma:displayName="poznámka" ma:internalName="pozn_x00e1_mka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Typ obsahu"/>
        <xsd:element ref="dc:title" minOccurs="0" maxOccurs="1" ma:index="4" ma:displayName="Nadpis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poznamka xmlns="f1ae59ee-3414-4d49-a0bd-a54bb81ae86c" xsi:nil="true"/>
    <pozn_x00e1_mka xmlns="f1ae59ee-3414-4d49-a0bd-a54bb81ae86c" xsi:nil="true"/>
  </documentManagement>
</p:properties>
</file>

<file path=customXml/itemProps1.xml><?xml version="1.0" encoding="utf-8"?>
<ds:datastoreItem xmlns:ds="http://schemas.openxmlformats.org/officeDocument/2006/customXml" ds:itemID="{997A85F4-9C92-4866-8641-3AE6F522EDFD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f1ae59ee-3414-4d49-a0bd-a54bb81ae86c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74181A1E-4257-4E52-AD28-A82FD85DED92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DF7D68D5-077E-4438-96FE-0C8BE70518F2}">
  <ds:schemaRefs>
    <ds:schemaRef ds:uri="f1ae59ee-3414-4d49-a0bd-a54bb81ae86c"/>
    <ds:schemaRef ds:uri="http://schemas.microsoft.com/office/2006/documentManagement/types"/>
    <ds:schemaRef ds:uri="http://schemas.microsoft.com/office/2006/metadata/properties"/>
    <ds:schemaRef ds:uri="http://schemas.microsoft.com/office/infopath/2007/PartnerControls"/>
    <ds:schemaRef ds:uri="http://www.w3.org/XML/1998/namespace"/>
    <ds:schemaRef ds:uri="http://purl.org/dc/dcmitype/"/>
    <ds:schemaRef ds:uri="http://purl.org/dc/elements/1.1/"/>
    <ds:schemaRef ds:uri="http://schemas.openxmlformats.org/package/2006/metadata/core-properties"/>
    <ds:schemaRef ds:uri="http://purl.org/dc/terms/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šablona_TK_PP</Template>
  <TotalTime>6899</TotalTime>
  <Words>633</Words>
  <Application>Microsoft Office PowerPoint</Application>
  <PresentationFormat>Předvádění na obrazovce (4:3)</PresentationFormat>
  <Paragraphs>208</Paragraphs>
  <Slides>15</Slides>
  <Notes>12</Notes>
  <HiddenSlides>0</HiddenSlides>
  <MMClips>0</MMClips>
  <ScaleCrop>false</ScaleCrop>
  <HeadingPairs>
    <vt:vector size="6" baseType="variant">
      <vt:variant>
        <vt:lpstr>Použitá písma</vt:lpstr>
      </vt:variant>
      <vt:variant>
        <vt:i4>4</vt:i4>
      </vt:variant>
      <vt:variant>
        <vt:lpstr>Motiv</vt:lpstr>
      </vt:variant>
      <vt:variant>
        <vt:i4>2</vt:i4>
      </vt:variant>
      <vt:variant>
        <vt:lpstr>Nadpisy snímků</vt:lpstr>
      </vt:variant>
      <vt:variant>
        <vt:i4>15</vt:i4>
      </vt:variant>
    </vt:vector>
  </HeadingPairs>
  <TitlesOfParts>
    <vt:vector size="21" baseType="lpstr">
      <vt:lpstr>Arial</vt:lpstr>
      <vt:lpstr>Calibri</vt:lpstr>
      <vt:lpstr>Verdana</vt:lpstr>
      <vt:lpstr>Wingdings</vt:lpstr>
      <vt:lpstr>Výchozí návrh</vt:lpstr>
      <vt:lpstr>2_Výchozí návrh</vt:lpstr>
      <vt:lpstr>Základní statistické údaje o kriminalitě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ČR – registrovaná kyberkriminalita v krajích 2021 - 2023</vt:lpstr>
      <vt:lpstr>Prezentace aplikace PowerPoint</vt:lpstr>
      <vt:lpstr>ČR – počty skutků spáchaných cizinci leden - prosinec 2019 - 2023</vt:lpstr>
    </vt:vector>
  </TitlesOfParts>
  <Company>Hewlett-Packard Company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Základní statistické údaje o kriminalitě  leden – prosinec 2017 v meziročním srovnání</dc:title>
  <dc:creator>PP ÚSKPV - KAZDA Petr</dc:creator>
  <cp:lastModifiedBy>MICHÁLEK Michal</cp:lastModifiedBy>
  <cp:revision>327</cp:revision>
  <cp:lastPrinted>2024-01-10T07:00:46Z</cp:lastPrinted>
  <dcterms:created xsi:type="dcterms:W3CDTF">2018-01-17T11:00:26Z</dcterms:created>
  <dcterms:modified xsi:type="dcterms:W3CDTF">2024-01-11T12:01:15Z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poznamka">
    <vt:lpwstr/>
  </property>
  <property fmtid="{D5CDD505-2E9C-101B-9397-08002B2CF9AE}" pid="3" name="poznámka">
    <vt:lpwstr/>
  </property>
</Properties>
</file>