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7" r:id="rId3"/>
    <p:sldId id="267" r:id="rId4"/>
    <p:sldId id="264" r:id="rId5"/>
    <p:sldId id="268" r:id="rId6"/>
    <p:sldId id="263" r:id="rId7"/>
    <p:sldId id="266" r:id="rId8"/>
    <p:sldId id="262" r:id="rId9"/>
    <p:sldId id="269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558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39EE3-AA7C-4267-ABCF-1D067989CB83}" type="datetimeFigureOut">
              <a:rPr lang="cs-CZ" smtClean="0"/>
              <a:pPr/>
              <a:t>2.7.2014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0AC2F-77E4-45A2-A90F-8BB9ED69CD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39EE3-AA7C-4267-ABCF-1D067989CB83}" type="datetimeFigureOut">
              <a:rPr lang="cs-CZ" smtClean="0"/>
              <a:pPr/>
              <a:t>2.7.2014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0AC2F-77E4-45A2-A90F-8BB9ED69CD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39EE3-AA7C-4267-ABCF-1D067989CB83}" type="datetimeFigureOut">
              <a:rPr lang="cs-CZ" smtClean="0"/>
              <a:pPr/>
              <a:t>2.7.2014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0AC2F-77E4-45A2-A90F-8BB9ED69CD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39EE3-AA7C-4267-ABCF-1D067989CB83}" type="datetimeFigureOut">
              <a:rPr lang="cs-CZ" smtClean="0"/>
              <a:pPr/>
              <a:t>2.7.2014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0AC2F-77E4-45A2-A90F-8BB9ED69CD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39EE3-AA7C-4267-ABCF-1D067989CB83}" type="datetimeFigureOut">
              <a:rPr lang="cs-CZ" smtClean="0"/>
              <a:pPr/>
              <a:t>2.7.2014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0AC2F-77E4-45A2-A90F-8BB9ED69CD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39EE3-AA7C-4267-ABCF-1D067989CB83}" type="datetimeFigureOut">
              <a:rPr lang="cs-CZ" smtClean="0"/>
              <a:pPr/>
              <a:t>2.7.2014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0AC2F-77E4-45A2-A90F-8BB9ED69CD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39EE3-AA7C-4267-ABCF-1D067989CB83}" type="datetimeFigureOut">
              <a:rPr lang="cs-CZ" smtClean="0"/>
              <a:pPr/>
              <a:t>2.7.2014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0AC2F-77E4-45A2-A90F-8BB9ED69CD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39EE3-AA7C-4267-ABCF-1D067989CB83}" type="datetimeFigureOut">
              <a:rPr lang="cs-CZ" smtClean="0"/>
              <a:pPr/>
              <a:t>2.7.2014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0AC2F-77E4-45A2-A90F-8BB9ED69CD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39EE3-AA7C-4267-ABCF-1D067989CB83}" type="datetimeFigureOut">
              <a:rPr lang="cs-CZ" smtClean="0"/>
              <a:pPr/>
              <a:t>2.7.2014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DA20AC2F-77E4-45A2-A90F-8BB9ED69CDA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39EE3-AA7C-4267-ABCF-1D067989CB83}" type="datetimeFigureOut">
              <a:rPr lang="cs-CZ" smtClean="0"/>
              <a:pPr/>
              <a:t>2.7.2014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0AC2F-77E4-45A2-A90F-8BB9ED69CD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39EE3-AA7C-4267-ABCF-1D067989CB83}" type="datetimeFigureOut">
              <a:rPr lang="cs-CZ" smtClean="0"/>
              <a:pPr/>
              <a:t>2.7.2014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0AC2F-77E4-45A2-A90F-8BB9ED69CD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8F39EE3-AA7C-4267-ABCF-1D067989CB83}" type="datetimeFigureOut">
              <a:rPr lang="cs-CZ" smtClean="0"/>
              <a:pPr/>
              <a:t>2.7.2014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A20AC2F-77E4-45A2-A90F-8BB9ED69CDA7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929949"/>
            <a:ext cx="8136904" cy="2139011"/>
          </a:xfrm>
        </p:spPr>
        <p:txBody>
          <a:bodyPr anchor="ctr">
            <a:normAutofit/>
          </a:bodyPr>
          <a:lstStyle/>
          <a:p>
            <a:pPr algn="ctr"/>
            <a:r>
              <a:rPr lang="cs-CZ" sz="4400" dirty="0">
                <a:solidFill>
                  <a:srgbClr val="0BD0D9">
                    <a:tint val="90000"/>
                    <a:satMod val="120000"/>
                  </a:srgbClr>
                </a:solidFill>
              </a:rPr>
              <a:t>POLICIE </a:t>
            </a:r>
            <a:r>
              <a:rPr lang="cs-CZ" sz="4400" dirty="0" smtClean="0">
                <a:solidFill>
                  <a:srgbClr val="0BD0D9">
                    <a:tint val="90000"/>
                    <a:satMod val="120000"/>
                  </a:srgbClr>
                </a:solidFill>
              </a:rPr>
              <a:t>ČESKÉ REPUBLIKY</a:t>
            </a:r>
            <a:r>
              <a:rPr lang="cs-CZ" dirty="0">
                <a:solidFill>
                  <a:srgbClr val="0BD0D9">
                    <a:tint val="90000"/>
                    <a:satMod val="120000"/>
                  </a:srgbClr>
                </a:solidFill>
              </a:rPr>
              <a:t/>
            </a:r>
            <a:br>
              <a:rPr lang="cs-CZ" dirty="0">
                <a:solidFill>
                  <a:srgbClr val="0BD0D9">
                    <a:tint val="90000"/>
                    <a:satMod val="120000"/>
                  </a:srgbClr>
                </a:solidFill>
              </a:rPr>
            </a:br>
            <a:r>
              <a:rPr lang="cs-CZ" sz="2200" dirty="0">
                <a:solidFill>
                  <a:srgbClr val="0BD0D9">
                    <a:tint val="90000"/>
                    <a:satMod val="120000"/>
                  </a:srgbClr>
                </a:solidFill>
              </a:rPr>
              <a:t>KRAJSKÉ </a:t>
            </a:r>
            <a:r>
              <a:rPr lang="cs-CZ" sz="2200" dirty="0" smtClean="0">
                <a:solidFill>
                  <a:srgbClr val="0BD0D9">
                    <a:tint val="90000"/>
                    <a:satMod val="120000"/>
                  </a:srgbClr>
                </a:solidFill>
              </a:rPr>
              <a:t>ŘEDITELSTVÍ </a:t>
            </a:r>
            <a:r>
              <a:rPr lang="cs-CZ" sz="2200" dirty="0">
                <a:solidFill>
                  <a:srgbClr val="0BD0D9">
                    <a:tint val="90000"/>
                    <a:satMod val="120000"/>
                  </a:srgbClr>
                </a:solidFill>
              </a:rPr>
              <a:t>ÚSTECKÉHO KRAJE</a:t>
            </a:r>
            <a:br>
              <a:rPr lang="cs-CZ" sz="2200" dirty="0">
                <a:solidFill>
                  <a:srgbClr val="0BD0D9">
                    <a:tint val="90000"/>
                    <a:satMod val="120000"/>
                  </a:srgbClr>
                </a:solidFill>
              </a:rPr>
            </a:br>
            <a:r>
              <a:rPr lang="cs-CZ" sz="2200" dirty="0">
                <a:solidFill>
                  <a:srgbClr val="0BD0D9">
                    <a:tint val="90000"/>
                    <a:satMod val="120000"/>
                  </a:srgbClr>
                </a:solidFill>
              </a:rPr>
              <a:t>ODBOR HOSPODÁŘSKÉ </a:t>
            </a:r>
            <a:r>
              <a:rPr lang="cs-CZ" sz="2200" dirty="0" smtClean="0">
                <a:solidFill>
                  <a:srgbClr val="0BD0D9">
                    <a:tint val="90000"/>
                    <a:satMod val="120000"/>
                  </a:srgbClr>
                </a:solidFill>
              </a:rPr>
              <a:t>KRIMINALIY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937097" y="4005064"/>
            <a:ext cx="7192888" cy="1608584"/>
          </a:xfrm>
        </p:spPr>
        <p:txBody>
          <a:bodyPr anchor="ctr">
            <a:normAutofit/>
          </a:bodyPr>
          <a:lstStyle/>
          <a:p>
            <a:pPr algn="ctr"/>
            <a:r>
              <a:rPr lang="cs-CZ" sz="4400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Padělání bankovek</a:t>
            </a:r>
          </a:p>
        </p:txBody>
      </p:sp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780928"/>
            <a:ext cx="6189663" cy="571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245357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147248" cy="838200"/>
          </a:xfrm>
        </p:spPr>
        <p:txBody>
          <a:bodyPr anchor="ctr"/>
          <a:lstStyle/>
          <a:p>
            <a:pPr algn="ctr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Výskyt - oznámeno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916832"/>
            <a:ext cx="7560840" cy="4464496"/>
          </a:xfrm>
        </p:spPr>
        <p:txBody>
          <a:bodyPr anchor="ctr">
            <a:noAutofit/>
          </a:bodyPr>
          <a:lstStyle/>
          <a:p>
            <a:pPr algn="just">
              <a:buFont typeface="Arial" pitchFamily="34" charset="0"/>
              <a:buChar char="•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Bankovky v nominální hodnotě 200 EUR,</a:t>
            </a:r>
          </a:p>
          <a:p>
            <a:pPr algn="just">
              <a:buFont typeface="Arial" pitchFamily="34" charset="0"/>
              <a:buChar char="•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Výskyt od 4. měsíce 2012,</a:t>
            </a:r>
          </a:p>
          <a:p>
            <a:pPr algn="just">
              <a:buFont typeface="Arial" pitchFamily="34" charset="0"/>
              <a:buChar char="•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Oznamováno různými bankovními ústavy,</a:t>
            </a:r>
          </a:p>
          <a:p>
            <a:pPr marL="261938" indent="-261938" algn="just">
              <a:buFont typeface="Arial" panose="020B0604020202020204" pitchFamily="34" charset="0"/>
              <a:buChar char="•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ČNB označeno jako typ padělku 7A,</a:t>
            </a:r>
          </a:p>
          <a:p>
            <a:pPr marL="261938" indent="-261938" algn="just">
              <a:buFont typeface="Arial" panose="020B0604020202020204" pitchFamily="34" charset="0"/>
              <a:buChar char="•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Stupeň nebezpečnosti 2 – nebezpečný,</a:t>
            </a: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 rot="5400000">
            <a:off x="6809340" y="3877859"/>
            <a:ext cx="3860205" cy="5715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vert="horz" lIns="0" rIns="0" bIns="0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sz="1400" dirty="0" smtClean="0">
                <a:solidFill>
                  <a:srgbClr val="0BD0D9">
                    <a:tint val="90000"/>
                    <a:satMod val="120000"/>
                  </a:srgbClr>
                </a:solidFill>
              </a:rPr>
              <a:t>KRAJSKÉ </a:t>
            </a:r>
            <a:r>
              <a:rPr lang="cs-CZ" sz="1400" dirty="0">
                <a:solidFill>
                  <a:srgbClr val="0BD0D9">
                    <a:tint val="90000"/>
                    <a:satMod val="120000"/>
                  </a:srgbClr>
                </a:solidFill>
              </a:rPr>
              <a:t>ŘEDITELSTVÍ ÚSTECKÉHO KRAJE</a:t>
            </a:r>
            <a:br>
              <a:rPr lang="cs-CZ" sz="1400" dirty="0">
                <a:solidFill>
                  <a:srgbClr val="0BD0D9">
                    <a:tint val="90000"/>
                    <a:satMod val="120000"/>
                  </a:srgbClr>
                </a:solidFill>
              </a:rPr>
            </a:br>
            <a:r>
              <a:rPr lang="cs-CZ" sz="1400" dirty="0" smtClean="0">
                <a:solidFill>
                  <a:srgbClr val="0BD0D9">
                    <a:tint val="90000"/>
                    <a:satMod val="120000"/>
                  </a:srgbClr>
                </a:solidFill>
              </a:rPr>
              <a:t>ODBOR </a:t>
            </a:r>
            <a:r>
              <a:rPr lang="cs-CZ" sz="1400" dirty="0">
                <a:solidFill>
                  <a:srgbClr val="0BD0D9">
                    <a:tint val="90000"/>
                    <a:satMod val="120000"/>
                  </a:srgbClr>
                </a:solidFill>
              </a:rPr>
              <a:t>HOSPODÁŘSKÉ KRIMINALIY</a:t>
            </a:r>
            <a:endParaRPr lang="cs-CZ" sz="1400" dirty="0"/>
          </a:p>
        </p:txBody>
      </p:sp>
      <p:pic>
        <p:nvPicPr>
          <p:cNvPr id="1026" name="Picture 2"/>
          <p:cNvPicPr preferRelativeResize="0"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2752" y="6146007"/>
            <a:ext cx="562441" cy="4811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460183" y="1702636"/>
            <a:ext cx="585731" cy="5805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V="1">
            <a:off x="5848737" y="4129181"/>
            <a:ext cx="4927085" cy="688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862569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147248" cy="838200"/>
          </a:xfrm>
        </p:spPr>
        <p:txBody>
          <a:bodyPr anchor="ctr"/>
          <a:lstStyle/>
          <a:p>
            <a:pPr algn="ctr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Specifikace bankovky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916832"/>
            <a:ext cx="7560840" cy="4464496"/>
          </a:xfrm>
        </p:spPr>
        <p:txBody>
          <a:bodyPr anchor="ctr">
            <a:noAutofit/>
          </a:bodyPr>
          <a:lstStyle/>
          <a:p>
            <a:pPr algn="just">
              <a:buFont typeface="Arial" pitchFamily="34" charset="0"/>
              <a:buChar char="•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Použit nebankovní papír,</a:t>
            </a:r>
          </a:p>
          <a:p>
            <a:pPr algn="just">
              <a:buFont typeface="Arial" pitchFamily="34" charset="0"/>
              <a:buChar char="•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Hologram má vlastnost blízkosti originálu,</a:t>
            </a:r>
          </a:p>
          <a:p>
            <a:pPr algn="just">
              <a:buFont typeface="Arial" pitchFamily="34" charset="0"/>
              <a:buChar char="•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Velice dobře natištěné mikrotexty,</a:t>
            </a:r>
          </a:p>
          <a:p>
            <a:pPr algn="just">
              <a:buFont typeface="Arial" pitchFamily="34" charset="0"/>
              <a:buChar char="•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Ochranný proužek napodoben tiskem,</a:t>
            </a:r>
          </a:p>
          <a:p>
            <a:pPr algn="just">
              <a:buFont typeface="Arial" pitchFamily="34" charset="0"/>
              <a:buChar char="•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Slepená ze dvou vrstev papíru,</a:t>
            </a:r>
          </a:p>
          <a:p>
            <a:pPr algn="just">
              <a:buFont typeface="Arial" pitchFamily="34" charset="0"/>
              <a:buChar char="•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Tiskové značky se kryjí,</a:t>
            </a: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 rot="5400000">
            <a:off x="6809340" y="3877859"/>
            <a:ext cx="3860205" cy="5715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vert="horz" lIns="0" rIns="0" bIns="0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sz="1400" dirty="0" smtClean="0">
                <a:solidFill>
                  <a:srgbClr val="0BD0D9">
                    <a:tint val="90000"/>
                    <a:satMod val="120000"/>
                  </a:srgbClr>
                </a:solidFill>
              </a:rPr>
              <a:t>KRAJSKÉ </a:t>
            </a:r>
            <a:r>
              <a:rPr lang="cs-CZ" sz="1400" dirty="0">
                <a:solidFill>
                  <a:srgbClr val="0BD0D9">
                    <a:tint val="90000"/>
                    <a:satMod val="120000"/>
                  </a:srgbClr>
                </a:solidFill>
              </a:rPr>
              <a:t>ŘEDITELSTVÍ ÚSTECKÉHO KRAJE</a:t>
            </a:r>
            <a:br>
              <a:rPr lang="cs-CZ" sz="1400" dirty="0">
                <a:solidFill>
                  <a:srgbClr val="0BD0D9">
                    <a:tint val="90000"/>
                    <a:satMod val="120000"/>
                  </a:srgbClr>
                </a:solidFill>
              </a:rPr>
            </a:br>
            <a:r>
              <a:rPr lang="cs-CZ" sz="1400" dirty="0" smtClean="0">
                <a:solidFill>
                  <a:srgbClr val="0BD0D9">
                    <a:tint val="90000"/>
                    <a:satMod val="120000"/>
                  </a:srgbClr>
                </a:solidFill>
              </a:rPr>
              <a:t>ODBOR </a:t>
            </a:r>
            <a:r>
              <a:rPr lang="cs-CZ" sz="1400" dirty="0">
                <a:solidFill>
                  <a:srgbClr val="0BD0D9">
                    <a:tint val="90000"/>
                    <a:satMod val="120000"/>
                  </a:srgbClr>
                </a:solidFill>
              </a:rPr>
              <a:t>HOSPODÁŘSKÉ KRIMINALIY</a:t>
            </a:r>
            <a:endParaRPr lang="cs-CZ" sz="1400" dirty="0"/>
          </a:p>
        </p:txBody>
      </p:sp>
      <p:pic>
        <p:nvPicPr>
          <p:cNvPr id="1026" name="Picture 2"/>
          <p:cNvPicPr preferRelativeResize="0"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2752" y="6146007"/>
            <a:ext cx="562441" cy="4811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460183" y="1702636"/>
            <a:ext cx="585731" cy="5805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V="1">
            <a:off x="5848737" y="4129181"/>
            <a:ext cx="4927085" cy="688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862569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147248" cy="838200"/>
          </a:xfrm>
        </p:spPr>
        <p:txBody>
          <a:bodyPr anchor="ctr"/>
          <a:lstStyle/>
          <a:p>
            <a:pPr algn="ctr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Jednání pachatele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916832"/>
            <a:ext cx="7560840" cy="4165923"/>
          </a:xfrm>
        </p:spPr>
        <p:txBody>
          <a:bodyPr anchor="ctr">
            <a:noAutofit/>
          </a:bodyPr>
          <a:lstStyle/>
          <a:p>
            <a:pPr algn="just">
              <a:buFont typeface="Arial" pitchFamily="34" charset="0"/>
              <a:buChar char="•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Bankovky udávány výhradně  Vietnamským prodejcům,</a:t>
            </a:r>
          </a:p>
          <a:p>
            <a:pPr algn="just">
              <a:buFont typeface="Arial" pitchFamily="34" charset="0"/>
              <a:buChar char="•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Nabídnuta směna bankovky ve výhodném kurzu, cca o 1,50 až 2,-Kč,</a:t>
            </a:r>
          </a:p>
          <a:p>
            <a:pPr algn="just">
              <a:buFont typeface="Arial" pitchFamily="34" charset="0"/>
              <a:buChar char="•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Ujišťoval o pravostí, údajně směnárny bankovky v této nominální hodnotě neberou,</a:t>
            </a: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 rot="5400000">
            <a:off x="6809340" y="3877859"/>
            <a:ext cx="3860205" cy="5715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vert="horz" lIns="0" rIns="0" bIns="0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sz="1400" dirty="0" smtClean="0">
                <a:solidFill>
                  <a:srgbClr val="0BD0D9">
                    <a:tint val="90000"/>
                    <a:satMod val="120000"/>
                  </a:srgbClr>
                </a:solidFill>
              </a:rPr>
              <a:t>KRAJSKÉ </a:t>
            </a:r>
            <a:r>
              <a:rPr lang="cs-CZ" sz="1400" dirty="0">
                <a:solidFill>
                  <a:srgbClr val="0BD0D9">
                    <a:tint val="90000"/>
                    <a:satMod val="120000"/>
                  </a:srgbClr>
                </a:solidFill>
              </a:rPr>
              <a:t>ŘEDITELSTVÍ ÚSTECKÉHO KRAJE</a:t>
            </a:r>
            <a:br>
              <a:rPr lang="cs-CZ" sz="1400" dirty="0">
                <a:solidFill>
                  <a:srgbClr val="0BD0D9">
                    <a:tint val="90000"/>
                    <a:satMod val="120000"/>
                  </a:srgbClr>
                </a:solidFill>
              </a:rPr>
            </a:br>
            <a:r>
              <a:rPr lang="cs-CZ" sz="1400" dirty="0" smtClean="0">
                <a:solidFill>
                  <a:srgbClr val="0BD0D9">
                    <a:tint val="90000"/>
                    <a:satMod val="120000"/>
                  </a:srgbClr>
                </a:solidFill>
              </a:rPr>
              <a:t>ODBOR </a:t>
            </a:r>
            <a:r>
              <a:rPr lang="cs-CZ" sz="1400" dirty="0">
                <a:solidFill>
                  <a:srgbClr val="0BD0D9">
                    <a:tint val="90000"/>
                    <a:satMod val="120000"/>
                  </a:srgbClr>
                </a:solidFill>
              </a:rPr>
              <a:t>HOSPODÁŘSKÉ KRIMINALIY</a:t>
            </a:r>
            <a:endParaRPr lang="cs-CZ" sz="1400" dirty="0">
              <a:solidFill>
                <a:srgbClr val="04617B"/>
              </a:solidFill>
            </a:endParaRPr>
          </a:p>
        </p:txBody>
      </p:sp>
      <p:pic>
        <p:nvPicPr>
          <p:cNvPr id="1026" name="Picture 2"/>
          <p:cNvPicPr preferRelativeResize="0"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2752" y="6146007"/>
            <a:ext cx="562441" cy="4811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460183" y="1702636"/>
            <a:ext cx="585731" cy="5805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V="1">
            <a:off x="5848737" y="4129181"/>
            <a:ext cx="4927085" cy="688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413320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147248" cy="838200"/>
          </a:xfrm>
        </p:spPr>
        <p:txBody>
          <a:bodyPr anchor="ctr"/>
          <a:lstStyle/>
          <a:p>
            <a:pPr algn="ctr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Zadržení pachatele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916832"/>
            <a:ext cx="7560840" cy="4464496"/>
          </a:xfrm>
        </p:spPr>
        <p:txBody>
          <a:bodyPr anchor="ctr">
            <a:noAutofit/>
          </a:bodyPr>
          <a:lstStyle/>
          <a:p>
            <a:pPr algn="just">
              <a:buFont typeface="Arial" pitchFamily="34" charset="0"/>
              <a:buChar char="•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Vlastní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natipování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pachatele, </a:t>
            </a:r>
          </a:p>
          <a:p>
            <a:pPr algn="just">
              <a:buFont typeface="Arial" pitchFamily="34" charset="0"/>
              <a:buChar char="•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Operativní šetření,</a:t>
            </a:r>
          </a:p>
          <a:p>
            <a:pPr marL="622300" indent="-273050" algn="just">
              <a:buFont typeface="Wingdings" pitchFamily="2" charset="2"/>
              <a:buChar char="ü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Pátrání po osobě pachatele,</a:t>
            </a:r>
          </a:p>
          <a:p>
            <a:pPr marL="622300" indent="-273050" algn="just">
              <a:buFont typeface="Wingdings" pitchFamily="2" charset="2"/>
              <a:buChar char="ü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Pátrání po vozidle,</a:t>
            </a:r>
          </a:p>
          <a:p>
            <a:pPr marL="276225" indent="-276225" algn="just">
              <a:buFont typeface="Arial" pitchFamily="34" charset="0"/>
              <a:buChar char="•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Zadržen hlídkou Policie ČR, na základě oznámení Vietnamského prodejce,</a:t>
            </a: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 rot="5400000">
            <a:off x="6809340" y="3877859"/>
            <a:ext cx="3860205" cy="5715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vert="horz" lIns="0" rIns="0" bIns="0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sz="1400" dirty="0" smtClean="0">
                <a:solidFill>
                  <a:srgbClr val="0BD0D9">
                    <a:tint val="90000"/>
                    <a:satMod val="120000"/>
                  </a:srgbClr>
                </a:solidFill>
              </a:rPr>
              <a:t>KRAJSKÉ </a:t>
            </a:r>
            <a:r>
              <a:rPr lang="cs-CZ" sz="1400" dirty="0">
                <a:solidFill>
                  <a:srgbClr val="0BD0D9">
                    <a:tint val="90000"/>
                    <a:satMod val="120000"/>
                  </a:srgbClr>
                </a:solidFill>
              </a:rPr>
              <a:t>ŘEDITELSTVÍ ÚSTECKÉHO KRAJE</a:t>
            </a:r>
            <a:br>
              <a:rPr lang="cs-CZ" sz="1400" dirty="0">
                <a:solidFill>
                  <a:srgbClr val="0BD0D9">
                    <a:tint val="90000"/>
                    <a:satMod val="120000"/>
                  </a:srgbClr>
                </a:solidFill>
              </a:rPr>
            </a:br>
            <a:r>
              <a:rPr lang="cs-CZ" sz="1400" dirty="0" smtClean="0">
                <a:solidFill>
                  <a:srgbClr val="0BD0D9">
                    <a:tint val="90000"/>
                    <a:satMod val="120000"/>
                  </a:srgbClr>
                </a:solidFill>
              </a:rPr>
              <a:t>ODBOR </a:t>
            </a:r>
            <a:r>
              <a:rPr lang="cs-CZ" sz="1400" dirty="0">
                <a:solidFill>
                  <a:srgbClr val="0BD0D9">
                    <a:tint val="90000"/>
                    <a:satMod val="120000"/>
                  </a:srgbClr>
                </a:solidFill>
              </a:rPr>
              <a:t>HOSPODÁŘSKÉ KRIMINALIY</a:t>
            </a:r>
            <a:endParaRPr lang="cs-CZ" sz="1400" dirty="0"/>
          </a:p>
        </p:txBody>
      </p:sp>
      <p:pic>
        <p:nvPicPr>
          <p:cNvPr id="1026" name="Picture 2"/>
          <p:cNvPicPr preferRelativeResize="0"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2752" y="6146007"/>
            <a:ext cx="562441" cy="4811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460183" y="1702636"/>
            <a:ext cx="585731" cy="5805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V="1">
            <a:off x="5848737" y="4129181"/>
            <a:ext cx="4927085" cy="688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862569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764704"/>
            <a:ext cx="8147248" cy="838200"/>
          </a:xfrm>
        </p:spPr>
        <p:txBody>
          <a:bodyPr anchor="ctr"/>
          <a:lstStyle/>
          <a:p>
            <a:pPr algn="ctr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Dokazování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916832"/>
            <a:ext cx="7560840" cy="4165923"/>
          </a:xfrm>
        </p:spPr>
        <p:txBody>
          <a:bodyPr anchor="ctr">
            <a:noAutofit/>
          </a:bodyPr>
          <a:lstStyle/>
          <a:p>
            <a:pPr algn="just">
              <a:buFont typeface="Arial" pitchFamily="34" charset="0"/>
              <a:buChar char="•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V České republice zjištěno celkem cca 700 ks padělků s označením 7A,</a:t>
            </a:r>
          </a:p>
          <a:p>
            <a:pPr algn="just">
              <a:buFont typeface="Arial" pitchFamily="34" charset="0"/>
              <a:buChar char="•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Jedná se o více skupin,</a:t>
            </a:r>
          </a:p>
          <a:p>
            <a:pPr algn="just">
              <a:buFont typeface="Arial" pitchFamily="34" charset="0"/>
              <a:buChar char="•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U obviněného zajištěno 29.000,-Kč na hotovosti</a:t>
            </a:r>
          </a:p>
          <a:p>
            <a:pPr algn="just">
              <a:buFont typeface="Arial" pitchFamily="34" charset="0"/>
              <a:buChar char="•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Osobní vozidlo v hodnotě 20.000,-Kč,</a:t>
            </a: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 rot="5400000">
            <a:off x="6809340" y="3877859"/>
            <a:ext cx="3860205" cy="5715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vert="horz" lIns="0" rIns="0" bIns="0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sz="1400" dirty="0" smtClean="0">
                <a:solidFill>
                  <a:srgbClr val="0BD0D9">
                    <a:tint val="90000"/>
                    <a:satMod val="120000"/>
                  </a:srgbClr>
                </a:solidFill>
              </a:rPr>
              <a:t>KRAJSKÉ </a:t>
            </a:r>
            <a:r>
              <a:rPr lang="cs-CZ" sz="1400" dirty="0">
                <a:solidFill>
                  <a:srgbClr val="0BD0D9">
                    <a:tint val="90000"/>
                    <a:satMod val="120000"/>
                  </a:srgbClr>
                </a:solidFill>
              </a:rPr>
              <a:t>ŘEDITELSTVÍ ÚSTECKÉHO KRAJE</a:t>
            </a:r>
            <a:br>
              <a:rPr lang="cs-CZ" sz="1400" dirty="0">
                <a:solidFill>
                  <a:srgbClr val="0BD0D9">
                    <a:tint val="90000"/>
                    <a:satMod val="120000"/>
                  </a:srgbClr>
                </a:solidFill>
              </a:rPr>
            </a:br>
            <a:r>
              <a:rPr lang="cs-CZ" sz="1400" dirty="0" smtClean="0">
                <a:solidFill>
                  <a:srgbClr val="0BD0D9">
                    <a:tint val="90000"/>
                    <a:satMod val="120000"/>
                  </a:srgbClr>
                </a:solidFill>
              </a:rPr>
              <a:t>ODBOR </a:t>
            </a:r>
            <a:r>
              <a:rPr lang="cs-CZ" sz="1400" dirty="0">
                <a:solidFill>
                  <a:srgbClr val="0BD0D9">
                    <a:tint val="90000"/>
                    <a:satMod val="120000"/>
                  </a:srgbClr>
                </a:solidFill>
              </a:rPr>
              <a:t>HOSPODÁŘSKÉ KRIMINALIY</a:t>
            </a:r>
            <a:endParaRPr lang="cs-CZ" sz="1400" dirty="0"/>
          </a:p>
        </p:txBody>
      </p:sp>
      <p:pic>
        <p:nvPicPr>
          <p:cNvPr id="1026" name="Picture 2"/>
          <p:cNvPicPr preferRelativeResize="0"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2752" y="6146007"/>
            <a:ext cx="562441" cy="4811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460183" y="1702636"/>
            <a:ext cx="585731" cy="5805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V="1">
            <a:off x="5848737" y="4129181"/>
            <a:ext cx="4927085" cy="688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046192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147248" cy="838200"/>
          </a:xfrm>
        </p:spPr>
        <p:txBody>
          <a:bodyPr anchor="ctr"/>
          <a:lstStyle/>
          <a:p>
            <a:pPr algn="ctr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Dokazování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916832"/>
            <a:ext cx="7560840" cy="4165923"/>
          </a:xfrm>
        </p:spPr>
        <p:txBody>
          <a:bodyPr anchor="ctr">
            <a:noAutofit/>
          </a:bodyPr>
          <a:lstStyle/>
          <a:p>
            <a:pPr algn="just">
              <a:buFont typeface="Arial" pitchFamily="34" charset="0"/>
              <a:buChar char="•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Trestní stíhání zahájeno 12.4.2014,</a:t>
            </a:r>
          </a:p>
          <a:p>
            <a:pPr algn="just">
              <a:buFont typeface="Arial" pitchFamily="34" charset="0"/>
              <a:buChar char="•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Trestní stíhání vedeno vazebně,</a:t>
            </a:r>
          </a:p>
          <a:p>
            <a:pPr algn="just">
              <a:buFont typeface="Arial" pitchFamily="34" charset="0"/>
              <a:buChar char="•"/>
            </a:pPr>
            <a:r>
              <a:rPr lang="cs-CZ" sz="3600" smtClean="0">
                <a:latin typeface="Times New Roman" pitchFamily="18" charset="0"/>
                <a:cs typeface="Times New Roman" pitchFamily="18" charset="0"/>
              </a:rPr>
              <a:t>Prokázáno 10 případů 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udání 51 ks bankovek do oběhu,</a:t>
            </a:r>
          </a:p>
          <a:p>
            <a:pPr algn="just">
              <a:buFont typeface="Arial" pitchFamily="34" charset="0"/>
              <a:buChar char="•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16 ks zajištěno ve vozidle obviněného,</a:t>
            </a:r>
          </a:p>
          <a:p>
            <a:pPr algn="just">
              <a:buFont typeface="Arial" pitchFamily="34" charset="0"/>
              <a:buChar char="•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Předpoklad rozšíření trestního stíhání,</a:t>
            </a: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 rot="5400000">
            <a:off x="6809340" y="3877859"/>
            <a:ext cx="3860205" cy="5715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vert="horz" lIns="0" rIns="0" bIns="0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sz="1400" dirty="0" smtClean="0">
                <a:solidFill>
                  <a:srgbClr val="0BD0D9">
                    <a:tint val="90000"/>
                    <a:satMod val="120000"/>
                  </a:srgbClr>
                </a:solidFill>
              </a:rPr>
              <a:t>KRAJSKÉ </a:t>
            </a:r>
            <a:r>
              <a:rPr lang="cs-CZ" sz="1400" dirty="0">
                <a:solidFill>
                  <a:srgbClr val="0BD0D9">
                    <a:tint val="90000"/>
                    <a:satMod val="120000"/>
                  </a:srgbClr>
                </a:solidFill>
              </a:rPr>
              <a:t>ŘEDITELSTVÍ ÚSTECKÉHO KRAJE</a:t>
            </a:r>
            <a:br>
              <a:rPr lang="cs-CZ" sz="1400" dirty="0">
                <a:solidFill>
                  <a:srgbClr val="0BD0D9">
                    <a:tint val="90000"/>
                    <a:satMod val="120000"/>
                  </a:srgbClr>
                </a:solidFill>
              </a:rPr>
            </a:br>
            <a:r>
              <a:rPr lang="cs-CZ" sz="1400" dirty="0" smtClean="0">
                <a:solidFill>
                  <a:srgbClr val="0BD0D9">
                    <a:tint val="90000"/>
                    <a:satMod val="120000"/>
                  </a:srgbClr>
                </a:solidFill>
              </a:rPr>
              <a:t>ODBOR </a:t>
            </a:r>
            <a:r>
              <a:rPr lang="cs-CZ" sz="1400" dirty="0">
                <a:solidFill>
                  <a:srgbClr val="0BD0D9">
                    <a:tint val="90000"/>
                    <a:satMod val="120000"/>
                  </a:srgbClr>
                </a:solidFill>
              </a:rPr>
              <a:t>HOSPODÁŘSKÉ KRIMINALIY</a:t>
            </a:r>
            <a:endParaRPr lang="cs-CZ" sz="1400" dirty="0"/>
          </a:p>
        </p:txBody>
      </p:sp>
      <p:pic>
        <p:nvPicPr>
          <p:cNvPr id="1026" name="Picture 2"/>
          <p:cNvPicPr preferRelativeResize="0"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2752" y="6146007"/>
            <a:ext cx="562441" cy="4811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460183" y="1702636"/>
            <a:ext cx="585731" cy="5805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V="1">
            <a:off x="5848737" y="4129181"/>
            <a:ext cx="4927085" cy="688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046192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147248" cy="838200"/>
          </a:xfrm>
        </p:spPr>
        <p:txBody>
          <a:bodyPr anchor="ctr"/>
          <a:lstStyle/>
          <a:p>
            <a:pPr algn="ctr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Právní kvalifikace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916832"/>
            <a:ext cx="7560840" cy="4165923"/>
          </a:xfrm>
        </p:spPr>
        <p:txBody>
          <a:bodyPr anchor="ctr">
            <a:noAutofit/>
          </a:bodyPr>
          <a:lstStyle/>
          <a:p>
            <a:pPr algn="just">
              <a:buFont typeface="Arial" pitchFamily="34" charset="0"/>
              <a:buChar char="•"/>
            </a:pPr>
            <a:r>
              <a:rPr lang="cs-CZ" sz="3600" dirty="0" smtClean="0">
                <a:latin typeface="+mj-lt"/>
                <a:cs typeface="Times New Roman" pitchFamily="18" charset="0"/>
              </a:rPr>
              <a:t>Pro z</a:t>
            </a:r>
            <a:r>
              <a:rPr lang="cs-CZ" sz="3600" dirty="0" smtClean="0">
                <a:latin typeface="+mj-lt"/>
              </a:rPr>
              <a:t>ločin Padělání a pozměnění peněz dle § 233 odst. 2, </a:t>
            </a:r>
            <a:r>
              <a:rPr lang="cs-CZ" sz="3600" dirty="0" err="1" smtClean="0">
                <a:latin typeface="+mj-lt"/>
              </a:rPr>
              <a:t>alinea</a:t>
            </a:r>
            <a:r>
              <a:rPr lang="cs-CZ" sz="3600" dirty="0" smtClean="0">
                <a:latin typeface="+mj-lt"/>
              </a:rPr>
              <a:t> 2, trestního zákoníku,</a:t>
            </a:r>
          </a:p>
          <a:p>
            <a:pPr algn="just">
              <a:buFont typeface="Arial" pitchFamily="34" charset="0"/>
              <a:buChar char="•"/>
            </a:pPr>
            <a:r>
              <a:rPr lang="cs-CZ" sz="3600" dirty="0" smtClean="0">
                <a:latin typeface="+mj-lt"/>
              </a:rPr>
              <a:t>Pro přečin Podvod dle § 209, odst. 1, 3, trestního zákoníku</a:t>
            </a:r>
          </a:p>
          <a:p>
            <a:pPr algn="just">
              <a:buFont typeface="Arial" pitchFamily="34" charset="0"/>
              <a:buChar char="•"/>
            </a:pPr>
            <a:r>
              <a:rPr lang="cs-CZ" sz="3600" dirty="0" smtClean="0">
                <a:latin typeface="+mj-lt"/>
                <a:cs typeface="Times New Roman" pitchFamily="18" charset="0"/>
              </a:rPr>
              <a:t>Trestní sazba 3 až 8 let,</a:t>
            </a:r>
            <a:endParaRPr lang="cs-CZ" sz="3600" dirty="0">
              <a:latin typeface="+mj-lt"/>
              <a:cs typeface="Times New Roman" pitchFamily="18" charset="0"/>
            </a:endParaRP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 rot="5400000">
            <a:off x="6809340" y="3877859"/>
            <a:ext cx="3860205" cy="5715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vert="horz" lIns="0" rIns="0" bIns="0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sz="1400" dirty="0" smtClean="0">
                <a:solidFill>
                  <a:srgbClr val="0BD0D9">
                    <a:tint val="90000"/>
                    <a:satMod val="120000"/>
                  </a:srgbClr>
                </a:solidFill>
              </a:rPr>
              <a:t>KRAJSKÉ </a:t>
            </a:r>
            <a:r>
              <a:rPr lang="cs-CZ" sz="1400" dirty="0">
                <a:solidFill>
                  <a:srgbClr val="0BD0D9">
                    <a:tint val="90000"/>
                    <a:satMod val="120000"/>
                  </a:srgbClr>
                </a:solidFill>
              </a:rPr>
              <a:t>ŘEDITELSTVÍ ÚSTECKÉHO KRAJE</a:t>
            </a:r>
            <a:br>
              <a:rPr lang="cs-CZ" sz="1400" dirty="0">
                <a:solidFill>
                  <a:srgbClr val="0BD0D9">
                    <a:tint val="90000"/>
                    <a:satMod val="120000"/>
                  </a:srgbClr>
                </a:solidFill>
              </a:rPr>
            </a:br>
            <a:r>
              <a:rPr lang="cs-CZ" sz="1400" dirty="0" smtClean="0">
                <a:solidFill>
                  <a:srgbClr val="0BD0D9">
                    <a:tint val="90000"/>
                    <a:satMod val="120000"/>
                  </a:srgbClr>
                </a:solidFill>
              </a:rPr>
              <a:t>ODBOR </a:t>
            </a:r>
            <a:r>
              <a:rPr lang="cs-CZ" sz="1400" dirty="0">
                <a:solidFill>
                  <a:srgbClr val="0BD0D9">
                    <a:tint val="90000"/>
                    <a:satMod val="120000"/>
                  </a:srgbClr>
                </a:solidFill>
              </a:rPr>
              <a:t>HOSPODÁŘSKÉ KRIMINALIY</a:t>
            </a:r>
            <a:endParaRPr lang="cs-CZ" sz="1400" dirty="0">
              <a:solidFill>
                <a:srgbClr val="04617B"/>
              </a:solidFill>
            </a:endParaRPr>
          </a:p>
        </p:txBody>
      </p:sp>
      <p:pic>
        <p:nvPicPr>
          <p:cNvPr id="1026" name="Picture 2"/>
          <p:cNvPicPr preferRelativeResize="0"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2752" y="6146007"/>
            <a:ext cx="562441" cy="4811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460183" y="1702636"/>
            <a:ext cx="585731" cy="5805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V="1">
            <a:off x="5848737" y="4129181"/>
            <a:ext cx="4927085" cy="688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92108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147248" cy="2088232"/>
          </a:xfrm>
        </p:spPr>
        <p:txBody>
          <a:bodyPr anchor="ctr">
            <a:normAutofit/>
          </a:bodyPr>
          <a:lstStyle/>
          <a:p>
            <a:pPr algn="ctr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Děkuji za pozornost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3284984"/>
            <a:ext cx="7560840" cy="2797771"/>
          </a:xfrm>
        </p:spPr>
        <p:txBody>
          <a:bodyPr anchor="ctr">
            <a:noAutofit/>
          </a:bodyPr>
          <a:lstStyle/>
          <a:p>
            <a:pPr algn="ctr">
              <a:buNone/>
            </a:pPr>
            <a:r>
              <a:rPr lang="cs-CZ" sz="3600" dirty="0" smtClean="0">
                <a:cs typeface="Times New Roman" pitchFamily="18" charset="0"/>
              </a:rPr>
              <a:t>Mjr. Ing. Mgr. Radim Vojáček</a:t>
            </a:r>
          </a:p>
          <a:p>
            <a:pPr algn="just">
              <a:buFont typeface="Arial" pitchFamily="34" charset="0"/>
              <a:buChar char="•"/>
            </a:pPr>
            <a:endParaRPr lang="cs-CZ" sz="36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 rot="5400000">
            <a:off x="6809340" y="3877859"/>
            <a:ext cx="3860205" cy="5715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vert="horz" lIns="0" rIns="0" bIns="0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sz="1400" dirty="0" smtClean="0">
                <a:solidFill>
                  <a:srgbClr val="0BD0D9">
                    <a:tint val="90000"/>
                    <a:satMod val="120000"/>
                  </a:srgbClr>
                </a:solidFill>
              </a:rPr>
              <a:t>KRAJSKÉ </a:t>
            </a:r>
            <a:r>
              <a:rPr lang="cs-CZ" sz="1400" dirty="0">
                <a:solidFill>
                  <a:srgbClr val="0BD0D9">
                    <a:tint val="90000"/>
                    <a:satMod val="120000"/>
                  </a:srgbClr>
                </a:solidFill>
              </a:rPr>
              <a:t>ŘEDITELSTVÍ ÚSTECKÉHO KRAJE</a:t>
            </a:r>
            <a:br>
              <a:rPr lang="cs-CZ" sz="1400" dirty="0">
                <a:solidFill>
                  <a:srgbClr val="0BD0D9">
                    <a:tint val="90000"/>
                    <a:satMod val="120000"/>
                  </a:srgbClr>
                </a:solidFill>
              </a:rPr>
            </a:br>
            <a:r>
              <a:rPr lang="cs-CZ" sz="1400" dirty="0" smtClean="0">
                <a:solidFill>
                  <a:srgbClr val="0BD0D9">
                    <a:tint val="90000"/>
                    <a:satMod val="120000"/>
                  </a:srgbClr>
                </a:solidFill>
              </a:rPr>
              <a:t>ODBOR </a:t>
            </a:r>
            <a:r>
              <a:rPr lang="cs-CZ" sz="1400" dirty="0">
                <a:solidFill>
                  <a:srgbClr val="0BD0D9">
                    <a:tint val="90000"/>
                    <a:satMod val="120000"/>
                  </a:srgbClr>
                </a:solidFill>
              </a:rPr>
              <a:t>HOSPODÁŘSKÉ KRIMINALIY</a:t>
            </a:r>
            <a:endParaRPr lang="cs-CZ" sz="1400" dirty="0"/>
          </a:p>
        </p:txBody>
      </p:sp>
      <p:pic>
        <p:nvPicPr>
          <p:cNvPr id="1026" name="Picture 2"/>
          <p:cNvPicPr preferRelativeResize="0"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2752" y="6146007"/>
            <a:ext cx="562441" cy="4811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460183" y="1702636"/>
            <a:ext cx="585731" cy="5805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V="1">
            <a:off x="5848737" y="4129181"/>
            <a:ext cx="4927085" cy="688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0461926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Vlastní 1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726</TotalTime>
  <Words>293</Words>
  <Application>Microsoft Office PowerPoint</Application>
  <PresentationFormat>Předvádění na obrazovce (4:3)</PresentationFormat>
  <Paragraphs>50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Tok</vt:lpstr>
      <vt:lpstr>POLICIE ČESKÉ REPUBLIKY KRAJSKÉ ŘEDITELSTVÍ ÚSTECKÉHO KRAJE ODBOR HOSPODÁŘSKÉ KRIMINALIY</vt:lpstr>
      <vt:lpstr>Výskyt - oznámeno</vt:lpstr>
      <vt:lpstr>Specifikace bankovky</vt:lpstr>
      <vt:lpstr>Jednání pachatele</vt:lpstr>
      <vt:lpstr>Zadržení pachatele</vt:lpstr>
      <vt:lpstr>Dokazování</vt:lpstr>
      <vt:lpstr>Dokazování</vt:lpstr>
      <vt:lpstr>Právní kvalifikace</vt:lpstr>
      <vt:lpstr>Děkuji za pozornost</vt:lpstr>
    </vt:vector>
  </TitlesOfParts>
  <Company>policie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mokris</dc:creator>
  <cp:lastModifiedBy>mokris</cp:lastModifiedBy>
  <cp:revision>111</cp:revision>
  <cp:lastPrinted>2013-02-06T06:40:28Z</cp:lastPrinted>
  <dcterms:created xsi:type="dcterms:W3CDTF">2013-01-29T12:38:20Z</dcterms:created>
  <dcterms:modified xsi:type="dcterms:W3CDTF">2014-07-02T08:31:22Z</dcterms:modified>
</cp:coreProperties>
</file>