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363" r:id="rId4"/>
    <p:sldId id="364" r:id="rId5"/>
    <p:sldId id="365" r:id="rId6"/>
    <p:sldId id="366" r:id="rId7"/>
    <p:sldId id="367" r:id="rId8"/>
    <p:sldId id="368" r:id="rId9"/>
    <p:sldId id="369" r:id="rId10"/>
    <p:sldId id="370" r:id="rId11"/>
    <p:sldId id="332" r:id="rId1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DCDCD"/>
    <a:srgbClr val="FFB9B9"/>
    <a:srgbClr val="FF5050"/>
    <a:srgbClr val="C9A4E4"/>
    <a:srgbClr val="FFAA71"/>
    <a:srgbClr val="6699FF"/>
    <a:srgbClr val="0033CC"/>
    <a:srgbClr val="DE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4660"/>
  </p:normalViewPr>
  <p:slideViewPr>
    <p:cSldViewPr>
      <p:cViewPr varScale="1">
        <p:scale>
          <a:sx n="110" d="100"/>
          <a:sy n="110" d="100"/>
        </p:scale>
        <p:origin x="168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List_aplikace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Tomas\PRACE\NAMESTEK%20SKPV\statistika%20dle%20prezidka\statistik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omas\PRACE\NAMESTEK%20SKPV\statistika%20dle%20prezidka\statistik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6667930184875684E-2"/>
          <c:y val="2.731247154991235E-2"/>
          <c:w val="0.89369711171223942"/>
          <c:h val="0.8416154491105278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'obj a dodateč'!$A$2</c:f>
              <c:strCache>
                <c:ptCount val="1"/>
                <c:pt idx="0">
                  <c:v>objasněnost 2016</c:v>
                </c:pt>
              </c:strCache>
            </c:strRef>
          </c:tx>
          <c:spPr>
            <a:solidFill>
              <a:schemeClr val="accent6"/>
            </a:solidFill>
            <a:scene3d>
              <a:camera prst="orthographicFront"/>
              <a:lightRig rig="threePt" dir="t"/>
            </a:scene3d>
            <a:sp3d>
              <a:bevelT prst="angle"/>
            </a:sp3d>
          </c:spPr>
          <c:invertIfNegative val="0"/>
          <c:dLbls>
            <c:dLbl>
              <c:idx val="0"/>
              <c:layout>
                <c:manualLayout>
                  <c:x val="0"/>
                  <c:y val="0.210492951763529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0.144072227268865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247856991924644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8058939809339607E-5"/>
                  <c:y val="0.269997233422865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4587578452233201E-3"/>
                  <c:y val="0.29359918614707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4587578452233201E-3"/>
                  <c:y val="0.241475075754110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'obj a dodateč'!$B$1:$G$1</c:f>
              <c:strCache>
                <c:ptCount val="6"/>
                <c:pt idx="0">
                  <c:v>KROK</c:v>
                </c:pt>
                <c:pt idx="1">
                  <c:v>ÚO Olomouc</c:v>
                </c:pt>
                <c:pt idx="2">
                  <c:v>ÚO Přerov</c:v>
                </c:pt>
                <c:pt idx="3">
                  <c:v>ÚO Šumperk</c:v>
                </c:pt>
                <c:pt idx="4">
                  <c:v>ÚO Jeseník</c:v>
                </c:pt>
                <c:pt idx="5">
                  <c:v>ÚO Prostějov</c:v>
                </c:pt>
              </c:strCache>
            </c:strRef>
          </c:cat>
          <c:val>
            <c:numRef>
              <c:f>'obj a dodateč'!$B$2:$G$2</c:f>
              <c:numCache>
                <c:formatCode>0.00%</c:formatCode>
                <c:ptCount val="6"/>
                <c:pt idx="0">
                  <c:v>0.55889999999999995</c:v>
                </c:pt>
                <c:pt idx="1">
                  <c:v>0.41799999999999998</c:v>
                </c:pt>
                <c:pt idx="2">
                  <c:v>0.64119999999999999</c:v>
                </c:pt>
                <c:pt idx="3">
                  <c:v>0.68610000000000004</c:v>
                </c:pt>
                <c:pt idx="4">
                  <c:v>0.73670000000000002</c:v>
                </c:pt>
                <c:pt idx="5">
                  <c:v>0.62130000000000007</c:v>
                </c:pt>
              </c:numCache>
            </c:numRef>
          </c:val>
        </c:ser>
        <c:ser>
          <c:idx val="1"/>
          <c:order val="1"/>
          <c:tx>
            <c:strRef>
              <c:f>'obj a dodateč'!$A$3</c:f>
              <c:strCache>
                <c:ptCount val="1"/>
                <c:pt idx="0">
                  <c:v>dodatečně 2016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'obj a dodateč'!$B$1:$G$1</c:f>
              <c:strCache>
                <c:ptCount val="6"/>
                <c:pt idx="0">
                  <c:v>KROK</c:v>
                </c:pt>
                <c:pt idx="1">
                  <c:v>ÚO Olomouc</c:v>
                </c:pt>
                <c:pt idx="2">
                  <c:v>ÚO Přerov</c:v>
                </c:pt>
                <c:pt idx="3">
                  <c:v>ÚO Šumperk</c:v>
                </c:pt>
                <c:pt idx="4">
                  <c:v>ÚO Jeseník</c:v>
                </c:pt>
                <c:pt idx="5">
                  <c:v>ÚO Prostějov</c:v>
                </c:pt>
              </c:strCache>
            </c:strRef>
          </c:cat>
          <c:val>
            <c:numRef>
              <c:f>'obj a dodateč'!$B$3:$G$3</c:f>
              <c:numCache>
                <c:formatCode>0.00%</c:formatCode>
                <c:ptCount val="6"/>
                <c:pt idx="0">
                  <c:v>6.5689655172413791E-2</c:v>
                </c:pt>
                <c:pt idx="1">
                  <c:v>5.8895705521472393E-2</c:v>
                </c:pt>
                <c:pt idx="2">
                  <c:v>8.1601621895590476E-2</c:v>
                </c:pt>
                <c:pt idx="3">
                  <c:v>7.4257425742574254E-2</c:v>
                </c:pt>
                <c:pt idx="4">
                  <c:v>6.2355658198614321E-2</c:v>
                </c:pt>
                <c:pt idx="5">
                  <c:v>5.8887088060507832E-2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3"/>
        <c:overlap val="100"/>
        <c:axId val="198393960"/>
        <c:axId val="198394352"/>
      </c:barChart>
      <c:catAx>
        <c:axId val="1983939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8394352"/>
        <c:crosses val="autoZero"/>
        <c:auto val="1"/>
        <c:lblAlgn val="ctr"/>
        <c:lblOffset val="100"/>
        <c:noMultiLvlLbl val="0"/>
      </c:catAx>
      <c:valAx>
        <c:axId val="198394352"/>
        <c:scaling>
          <c:orientation val="minMax"/>
        </c:scaling>
        <c:delete val="0"/>
        <c:axPos val="l"/>
        <c:majorGridlines/>
        <c:numFmt formatCode="0.00%" sourceLinked="1"/>
        <c:majorTickMark val="out"/>
        <c:minorTickMark val="none"/>
        <c:tickLblPos val="nextTo"/>
        <c:crossAx val="19839396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'objasněnost porovnání'!$A$2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6"/>
            </a:solidFill>
            <a:scene3d>
              <a:camera prst="orthographicFront"/>
              <a:lightRig rig="threePt" dir="t"/>
            </a:scene3d>
            <a:sp3d>
              <a:bevelT prst="angle"/>
            </a:sp3d>
          </c:spPr>
          <c:invertIfNegative val="0"/>
          <c:cat>
            <c:strRef>
              <c:f>'objasněnost porovnání'!$B$1:$G$1</c:f>
              <c:strCache>
                <c:ptCount val="6"/>
                <c:pt idx="0">
                  <c:v>KROK</c:v>
                </c:pt>
                <c:pt idx="1">
                  <c:v>ÚO Olomouc</c:v>
                </c:pt>
                <c:pt idx="2">
                  <c:v>ÚO Přerov</c:v>
                </c:pt>
                <c:pt idx="3">
                  <c:v>ÚO Šumperk</c:v>
                </c:pt>
                <c:pt idx="4">
                  <c:v>ÚO Jeseník</c:v>
                </c:pt>
                <c:pt idx="5">
                  <c:v>ÚO Prostějov</c:v>
                </c:pt>
              </c:strCache>
            </c:strRef>
          </c:cat>
          <c:val>
            <c:numRef>
              <c:f>'objasněnost porovnání'!$B$2:$G$2</c:f>
              <c:numCache>
                <c:formatCode>0.00%</c:formatCode>
                <c:ptCount val="6"/>
                <c:pt idx="0">
                  <c:v>0.59885795860099933</c:v>
                </c:pt>
                <c:pt idx="1">
                  <c:v>0.48831908831908832</c:v>
                </c:pt>
                <c:pt idx="2">
                  <c:v>0.65830592105263153</c:v>
                </c:pt>
                <c:pt idx="3">
                  <c:v>0.71442400774443371</c:v>
                </c:pt>
                <c:pt idx="4">
                  <c:v>0.74841168996188057</c:v>
                </c:pt>
                <c:pt idx="5">
                  <c:v>0.63817387081107335</c:v>
                </c:pt>
              </c:numCache>
            </c:numRef>
          </c:val>
        </c:ser>
        <c:ser>
          <c:idx val="1"/>
          <c:order val="1"/>
          <c:tx>
            <c:strRef>
              <c:f>'objasněnost porovnání'!$A$3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scene3d>
              <a:camera prst="orthographicFront"/>
              <a:lightRig rig="threePt" dir="t"/>
            </a:scene3d>
            <a:sp3d>
              <a:bevelT prst="angle"/>
            </a:sp3d>
          </c:spPr>
          <c:invertIfNegative val="0"/>
          <c:cat>
            <c:strRef>
              <c:f>'objasněnost porovnání'!$B$1:$G$1</c:f>
              <c:strCache>
                <c:ptCount val="6"/>
                <c:pt idx="0">
                  <c:v>KROK</c:v>
                </c:pt>
                <c:pt idx="1">
                  <c:v>ÚO Olomouc</c:v>
                </c:pt>
                <c:pt idx="2">
                  <c:v>ÚO Přerov</c:v>
                </c:pt>
                <c:pt idx="3">
                  <c:v>ÚO Šumperk</c:v>
                </c:pt>
                <c:pt idx="4">
                  <c:v>ÚO Jeseník</c:v>
                </c:pt>
                <c:pt idx="5">
                  <c:v>ÚO Prostějov</c:v>
                </c:pt>
              </c:strCache>
            </c:strRef>
          </c:cat>
          <c:val>
            <c:numRef>
              <c:f>'objasněnost porovnání'!$B$3:$G$3</c:f>
              <c:numCache>
                <c:formatCode>0.00%</c:formatCode>
                <c:ptCount val="6"/>
                <c:pt idx="0">
                  <c:v>0.62456896551724139</c:v>
                </c:pt>
                <c:pt idx="1">
                  <c:v>0.47689161554192228</c:v>
                </c:pt>
                <c:pt idx="2">
                  <c:v>0.72275722250380137</c:v>
                </c:pt>
                <c:pt idx="3">
                  <c:v>0.76039603960396041</c:v>
                </c:pt>
                <c:pt idx="4">
                  <c:v>0.79907621247113159</c:v>
                </c:pt>
                <c:pt idx="5">
                  <c:v>0.68017287952458128</c:v>
                </c:pt>
              </c:numCache>
            </c:numRef>
          </c:val>
        </c:ser>
        <c:ser>
          <c:idx val="2"/>
          <c:order val="2"/>
          <c:tx>
            <c:strRef>
              <c:f>'objasněnost porovnání'!$A$4</c:f>
              <c:strCache>
                <c:ptCount val="1"/>
                <c:pt idx="0">
                  <c:v>rozdíl</c:v>
                </c:pt>
              </c:strCache>
            </c:strRef>
          </c:tx>
          <c:spPr>
            <a:noFill/>
            <a:ln>
              <a:noFill/>
            </a:ln>
          </c:spPr>
          <c:invertIfNegative val="0"/>
          <c:cat>
            <c:strRef>
              <c:f>'objasněnost porovnání'!$B$1:$G$1</c:f>
              <c:strCache>
                <c:ptCount val="6"/>
                <c:pt idx="0">
                  <c:v>KROK</c:v>
                </c:pt>
                <c:pt idx="1">
                  <c:v>ÚO Olomouc</c:v>
                </c:pt>
                <c:pt idx="2">
                  <c:v>ÚO Přerov</c:v>
                </c:pt>
                <c:pt idx="3">
                  <c:v>ÚO Šumperk</c:v>
                </c:pt>
                <c:pt idx="4">
                  <c:v>ÚO Jeseník</c:v>
                </c:pt>
                <c:pt idx="5">
                  <c:v>ÚO Prostějov</c:v>
                </c:pt>
              </c:strCache>
            </c:strRef>
          </c:cat>
          <c:val>
            <c:numRef>
              <c:f>'objasněnost porovnání'!$B$4:$G$4</c:f>
              <c:numCache>
                <c:formatCode>0.00%</c:formatCode>
                <c:ptCount val="6"/>
                <c:pt idx="0">
                  <c:v>2.5711006916242063E-2</c:v>
                </c:pt>
                <c:pt idx="1">
                  <c:v>-1.1427472777166048E-2</c:v>
                </c:pt>
                <c:pt idx="2">
                  <c:v>6.445130145116984E-2</c:v>
                </c:pt>
                <c:pt idx="3">
                  <c:v>4.5972031859526696E-2</c:v>
                </c:pt>
                <c:pt idx="4">
                  <c:v>5.066452250925102E-2</c:v>
                </c:pt>
                <c:pt idx="5">
                  <c:v>4.1999008713507924E-2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8"/>
        <c:axId val="198820264"/>
        <c:axId val="198820656"/>
      </c:barChart>
      <c:catAx>
        <c:axId val="1988202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98820656"/>
        <c:crosses val="autoZero"/>
        <c:auto val="1"/>
        <c:lblAlgn val="ctr"/>
        <c:lblOffset val="100"/>
        <c:noMultiLvlLbl val="0"/>
      </c:catAx>
      <c:valAx>
        <c:axId val="198820656"/>
        <c:scaling>
          <c:orientation val="minMax"/>
          <c:min val="0"/>
        </c:scaling>
        <c:delete val="0"/>
        <c:axPos val="l"/>
        <c:majorGridlines/>
        <c:numFmt formatCode="0.00%" sourceLinked="1"/>
        <c:majorTickMark val="none"/>
        <c:minorTickMark val="none"/>
        <c:tickLblPos val="nextTo"/>
        <c:crossAx val="19882026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dirty="0"/>
              <a:t>Počet</a:t>
            </a:r>
            <a:r>
              <a:rPr lang="cs-CZ" baseline="0" dirty="0"/>
              <a:t> skutků TČ</a:t>
            </a:r>
            <a:endParaRPr lang="cs-CZ" dirty="0"/>
          </a:p>
        </c:rich>
      </c:tx>
      <c:layout>
        <c:manualLayout>
          <c:xMode val="edge"/>
          <c:yMode val="edge"/>
          <c:x val="0.1540259771706278"/>
          <c:y val="2.777777777777777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3940103521261161E-2"/>
          <c:y val="0.15794801691455237"/>
          <c:w val="0.36340113735783025"/>
          <c:h val="0.60566856226305044"/>
        </c:manualLayout>
      </c:layout>
      <c:pieChart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 prst="angle"/>
            </a:sp3d>
          </c:spPr>
          <c:explosion val="8"/>
          <c:dPt>
            <c:idx val="0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1"/>
            <c:bubble3D val="0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2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baseline="0"/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škody!$H$2:$H$4</c:f>
              <c:strCache>
                <c:ptCount val="3"/>
                <c:pt idx="0">
                  <c:v>hospodářská kriminalita</c:v>
                </c:pt>
                <c:pt idx="1">
                  <c:v>majetková kriminalita</c:v>
                </c:pt>
                <c:pt idx="2">
                  <c:v>další trestné činy</c:v>
                </c:pt>
              </c:strCache>
            </c:strRef>
          </c:cat>
          <c:val>
            <c:numRef>
              <c:f>škody!$I$2:$I$4</c:f>
              <c:numCache>
                <c:formatCode>0.00%</c:formatCode>
                <c:ptCount val="3"/>
                <c:pt idx="0">
                  <c:v>0.18614036814647111</c:v>
                </c:pt>
                <c:pt idx="1">
                  <c:v>0.53007185746628604</c:v>
                </c:pt>
                <c:pt idx="2">
                  <c:v>0.28378777438724284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/>
              <a:t>Způsobená</a:t>
            </a:r>
            <a:r>
              <a:rPr lang="cs-CZ" baseline="0"/>
              <a:t> škoda</a:t>
            </a:r>
            <a:endParaRPr lang="cs-CZ"/>
          </a:p>
        </c:rich>
      </c:tx>
      <c:layout>
        <c:manualLayout>
          <c:xMode val="edge"/>
          <c:yMode val="edge"/>
          <c:x val="0.25570850202429152"/>
          <c:y val="2.777777777777777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8810715462186659"/>
          <c:y val="0.15899861475648877"/>
          <c:w val="0.36710552881294695"/>
          <c:h val="0.62968795567220759"/>
        </c:manualLayout>
      </c:layout>
      <c:pieChart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 prst="angle"/>
            </a:sp3d>
          </c:spPr>
          <c:explosion val="8"/>
          <c:dPt>
            <c:idx val="0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1"/>
            <c:bubble3D val="0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2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baseline="0"/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škody!$A$2:$A$4</c:f>
              <c:strCache>
                <c:ptCount val="3"/>
                <c:pt idx="0">
                  <c:v>hospodářská kriminalita</c:v>
                </c:pt>
                <c:pt idx="1">
                  <c:v>majetková kriminalita</c:v>
                </c:pt>
                <c:pt idx="2">
                  <c:v>další trestné činy</c:v>
                </c:pt>
              </c:strCache>
            </c:strRef>
          </c:cat>
          <c:val>
            <c:numRef>
              <c:f>škody!$B$2:$B$4</c:f>
              <c:numCache>
                <c:formatCode>0.00%</c:formatCode>
                <c:ptCount val="3"/>
                <c:pt idx="0">
                  <c:v>0.39082342878746873</c:v>
                </c:pt>
                <c:pt idx="1">
                  <c:v>0.36943250206079287</c:v>
                </c:pt>
                <c:pt idx="2">
                  <c:v>0.2397440691517384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0.42692</cdr:x>
      <cdr:y>0.93677</cdr:y>
    </cdr:from>
    <cdr:to>
      <cdr:x>0.47564</cdr:x>
      <cdr:y>1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3785816" y="4267175"/>
          <a:ext cx="432049" cy="28803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00B050"/>
          </a:solidFill>
          <a:prstDash val="dashDot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0.36545</cdr:x>
      <cdr:y>0.18375</cdr:y>
    </cdr:from>
    <cdr:to>
      <cdr:x>0.65605</cdr:x>
      <cdr:y>0.51708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3078896" y="504056"/>
          <a:ext cx="244827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cs-CZ" sz="1600" b="1" dirty="0" smtClean="0"/>
            <a:t> 100% </a:t>
          </a:r>
          <a:r>
            <a:rPr lang="cs-CZ" sz="1100" dirty="0" smtClean="0"/>
            <a:t/>
          </a:r>
          <a:br>
            <a:rPr lang="cs-CZ" sz="1100" dirty="0" smtClean="0"/>
          </a:br>
          <a:r>
            <a:rPr lang="cs-CZ" sz="1100" dirty="0" smtClean="0"/>
            <a:t> skutky, jejichž spácháním </a:t>
          </a:r>
          <a:br>
            <a:rPr lang="cs-CZ" sz="1100" dirty="0" smtClean="0"/>
          </a:br>
          <a:r>
            <a:rPr lang="cs-CZ" sz="1100" dirty="0" smtClean="0"/>
            <a:t> byla způsobena škoda</a:t>
          </a:r>
          <a:endParaRPr lang="cs-CZ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7" y="1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BCF7187E-A568-4351-B4E4-63320A8C617E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7713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5" tIns="45707" rIns="91415" bIns="45707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1415" tIns="45707" rIns="91415" bIns="4570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4" y="9428584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7" y="9428584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EC761B27-83FD-473A-B933-87C3A082C4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433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61B27-83FD-473A-B933-87C3A082C4C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312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A685E18-7B49-40BF-B446-BB7904E124BC}" type="datetime1">
              <a:rPr lang="cs-CZ">
                <a:solidFill>
                  <a:srgbClr val="FFFFFF"/>
                </a:solidFill>
              </a:rPr>
              <a:pPr/>
              <a:t>30.1.2017</a:t>
            </a:fld>
            <a:endParaRPr lang="cs-CZ" dirty="0">
              <a:solidFill>
                <a:srgbClr val="FFFFFF"/>
              </a:solidFill>
            </a:endParaRPr>
          </a:p>
        </p:txBody>
      </p:sp>
      <p:pic>
        <p:nvPicPr>
          <p:cNvPr id="3080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2432404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817351-467B-4BDE-9840-23EF8043D9C9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94B18-818F-4F47-A476-DD894EF0671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911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4BEBC-90EF-4B85-9AD4-0F264FDA27F4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B345D-D98D-4858-94AB-6CFEEB9DD659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082100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F7A984-F914-4863-B87F-C58BC43A6E6C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6A443-EF65-4BCF-9431-082D3A8B45F3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315094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73A643-C073-4801-AB25-1AB13920A3DF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75302-06FB-4B19-8326-5696C1614DE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17056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6F22C1-6C34-4F75-B8CE-939AD8E3D4B6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EC4B6-75CD-4F34-9DD9-D798B634016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994264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3C7AE5-FBFF-41A7-BC79-00A53858A2FB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ADE10-15B0-4877-9546-EF65D0F6FCB0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54447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0E17D9-DB04-4DAD-B614-0563D68A7279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19D31-ED1C-4DD8-8173-D0EE3990D406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7116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A8754-BB80-4418-AC20-2586084EEACB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68093-7049-405B-9DF3-A20C1FC37DC4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01536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834F75-DF8F-44B5-893D-90BC428CAE88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0426C-5F98-43AF-B0A3-CA2390E6E08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481233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208525-1CED-47A5-A7A2-CA4F2579326B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D28C0-9DD3-4901-B653-7B650D13FC1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34159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bezna zapat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1960DE-2504-4904-A840-D868401A0248}" type="datetime1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4A289D-48D4-4FBF-8488-26769B5E561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63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přechod naleža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70" y="14591"/>
            <a:ext cx="9251950" cy="6870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Obrázek 12" descr="štítek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0" y="4655573"/>
            <a:ext cx="4191001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OBVOD ZNAKU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6438" y="4957763"/>
            <a:ext cx="936625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HVĚZDA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8838" y="5106988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29052-35D6-4B5C-AC23-2E42F94B163F}" type="datetime1">
              <a:rPr lang="cs-CZ" smtClean="0">
                <a:solidFill>
                  <a:schemeClr val="bg1"/>
                </a:solidFill>
              </a:rPr>
              <a:t>30.1.2017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474499" y="720000"/>
            <a:ext cx="8024812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Krajské ředitelství policie Olomouckého kraje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cs-CZ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statistické údaje o kriminalitě</a:t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leden – prosinec 2016 v meziročním srovnání</a:t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cs-CZ" altLang="cs-CZ" sz="18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8454" y="2981987"/>
            <a:ext cx="856902" cy="936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KŘP Olomouckého kraje, zpracováno z 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06340" y="208371"/>
            <a:ext cx="4070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ČR</a:t>
            </a:r>
            <a:r>
              <a:rPr lang="cs-CZ" dirty="0" smtClean="0"/>
              <a:t> – registrovaná kriminalita v krajích</a:t>
            </a:r>
            <a:br>
              <a:rPr lang="cs-CZ" dirty="0" smtClean="0"/>
            </a:br>
            <a:r>
              <a:rPr lang="cs-CZ" dirty="0" smtClean="0"/>
              <a:t>         </a:t>
            </a:r>
            <a:r>
              <a:rPr lang="cs-CZ" i="1" dirty="0" smtClean="0"/>
              <a:t>leden – prosinec 2015 a 2016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35701" y="692696"/>
            <a:ext cx="4036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>
                <a:solidFill>
                  <a:srgbClr val="FF0000"/>
                </a:solidFill>
              </a:rPr>
              <a:t>r</a:t>
            </a:r>
            <a:r>
              <a:rPr lang="cs-CZ" dirty="0" smtClean="0">
                <a:solidFill>
                  <a:srgbClr val="FF0000"/>
                </a:solidFill>
              </a:rPr>
              <a:t>egistrováno 217 927 skutků</a:t>
            </a: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-29 701 skutků</a:t>
            </a: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-12,0%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134882"/>
              </p:ext>
            </p:extLst>
          </p:nvPr>
        </p:nvGraphicFramePr>
        <p:xfrm>
          <a:off x="395537" y="1688036"/>
          <a:ext cx="7992888" cy="3829200"/>
        </p:xfrm>
        <a:graphic>
          <a:graphicData uri="http://schemas.openxmlformats.org/drawingml/2006/table">
            <a:tbl>
              <a:tblPr/>
              <a:tblGrid>
                <a:gridCol w="922257"/>
                <a:gridCol w="1788618"/>
                <a:gridCol w="1788618"/>
                <a:gridCol w="1704777"/>
                <a:gridCol w="1788618"/>
              </a:tblGrid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rozdíl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rozdíl v 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OLK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12 609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11 600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-1 009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-8,0%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PHA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64 095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56 432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-7 663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-12,0%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MSK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30 364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26 528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-3 836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-12,6%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STC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25 442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22 124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-3 318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-13,0%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ULB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21 061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18 377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-2 684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-12,7%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JHM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23 828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21 599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-2 229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-9,4%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LBK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11 154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9 186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-1 968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-17,6%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JHC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12 595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10 816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-1 779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-14,1%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HKK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8 575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7 286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-1 289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-15,0%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VYS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6 880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5 986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-894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-13,0%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PAK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6 812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5 933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-879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-12,9%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10 512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9 679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-833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-7,9%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KVK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5 737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4 983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-754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-13,1%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ZLK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7 964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7 398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-566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-7,1%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14147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KŘP Olomouckého kraje, zpracováno z EESK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937" y="172996"/>
            <a:ext cx="9074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Registrovaná kriminalita v rámci </a:t>
            </a:r>
            <a:r>
              <a:rPr lang="cs-CZ" sz="1600" dirty="0"/>
              <a:t>ú</a:t>
            </a:r>
            <a:r>
              <a:rPr lang="cs-CZ" sz="1600" dirty="0" smtClean="0"/>
              <a:t>zemních </a:t>
            </a:r>
            <a:r>
              <a:rPr lang="cs-CZ" sz="1600" dirty="0" smtClean="0"/>
              <a:t>odborů Krajského ředitelství policie Olomouckého kraje</a:t>
            </a:r>
            <a:br>
              <a:rPr lang="cs-CZ" sz="1600" dirty="0" smtClean="0"/>
            </a:br>
            <a:r>
              <a:rPr lang="cs-CZ" sz="1600" i="1" dirty="0" smtClean="0"/>
              <a:t>leden – prosinec 2015 a 2016</a:t>
            </a:r>
            <a:endParaRPr lang="cs-CZ" sz="16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35700" y="767400"/>
            <a:ext cx="4036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>
                <a:solidFill>
                  <a:srgbClr val="FF0000"/>
                </a:solidFill>
              </a:rPr>
              <a:t>r</a:t>
            </a:r>
            <a:r>
              <a:rPr lang="cs-CZ" dirty="0" smtClean="0">
                <a:solidFill>
                  <a:srgbClr val="FF0000"/>
                </a:solidFill>
              </a:rPr>
              <a:t>egistrováno 11 600 skutků</a:t>
            </a: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-1 009 skutků</a:t>
            </a: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-8,0%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824323"/>
              </p:ext>
            </p:extLst>
          </p:nvPr>
        </p:nvGraphicFramePr>
        <p:xfrm>
          <a:off x="1259632" y="1904402"/>
          <a:ext cx="6912768" cy="2808312"/>
        </p:xfrm>
        <a:graphic>
          <a:graphicData uri="http://schemas.openxmlformats.org/drawingml/2006/table">
            <a:tbl>
              <a:tblPr/>
              <a:tblGrid>
                <a:gridCol w="1762678"/>
                <a:gridCol w="1307959"/>
                <a:gridCol w="1307959"/>
                <a:gridCol w="1246649"/>
                <a:gridCol w="1287523"/>
              </a:tblGrid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rozdíl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rozdíl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ÚO Olomouc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5 265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4 890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-375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-7,12%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ÚO Přerov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2 432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1 973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-459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-18,87%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ÚO Šumperk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2 066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2 020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-46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-2,23%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ÚO Jeseník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787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866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10,04%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ÚO Prostějov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2 059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1 851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-208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-10,10%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3" name="Ovál 12"/>
          <p:cNvSpPr/>
          <p:nvPr/>
        </p:nvSpPr>
        <p:spPr>
          <a:xfrm>
            <a:off x="7092280" y="3800839"/>
            <a:ext cx="792088" cy="432048"/>
          </a:xfrm>
          <a:prstGeom prst="ellipse">
            <a:avLst/>
          </a:prstGeom>
          <a:noFill/>
          <a:ln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7164288" y="2851577"/>
            <a:ext cx="792088" cy="455622"/>
          </a:xfrm>
          <a:prstGeom prst="ellipse">
            <a:avLst/>
          </a:prstGeom>
          <a:noFill/>
          <a:ln>
            <a:solidFill>
              <a:srgbClr val="00B05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0616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KŘP Olomouckého kraje, zpracováno z EESK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4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72997"/>
            <a:ext cx="7844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Vybraná </a:t>
            </a:r>
            <a:r>
              <a:rPr lang="cs-CZ" dirty="0" smtClean="0"/>
              <a:t>obvodní </a:t>
            </a:r>
            <a:r>
              <a:rPr lang="cs-CZ" dirty="0" smtClean="0"/>
              <a:t>oddělení Krajského ředitelství policie Olomouckého kraje</a:t>
            </a:r>
            <a:br>
              <a:rPr lang="cs-CZ" dirty="0" smtClean="0"/>
            </a:br>
            <a:r>
              <a:rPr lang="cs-CZ" dirty="0" smtClean="0"/>
              <a:t> s největší registrovanou kriminalitou </a:t>
            </a:r>
            <a:r>
              <a:rPr lang="cs-CZ" dirty="0"/>
              <a:t>→</a:t>
            </a:r>
            <a:r>
              <a:rPr lang="cs-CZ" dirty="0" smtClean="0"/>
              <a:t> </a:t>
            </a:r>
            <a:r>
              <a:rPr lang="cs-CZ" i="1" dirty="0" smtClean="0"/>
              <a:t>leden </a:t>
            </a:r>
            <a:r>
              <a:rPr lang="cs-CZ" i="1" dirty="0"/>
              <a:t>-</a:t>
            </a:r>
            <a:r>
              <a:rPr lang="cs-CZ" i="1" dirty="0" smtClean="0"/>
              <a:t> prosinec 2016</a:t>
            </a:r>
            <a:endParaRPr lang="cs-CZ" i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612552"/>
              </p:ext>
            </p:extLst>
          </p:nvPr>
        </p:nvGraphicFramePr>
        <p:xfrm>
          <a:off x="2051720" y="1052736"/>
          <a:ext cx="4830994" cy="4176468"/>
        </p:xfrm>
        <a:graphic>
          <a:graphicData uri="http://schemas.openxmlformats.org/drawingml/2006/table">
            <a:tbl>
              <a:tblPr/>
              <a:tblGrid>
                <a:gridCol w="2342300"/>
                <a:gridCol w="2488694"/>
              </a:tblGrid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 </a:t>
                      </a:r>
                      <a:r>
                        <a:rPr lang="cs-CZ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trestných</a:t>
                      </a:r>
                      <a:r>
                        <a:rPr lang="cs-CZ" sz="13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činů</a:t>
                      </a:r>
                      <a:r>
                        <a:rPr lang="cs-CZ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2016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Prostějov 1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1 095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Olomouc 1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1 079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Olomouc 3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1 073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Šumperk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982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Přerov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708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Olomouc 4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657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Olomouc 2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651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Jeseník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468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Hranice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461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Zábřeh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413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Přerov 2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394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Šternberk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343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Litovel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301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Uničov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293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Mohelnice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289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Velká Bystřice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266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3202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Javorník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256   </a:t>
                      </a:r>
                    </a:p>
                  </a:txBody>
                  <a:tcPr marL="8671" marR="8671" marT="867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8711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KŘP Olomouckého kraje, zpracováno z 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5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345656"/>
              </p:ext>
            </p:extLst>
          </p:nvPr>
        </p:nvGraphicFramePr>
        <p:xfrm>
          <a:off x="899592" y="1340768"/>
          <a:ext cx="7416824" cy="3600400"/>
        </p:xfrm>
        <a:graphic>
          <a:graphicData uri="http://schemas.openxmlformats.org/drawingml/2006/table">
            <a:tbl>
              <a:tblPr/>
              <a:tblGrid>
                <a:gridCol w="2493922"/>
                <a:gridCol w="1108411"/>
                <a:gridCol w="1108411"/>
                <a:gridCol w="1056454"/>
                <a:gridCol w="1649626"/>
              </a:tblGrid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rozdíl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rozdíl v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Násilné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1 010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918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-92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-9,11%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Mravnostní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110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17,02%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Majetkové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6 078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5 385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-693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-11,40%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Krádeže vloupáním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1 731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1 389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-342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-19,76%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Krádeže prosté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3 271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2 985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-286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-8,74%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Ostatní kriminální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1 328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1 342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1,05%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Zbývající 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2 032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1 921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-111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-5,46%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Hospodářské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2 066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1 923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-143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-6,92%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Celková 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12 609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11 600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-1 009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-8,00%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07504" y="332656"/>
            <a:ext cx="89402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Meziroční změna podle druhu kriminality v rámci Krajského ředitelství policie Olomouckého kraje</a:t>
            </a:r>
            <a:br>
              <a:rPr lang="cs-CZ" sz="1600" dirty="0" smtClean="0"/>
            </a:br>
            <a:r>
              <a:rPr lang="cs-CZ" sz="1600" i="1" dirty="0" smtClean="0"/>
              <a:t>leden - prosinec 2015 a 2016</a:t>
            </a:r>
            <a:endParaRPr lang="cs-CZ" sz="1600" i="1" dirty="0"/>
          </a:p>
        </p:txBody>
      </p:sp>
      <p:sp>
        <p:nvSpPr>
          <p:cNvPr id="8" name="Ovál 7"/>
          <p:cNvSpPr/>
          <p:nvPr/>
        </p:nvSpPr>
        <p:spPr>
          <a:xfrm>
            <a:off x="7088880" y="2060848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074555" y="2780928"/>
            <a:ext cx="792088" cy="360040"/>
          </a:xfrm>
          <a:prstGeom prst="ellipse">
            <a:avLst/>
          </a:prstGeom>
          <a:noFill/>
          <a:ln>
            <a:solidFill>
              <a:srgbClr val="00B05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7936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ESSK a IS ETŘ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6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336552"/>
            <a:ext cx="8048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600" dirty="0" smtClean="0"/>
              <a:t>Nejčastěji páchané trestné činy v rámci Krajského ředitelství </a:t>
            </a:r>
            <a:r>
              <a:rPr lang="cs-CZ" sz="1600" dirty="0" smtClean="0"/>
              <a:t>policie Olomouckého </a:t>
            </a:r>
            <a:r>
              <a:rPr lang="cs-CZ" sz="1600" dirty="0" smtClean="0"/>
              <a:t>kraje</a:t>
            </a:r>
            <a:br>
              <a:rPr lang="cs-CZ" sz="1600" dirty="0" smtClean="0"/>
            </a:br>
            <a:endParaRPr lang="cs-CZ" sz="1600" i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974865"/>
              </p:ext>
            </p:extLst>
          </p:nvPr>
        </p:nvGraphicFramePr>
        <p:xfrm>
          <a:off x="323528" y="1124744"/>
          <a:ext cx="8568953" cy="4320486"/>
        </p:xfrm>
        <a:graphic>
          <a:graphicData uri="http://schemas.openxmlformats.org/drawingml/2006/table">
            <a:tbl>
              <a:tblPr/>
              <a:tblGrid>
                <a:gridCol w="3494601"/>
                <a:gridCol w="1244653"/>
                <a:gridCol w="610359"/>
                <a:gridCol w="1232684"/>
                <a:gridCol w="610359"/>
                <a:gridCol w="550518"/>
                <a:gridCol w="825779"/>
              </a:tblGrid>
              <a:tr h="48087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leden - prosinec 2015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leden - prosinec 2016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podíl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změna 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205 Krádež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5 002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39,67%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4 374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37,71%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-628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-12,55%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209 podvod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788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6,25%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882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7,60%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11,93%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196 zanedbání povinné výživy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780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4,86%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672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5,79%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-108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-13,85%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274 </a:t>
                      </a:r>
                      <a:r>
                        <a:rPr lang="cs-CZ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ohrož</a:t>
                      </a:r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 pod </a:t>
                      </a:r>
                      <a:r>
                        <a:rPr lang="cs-CZ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vl</a:t>
                      </a:r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 </a:t>
                      </a:r>
                      <a:r>
                        <a:rPr lang="cs-CZ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náv</a:t>
                      </a:r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 látky, opilství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613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4,86%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575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4,96%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-38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-6,20%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211 úvěrový podvod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547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4,34%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463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3,99%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-84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-15,36%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228 poškozování cizí věci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483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3,83%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452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3,90%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-31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-6,42%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337 maření výkonu ú</a:t>
                      </a:r>
                      <a:r>
                        <a:rPr lang="cs-CZ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ředního </a:t>
                      </a:r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rozhodnutí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433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3,43%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448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3,86%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3,46%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145 úmyslné ublížení na zdraví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366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2,90%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346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2,98%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-20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-5,46%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234 neoprávněné držení platebního prostředku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313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2,48%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333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2,87%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6,39%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228 sprejerství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285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2,26%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311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2,68%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9,12%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283 ned. výr. a d. psych. l. a jedů pro jiného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198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1,57%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179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1,54%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-19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-9,60%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205 a 207 krádeže mot. vozidel dvoustopých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250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1,98%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177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1,53%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-73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-29,20%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358 výtržnictví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182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1,44%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167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1,44%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-15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-8,24%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206 zpronevěra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120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0,95%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141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1,22%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17,50%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2559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353 nebezpečné vyhrožování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148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1,17%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131   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1,13%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-17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-11,49%</a:t>
                      </a:r>
                    </a:p>
                  </a:txBody>
                  <a:tcPr marL="8620" marR="8620" marT="8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1" name="Ovál 10"/>
          <p:cNvSpPr/>
          <p:nvPr/>
        </p:nvSpPr>
        <p:spPr>
          <a:xfrm>
            <a:off x="8100392" y="4437111"/>
            <a:ext cx="719226" cy="216025"/>
          </a:xfrm>
          <a:prstGeom prst="ellipse">
            <a:avLst/>
          </a:prstGeom>
          <a:noFill/>
          <a:ln>
            <a:solidFill>
              <a:srgbClr val="00B05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8082176" y="4941168"/>
            <a:ext cx="755657" cy="216024"/>
          </a:xfrm>
          <a:prstGeom prst="ellipse">
            <a:avLst/>
          </a:prstGeom>
          <a:noFill/>
          <a:ln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230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ESSK a IS ETŘ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7504" y="231031"/>
            <a:ext cx="882645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Objasněnost </a:t>
            </a:r>
            <a:r>
              <a:rPr lang="cs-CZ" sz="1600" dirty="0"/>
              <a:t>a dodatečná </a:t>
            </a:r>
            <a:r>
              <a:rPr lang="cs-CZ" sz="1600" dirty="0" smtClean="0"/>
              <a:t>objasněnost  v rámci Krajského ředitelství policie Olomouckého kraje</a:t>
            </a:r>
            <a:br>
              <a:rPr lang="cs-CZ" sz="1600" dirty="0" smtClean="0"/>
            </a:br>
            <a:r>
              <a:rPr lang="cs-CZ" sz="1600" dirty="0" smtClean="0"/>
              <a:t>l</a:t>
            </a:r>
            <a:r>
              <a:rPr lang="cs-CZ" sz="1600" i="1" dirty="0" smtClean="0"/>
              <a:t>eden </a:t>
            </a:r>
            <a:r>
              <a:rPr lang="cs-CZ" sz="1600" i="1" dirty="0"/>
              <a:t>- prosinec 2016</a:t>
            </a:r>
            <a:endParaRPr lang="en-US" sz="1600" i="1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35701" y="692696"/>
            <a:ext cx="403675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 smtClean="0">
                <a:solidFill>
                  <a:srgbClr val="FF0000"/>
                </a:solidFill>
              </a:rPr>
              <a:t>bjasněno 6 483 skutků</a:t>
            </a:r>
          </a:p>
          <a:p>
            <a:pPr marL="285750" indent="-285750" algn="r">
              <a:buFontTx/>
              <a:buChar char="-"/>
            </a:pPr>
            <a:r>
              <a:rPr lang="cs-CZ" dirty="0" smtClean="0">
                <a:solidFill>
                  <a:srgbClr val="FF0000"/>
                </a:solidFill>
              </a:rPr>
              <a:t>329 skutků</a:t>
            </a:r>
          </a:p>
          <a:p>
            <a:pPr algn="r"/>
            <a:endParaRPr lang="cs-CZ" sz="500" dirty="0" smtClean="0">
              <a:solidFill>
                <a:srgbClr val="FF0000"/>
              </a:solidFill>
            </a:endParaRP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762 dodatečně</a:t>
            </a: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+ 23 skutků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6861268"/>
              </p:ext>
            </p:extLst>
          </p:nvPr>
        </p:nvGraphicFramePr>
        <p:xfrm>
          <a:off x="394039" y="1844824"/>
          <a:ext cx="821041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25727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af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1694378"/>
              </p:ext>
            </p:extLst>
          </p:nvPr>
        </p:nvGraphicFramePr>
        <p:xfrm>
          <a:off x="138112" y="962025"/>
          <a:ext cx="8867775" cy="4555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ESSK a IS ETŘ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8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16632"/>
            <a:ext cx="66479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orovnání </a:t>
            </a:r>
            <a:r>
              <a:rPr lang="cs-CZ" dirty="0"/>
              <a:t>celkové objasněnosti v % včetně dodatečné </a:t>
            </a:r>
            <a:r>
              <a:rPr lang="cs-CZ" dirty="0" smtClean="0"/>
              <a:t>v rámci </a:t>
            </a:r>
            <a:br>
              <a:rPr lang="cs-CZ" dirty="0" smtClean="0"/>
            </a:br>
            <a:r>
              <a:rPr lang="cs-CZ" dirty="0" smtClean="0"/>
              <a:t>Krajského ředitelství policie Olomouckého kraje </a:t>
            </a:r>
            <a:br>
              <a:rPr lang="cs-CZ" dirty="0" smtClean="0"/>
            </a:br>
            <a:r>
              <a:rPr lang="cs-CZ" i="1" dirty="0" smtClean="0"/>
              <a:t>leden </a:t>
            </a:r>
            <a:r>
              <a:rPr lang="cs-CZ" i="1" dirty="0"/>
              <a:t>- prosinec </a:t>
            </a:r>
            <a:r>
              <a:rPr lang="cs-CZ" i="1" dirty="0" smtClean="0"/>
              <a:t>2015 a 2016</a:t>
            </a:r>
            <a:endParaRPr lang="cs-CZ" i="1" dirty="0"/>
          </a:p>
          <a:p>
            <a:pPr algn="ctr"/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2627784" y="5229200"/>
            <a:ext cx="432049" cy="288032"/>
          </a:xfrm>
          <a:prstGeom prst="ellipse">
            <a:avLst/>
          </a:prstGeom>
          <a:noFill/>
          <a:ln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8935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af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8401542"/>
              </p:ext>
            </p:extLst>
          </p:nvPr>
        </p:nvGraphicFramePr>
        <p:xfrm>
          <a:off x="196960" y="1412776"/>
          <a:ext cx="842493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ESSK a IS ETŘ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9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223174"/>
            <a:ext cx="8935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</a:t>
            </a:r>
            <a:r>
              <a:rPr lang="cs-CZ" dirty="0" smtClean="0"/>
              <a:t>kody způsobené trestnou činností v rámci Krajského ředitelství </a:t>
            </a:r>
            <a:r>
              <a:rPr lang="cs-CZ" dirty="0" smtClean="0"/>
              <a:t>policie Olomouckého kraje </a:t>
            </a:r>
            <a:r>
              <a:rPr lang="cs-CZ" i="1" dirty="0" smtClean="0"/>
              <a:t>le</a:t>
            </a:r>
            <a:r>
              <a:rPr lang="cs-CZ" i="1" dirty="0" smtClean="0"/>
              <a:t>den </a:t>
            </a:r>
            <a:r>
              <a:rPr lang="cs-CZ" i="1" dirty="0"/>
              <a:t>- prosinec 2016</a:t>
            </a:r>
            <a:endParaRPr lang="en-US" i="1" dirty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8445" y="712041"/>
            <a:ext cx="40367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>
                <a:solidFill>
                  <a:srgbClr val="FF0000"/>
                </a:solidFill>
              </a:rPr>
              <a:t>r</a:t>
            </a:r>
            <a:r>
              <a:rPr lang="cs-CZ" dirty="0" smtClean="0">
                <a:solidFill>
                  <a:srgbClr val="FF0000"/>
                </a:solidFill>
              </a:rPr>
              <a:t>egistrováno 11 600 skutků</a:t>
            </a:r>
          </a:p>
          <a:p>
            <a:pPr algn="r"/>
            <a:r>
              <a:rPr lang="cs-CZ" dirty="0" smtClean="0">
                <a:solidFill>
                  <a:srgbClr val="FF0000"/>
                </a:solidFill>
              </a:rPr>
              <a:t>škoda 484,037 mil. Kč 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854389"/>
              </p:ext>
            </p:extLst>
          </p:nvPr>
        </p:nvGraphicFramePr>
        <p:xfrm>
          <a:off x="899592" y="4365104"/>
          <a:ext cx="7344815" cy="1080120"/>
        </p:xfrm>
        <a:graphic>
          <a:graphicData uri="http://schemas.openxmlformats.org/drawingml/2006/table">
            <a:tbl>
              <a:tblPr/>
              <a:tblGrid>
                <a:gridCol w="1944216"/>
                <a:gridCol w="3816424"/>
                <a:gridCol w="1584175"/>
              </a:tblGrid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hospodářská </a:t>
                      </a:r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škoda způsobená jedním skutkem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</a:t>
                      </a:r>
                      <a:r>
                        <a:rPr lang="cs-CZ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038</a:t>
                      </a:r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Kč 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majetková </a:t>
                      </a:r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škoda způsobená jedním skutkem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33 207  </a:t>
                      </a:r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Kč 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další </a:t>
                      </a:r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trestné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průměrná škoda způsobená jedním skutkem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  <a:r>
                        <a:rPr lang="cs-CZ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251</a:t>
                      </a:r>
                      <a:r>
                        <a:rPr lang="cs-C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Kč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Graf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1012214"/>
              </p:ext>
            </p:extLst>
          </p:nvPr>
        </p:nvGraphicFramePr>
        <p:xfrm>
          <a:off x="4378449" y="1412776"/>
          <a:ext cx="470535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302294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 w="12700"/>
        </p:spPr>
        <p:txBody>
          <a:bodyPr/>
          <a:lstStyle/>
          <a:p>
            <a:r>
              <a:rPr lang="cs-CZ" dirty="0" smtClean="0"/>
              <a:t>Děkuji za pozornost.</a:t>
            </a:r>
            <a:br>
              <a:rPr lang="cs-CZ" dirty="0" smtClean="0"/>
            </a:b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A685E18-7B49-40BF-B446-BB7904E124BC}" type="datetime1">
              <a:rPr lang="cs-CZ" smtClean="0">
                <a:solidFill>
                  <a:srgbClr val="FFFFFF"/>
                </a:solidFill>
              </a:rPr>
              <a:pPr/>
              <a:t>30.1.2017</a:t>
            </a:fld>
            <a:endParaRPr lang="cs-CZ" dirty="0">
              <a:solidFill>
                <a:srgbClr val="FFFFFF"/>
              </a:solidFill>
            </a:endParaRPr>
          </a:p>
        </p:txBody>
      </p:sp>
      <p:pic>
        <p:nvPicPr>
          <p:cNvPr id="5" name="Picture 5" descr="znak-krpm-ma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997685"/>
            <a:ext cx="855803" cy="9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62392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9273</TotalTime>
  <Words>944</Words>
  <Application>Microsoft Office PowerPoint</Application>
  <PresentationFormat>Předvádění na obrazovce (4:3)</PresentationFormat>
  <Paragraphs>372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Motiv sady Office</vt:lpstr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pozornost. </vt:lpstr>
    </vt:vector>
  </TitlesOfParts>
  <Company>Policie ČR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>Na poradu s NPP SKPV</dc:subject>
  <dc:creator>Marta HANZLOVÁ</dc:creator>
  <cp:lastModifiedBy>ŠAFÁŘOVÁ Marie</cp:lastModifiedBy>
  <cp:revision>989</cp:revision>
  <cp:lastPrinted>2016-11-11T12:31:05Z</cp:lastPrinted>
  <dcterms:created xsi:type="dcterms:W3CDTF">2011-10-20T04:48:37Z</dcterms:created>
  <dcterms:modified xsi:type="dcterms:W3CDTF">2017-01-30T06:12:40Z</dcterms:modified>
</cp:coreProperties>
</file>