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318" r:id="rId2"/>
  </p:sldIdLst>
  <p:sldSz cx="9144000" cy="6858000" type="screen4x3"/>
  <p:notesSz cx="6662738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82534" autoAdjust="0"/>
  </p:normalViewPr>
  <p:slideViewPr>
    <p:cSldViewPr>
      <p:cViewPr varScale="1">
        <p:scale>
          <a:sx n="115" d="100"/>
          <a:sy n="115" d="100"/>
        </p:scale>
        <p:origin x="135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4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view3D>
      <c:rotX val="15"/>
      <c:rotY val="2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Řada 2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hade val="51000"/>
                    <a:satMod val="130000"/>
                  </a:schemeClr>
                </a:gs>
                <a:gs pos="80000">
                  <a:schemeClr val="accent1">
                    <a:shade val="93000"/>
                    <a:satMod val="130000"/>
                  </a:schemeClr>
                </a:gs>
                <a:gs pos="100000">
                  <a:schemeClr val="accent1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2.1630196225576621E-2"/>
                  <c:y val="-2.50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6C67-4962-9D0D-17C99680B583}"/>
                </c:ext>
              </c:extLst>
            </c:dLbl>
            <c:dLbl>
              <c:idx val="1"/>
              <c:layout>
                <c:manualLayout>
                  <c:x val="1.9966334977455338E-2"/>
                  <c:y val="-6.2500000000000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6C67-4962-9D0D-17C99680B583}"/>
                </c:ext>
              </c:extLst>
            </c:dLbl>
            <c:dLbl>
              <c:idx val="2"/>
              <c:layout>
                <c:manualLayout>
                  <c:x val="1.6638612481212778E-2"/>
                  <c:y val="-6.2500000000000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6C67-4962-9D0D-17C99680B5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List1!$A$2:$A$10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List1!$B$2:$B$10</c:f>
              <c:numCache>
                <c:formatCode>General</c:formatCode>
                <c:ptCount val="9"/>
                <c:pt idx="0">
                  <c:v>1542</c:v>
                </c:pt>
                <c:pt idx="1">
                  <c:v>1736</c:v>
                </c:pt>
                <c:pt idx="2">
                  <c:v>1547</c:v>
                </c:pt>
                <c:pt idx="3">
                  <c:v>1222</c:v>
                </c:pt>
                <c:pt idx="4">
                  <c:v>1278</c:v>
                </c:pt>
                <c:pt idx="5">
                  <c:v>1605</c:v>
                </c:pt>
                <c:pt idx="6">
                  <c:v>1574</c:v>
                </c:pt>
                <c:pt idx="7">
                  <c:v>1302</c:v>
                </c:pt>
                <c:pt idx="8">
                  <c:v>1461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C67-4962-9D0D-17C99680B583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Řada 3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List1!$A$2:$A$10</c:f>
              <c:numCache>
                <c:formatCode>General</c:formatCode>
                <c:ptCount val="9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</c:numCache>
            </c:numRef>
          </c:cat>
          <c:val>
            <c:numRef>
              <c:f>List1!$C$2:$C$10</c:f>
              <c:numCache>
                <c:formatCode>General</c:formatCode>
                <c:ptCount val="9"/>
                <c:pt idx="0">
                  <c:v>292</c:v>
                </c:pt>
                <c:pt idx="1">
                  <c:v>257</c:v>
                </c:pt>
                <c:pt idx="2">
                  <c:v>210</c:v>
                </c:pt>
                <c:pt idx="3">
                  <c:v>149</c:v>
                </c:pt>
                <c:pt idx="4">
                  <c:v>150</c:v>
                </c:pt>
                <c:pt idx="5">
                  <c:v>136</c:v>
                </c:pt>
                <c:pt idx="6">
                  <c:v>170</c:v>
                </c:pt>
                <c:pt idx="7">
                  <c:v>134</c:v>
                </c:pt>
                <c:pt idx="8">
                  <c:v>188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C67-4962-9D0D-17C99680B5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5"/>
        <c:shape val="box"/>
        <c:axId val="378136528"/>
        <c:axId val="378131824"/>
        <c:axId val="0"/>
      </c:bar3DChart>
      <c:catAx>
        <c:axId val="378136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378131824"/>
        <c:crosses val="autoZero"/>
        <c:auto val="1"/>
        <c:lblAlgn val="ctr"/>
        <c:lblOffset val="100"/>
        <c:noMultiLvlLbl val="0"/>
      </c:catAx>
      <c:valAx>
        <c:axId val="3781318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378136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2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7763" cy="496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3405" y="1"/>
            <a:ext cx="2887762" cy="4967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4476E87-6346-4E3B-A4C1-0D612A6CC810}" type="datetimeFigureOut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310"/>
            <a:ext cx="2887763" cy="4967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3405" y="9428310"/>
            <a:ext cx="2887762" cy="49673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46F95A67-397F-4F43-AD76-9FCBC51DAF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92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887763" cy="49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3405" y="1"/>
            <a:ext cx="2887762" cy="496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42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0900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5804" y="4714954"/>
            <a:ext cx="5331132" cy="4467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310"/>
            <a:ext cx="2887763" cy="496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3405" y="9428310"/>
            <a:ext cx="2887762" cy="496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EF0CD1D-DFB8-40C1-B641-181CCF9F86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12117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8372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BFF3B3-EF34-4E6F-B258-6BDE3F84CF69}" type="slidenum">
              <a:rPr lang="cs-CZ" smtClean="0"/>
              <a:pPr/>
              <a:t>1</a:t>
            </a:fld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2204297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 bwMode="gray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logo_titulk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" y="4765675"/>
            <a:ext cx="3829050" cy="154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268413"/>
            <a:ext cx="7772400" cy="1800225"/>
          </a:xfrm>
          <a:ln>
            <a:solidFill>
              <a:schemeClr val="bg1"/>
            </a:solidFill>
          </a:ln>
        </p:spPr>
        <p:txBody>
          <a:bodyPr lIns="288000" tIns="288000" rIns="288000" bIns="288000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5650" y="3573463"/>
            <a:ext cx="7704138" cy="647700"/>
          </a:xfrm>
        </p:spPr>
        <p:txBody>
          <a:bodyPr/>
          <a:lstStyle>
            <a:lvl1pPr marL="0" indent="0" algn="ct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804025" y="188913"/>
            <a:ext cx="21336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8BB951D-1B9E-4A12-95B8-15A75AB4F6AB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C6523-5F90-48E6-98C8-BC047EA7738E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2877C-4F5A-4615-B034-8D71C8B83E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32494-232A-447B-98B3-CCA93CF86A88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ADA4D-BA76-4E8C-8B7D-CF25E7E804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28775"/>
            <a:ext cx="4038600" cy="3902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13521-E07C-4FC4-8600-E08BAEEF1481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DB88D-75E3-4D75-8D7C-4C9740853B0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2144AB-BC1D-4E1F-802B-ECC7CCFB30D1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F6EDE-F150-45DE-B47A-E468C51D18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A7F7E-E147-4F8F-AB9F-88A5E9FFFF98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87521-B568-485A-856D-450CA6CCFB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FF1CDB-38D1-4029-99E3-A3EE9FC268D8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423844-2599-442F-AEC4-43497EE90D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A243B4-DA83-4AB6-AFF5-DD947919F6AB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68280-2639-4CCE-B8A4-A02277BBAB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139C4E-87D3-425B-A786-09DB8F33EBEF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BABED-E8F2-42CC-B088-A09DDED020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E8408-B811-485D-81CD-C3C447B88FEA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BA74BE-18FA-4111-B6A9-C0C38A2EE3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562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562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567A9-6F9C-4FA9-A16D-6E49AAB1AA53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B4BF87-EDA0-4BAC-A940-9C58080ECF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bezna zapato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850" y="5629275"/>
            <a:ext cx="6913563" cy="103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1547813" y="6002338"/>
            <a:ext cx="7127875" cy="6477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28775"/>
            <a:ext cx="82296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659563" y="6308725"/>
            <a:ext cx="177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BA6F891-971E-4905-A64C-9F21EE8B6251}" type="datetime1">
              <a:rPr lang="cs-CZ"/>
              <a:pPr>
                <a:defRPr/>
              </a:pPr>
              <a:t>28.03.2019</a:t>
            </a:fld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63713" y="6308725"/>
            <a:ext cx="46799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r>
              <a:rPr lang="cs-CZ"/>
              <a:t>Název prezentace, nadpis prezentace  l  jméno příjmení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451725" y="6021388"/>
            <a:ext cx="9810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41A89C9C-F3B9-4CC3-8C86-DC473D129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778098"/>
          </a:xfrm>
        </p:spPr>
        <p:txBody>
          <a:bodyPr/>
          <a:lstStyle/>
          <a:p>
            <a:pPr algn="ctr" eaLnBrk="1" hangingPunct="1"/>
            <a:r>
              <a:rPr lang="pl-PL" sz="2000" b="1" dirty="0" smtClean="0"/>
              <a:t>Počet kontrol vozidel přepravujících nebezpečné látky za období 2010 – 2018</a:t>
            </a:r>
          </a:p>
        </p:txBody>
      </p:sp>
      <p:sp>
        <p:nvSpPr>
          <p:cNvPr id="7172" name="Zástupný symbol pro datum 3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fld id="{3A096DA6-4E58-4D3C-B371-2913E6105AB7}" type="datetime1">
              <a:rPr lang="cs-CZ" smtClean="0"/>
              <a:pPr/>
              <a:t>28.03.2019</a:t>
            </a:fld>
            <a:endParaRPr lang="cs-CZ" dirty="0" smtClean="0"/>
          </a:p>
        </p:txBody>
      </p:sp>
      <p:sp>
        <p:nvSpPr>
          <p:cNvPr id="7174" name="Zástupný symbol pro číslo snímku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A2EA7A7-C2A7-47CD-B1A9-7672A6214E18}" type="slidenum">
              <a:rPr lang="cs-CZ" smtClean="0"/>
              <a:pPr/>
              <a:t>1</a:t>
            </a:fld>
            <a:endParaRPr lang="cs-CZ" dirty="0" smtClean="0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63712" y="6165304"/>
            <a:ext cx="5256559" cy="432047"/>
          </a:xfrm>
          <a:noFill/>
        </p:spPr>
        <p:txBody>
          <a:bodyPr/>
          <a:lstStyle/>
          <a:p>
            <a:r>
              <a:rPr lang="cs-CZ" dirty="0" smtClean="0"/>
              <a:t>ADR – Kontroly </a:t>
            </a:r>
            <a:r>
              <a:rPr lang="cs-CZ" smtClean="0"/>
              <a:t>PČR </a:t>
            </a:r>
            <a:endParaRPr lang="cs-CZ" dirty="0" smtClean="0"/>
          </a:p>
        </p:txBody>
      </p:sp>
      <p:graphicFrame>
        <p:nvGraphicFramePr>
          <p:cNvPr id="10" name="Graf 9"/>
          <p:cNvGraphicFramePr/>
          <p:nvPr>
            <p:extLst>
              <p:ext uri="{D42A27DB-BD31-4B8C-83A1-F6EECF244321}">
                <p14:modId xmlns:p14="http://schemas.microsoft.com/office/powerpoint/2010/main" val="3035207229"/>
              </p:ext>
            </p:extLst>
          </p:nvPr>
        </p:nvGraphicFramePr>
        <p:xfrm>
          <a:off x="683568" y="1052736"/>
          <a:ext cx="7632848" cy="4408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B7B6B7"/>
      </a:lt2>
      <a:accent1>
        <a:srgbClr val="3B7EA9"/>
      </a:accent1>
      <a:accent2>
        <a:srgbClr val="3F94D3"/>
      </a:accent2>
      <a:accent3>
        <a:srgbClr val="FFFFFF"/>
      </a:accent3>
      <a:accent4>
        <a:srgbClr val="000000"/>
      </a:accent4>
      <a:accent5>
        <a:srgbClr val="AFC0D1"/>
      </a:accent5>
      <a:accent6>
        <a:srgbClr val="3886BF"/>
      </a:accent6>
      <a:hlink>
        <a:srgbClr val="A8C8EB"/>
      </a:hlink>
      <a:folHlink>
        <a:srgbClr val="368E2B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B7B6B7"/>
        </a:lt2>
        <a:accent1>
          <a:srgbClr val="3B7EA9"/>
        </a:accent1>
        <a:accent2>
          <a:srgbClr val="3F94D3"/>
        </a:accent2>
        <a:accent3>
          <a:srgbClr val="FFFFFF"/>
        </a:accent3>
        <a:accent4>
          <a:srgbClr val="000000"/>
        </a:accent4>
        <a:accent5>
          <a:srgbClr val="AFC0D1"/>
        </a:accent5>
        <a:accent6>
          <a:srgbClr val="3886BF"/>
        </a:accent6>
        <a:hlink>
          <a:srgbClr val="A8C8EB"/>
        </a:hlink>
        <a:folHlink>
          <a:srgbClr val="368E2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20453</TotalTime>
  <Words>23</Words>
  <Application>Microsoft Office PowerPoint</Application>
  <PresentationFormat>Předvádění na obrazovce (4:3)</PresentationFormat>
  <Paragraphs>9</Paragraphs>
  <Slides>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3" baseType="lpstr">
      <vt:lpstr>Arial</vt:lpstr>
      <vt:lpstr>Výchozí návrh</vt:lpstr>
      <vt:lpstr>Počet kontrol vozidel přepravujících nebezpečné látky za období 2010 – 2018</vt:lpstr>
    </vt:vector>
  </TitlesOfParts>
  <Company>GOPAS, a.s.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ŽÁRSKÁ Lucie</cp:lastModifiedBy>
  <cp:revision>534</cp:revision>
  <cp:lastPrinted>2014-04-23T11:37:59Z</cp:lastPrinted>
  <dcterms:created xsi:type="dcterms:W3CDTF">2008-10-28T13:44:22Z</dcterms:created>
  <dcterms:modified xsi:type="dcterms:W3CDTF">2019-03-28T11:10:17Z</dcterms:modified>
</cp:coreProperties>
</file>