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13" r:id="rId2"/>
    <p:sldId id="323" r:id="rId3"/>
    <p:sldId id="341" r:id="rId4"/>
    <p:sldId id="328" r:id="rId5"/>
    <p:sldId id="337" r:id="rId6"/>
    <p:sldId id="324" r:id="rId7"/>
    <p:sldId id="338" r:id="rId8"/>
    <p:sldId id="339" r:id="rId9"/>
    <p:sldId id="327" r:id="rId10"/>
    <p:sldId id="260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FF9900"/>
    <a:srgbClr val="FFFFFF"/>
    <a:srgbClr val="1292D2"/>
    <a:srgbClr val="3333FF"/>
    <a:srgbClr val="FFCCFF"/>
    <a:srgbClr val="006600"/>
    <a:srgbClr val="800000"/>
    <a:srgbClr val="9933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CAF9ED-07DC-4A11-8D7F-57B35C25682E}" styleName="Střední styl 1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66" autoAdjust="0"/>
    <p:restoredTop sz="93223" autoAdjust="0"/>
  </p:normalViewPr>
  <p:slideViewPr>
    <p:cSldViewPr>
      <p:cViewPr varScale="1">
        <p:scale>
          <a:sx n="100" d="100"/>
          <a:sy n="100" d="100"/>
        </p:scale>
        <p:origin x="42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09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175" b="1" i="0" u="none" strike="noStrike" baseline="0">
                <a:solidFill>
                  <a:srgbClr val="000000"/>
                </a:solidFill>
                <a:latin typeface="Arial CE"/>
                <a:ea typeface="Arial CE"/>
                <a:cs typeface="Arial CE"/>
              </a:defRPr>
            </a:pPr>
            <a:r>
              <a:rPr lang="cs-CZ"/>
              <a:t>Rozložení zatížení okresů JmK v roce 2016</a:t>
            </a:r>
          </a:p>
        </c:rich>
      </c:tx>
      <c:layout>
        <c:manualLayout>
          <c:xMode val="edge"/>
          <c:yMode val="edge"/>
          <c:x val="0.25481512588704186"/>
          <c:y val="2.8673835125448029E-2"/>
        </c:manualLayout>
      </c:layout>
      <c:overlay val="0"/>
      <c:spPr>
        <a:noFill/>
        <a:ln w="25400">
          <a:noFill/>
        </a:ln>
      </c:spPr>
    </c:title>
    <c:autoTitleDeleted val="0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25928133576582"/>
          <c:y val="0.41577133696540547"/>
          <c:w val="0.69629730367086762"/>
          <c:h val="0.33512603453677081"/>
        </c:manualLayout>
      </c:layout>
      <c:pie3D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ACE1-479D-97F8-FA0033108400}"/>
              </c:ext>
            </c:extLst>
          </c:dPt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2-ACE1-479D-97F8-FA0033108400}"/>
              </c:ext>
            </c:extLst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4-ACE1-479D-97F8-FA0033108400}"/>
              </c:ext>
            </c:extLst>
          </c:dPt>
          <c:dPt>
            <c:idx val="3"/>
            <c:bubble3D val="0"/>
            <c:spPr>
              <a:solidFill>
                <a:srgbClr val="CCFFFF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6-ACE1-479D-97F8-FA0033108400}"/>
              </c:ext>
            </c:extLst>
          </c:dPt>
          <c:dPt>
            <c:idx val="4"/>
            <c:bubble3D val="0"/>
            <c:spPr>
              <a:solidFill>
                <a:srgbClr val="660066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8-ACE1-479D-97F8-FA0033108400}"/>
              </c:ext>
            </c:extLst>
          </c:dPt>
          <c:dPt>
            <c:idx val="5"/>
            <c:bubble3D val="0"/>
            <c:spPr>
              <a:solidFill>
                <a:srgbClr val="FF8080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A-ACE1-479D-97F8-FA0033108400}"/>
              </c:ext>
            </c:extLst>
          </c:dPt>
          <c:dPt>
            <c:idx val="6"/>
            <c:bubble3D val="0"/>
            <c:spPr>
              <a:solidFill>
                <a:srgbClr val="0066CC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C-ACE1-479D-97F8-FA0033108400}"/>
              </c:ext>
            </c:extLst>
          </c:dPt>
          <c:dPt>
            <c:idx val="7"/>
            <c:bubble3D val="0"/>
            <c:spPr>
              <a:solidFill>
                <a:srgbClr val="CCCCFF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E-ACE1-479D-97F8-FA0033108400}"/>
              </c:ext>
            </c:extLst>
          </c:dPt>
          <c:dLbls>
            <c:dLbl>
              <c:idx val="0"/>
              <c:layout>
                <c:manualLayout>
                  <c:x val="-1.6413919822898918E-2"/>
                  <c:y val="-8.519483710758163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CE1-479D-97F8-FA0033108400}"/>
                </c:ext>
              </c:extLst>
            </c:dLbl>
            <c:dLbl>
              <c:idx val="1"/>
              <c:layout>
                <c:manualLayout>
                  <c:x val="2.8233227399785035E-2"/>
                  <c:y val="5.456185249340115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CE1-479D-97F8-FA0033108400}"/>
                </c:ext>
              </c:extLst>
            </c:dLbl>
            <c:dLbl>
              <c:idx val="2"/>
              <c:layout>
                <c:manualLayout>
                  <c:x val="-1.4476908000449691E-2"/>
                  <c:y val="6.071794992926922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ACE1-479D-97F8-FA0033108400}"/>
                </c:ext>
              </c:extLst>
            </c:dLbl>
            <c:dLbl>
              <c:idx val="3"/>
              <c:layout>
                <c:manualLayout>
                  <c:x val="-4.6551240187718917E-2"/>
                  <c:y val="-2.6237936861767969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CE1-479D-97F8-FA0033108400}"/>
                </c:ext>
              </c:extLst>
            </c:dLbl>
            <c:dLbl>
              <c:idx val="4"/>
              <c:layout>
                <c:manualLayout>
                  <c:x val="-2.6575517288983587E-2"/>
                  <c:y val="-5.2475968591532231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ACE1-479D-97F8-FA0033108400}"/>
                </c:ext>
              </c:extLst>
            </c:dLbl>
            <c:dLbl>
              <c:idx val="5"/>
              <c:layout>
                <c:manualLayout>
                  <c:x val="-8.2067013513011135E-3"/>
                  <c:y val="-6.832043876994696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ACE1-479D-97F8-FA0033108400}"/>
                </c:ext>
              </c:extLst>
            </c:dLbl>
            <c:dLbl>
              <c:idx val="6"/>
              <c:layout>
                <c:manualLayout>
                  <c:x val="-1.7257012220746739E-2"/>
                  <c:y val="-6.164706148453901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ACE1-479D-97F8-FA0033108400}"/>
                </c:ext>
              </c:extLst>
            </c:dLbl>
            <c:dLbl>
              <c:idx val="7"/>
              <c:layout>
                <c:manualLayout>
                  <c:x val="-6.1584524156702639E-3"/>
                  <c:y val="-7.7524718012398991E-2"/>
                </c:manualLayout>
              </c:layout>
              <c:numFmt formatCode="General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900" b="0" i="0" u="none" strike="noStrike" baseline="0">
                      <a:solidFill>
                        <a:srgbClr val="000000"/>
                      </a:solidFill>
                      <a:latin typeface="Arial CE"/>
                      <a:ea typeface="Arial CE"/>
                      <a:cs typeface="Arial CE"/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ACE1-479D-97F8-FA0033108400}"/>
                </c:ext>
              </c:extLst>
            </c:dLbl>
            <c:dLbl>
              <c:idx val="8"/>
              <c:layout>
                <c:manualLayout>
                  <c:xMode val="edge"/>
                  <c:yMode val="edge"/>
                  <c:x val="0"/>
                  <c:y val="0"/>
                </c:manualLayout>
              </c:layout>
              <c:numFmt formatCode="General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450" b="0" i="0" u="none" strike="noStrike" baseline="0">
                      <a:solidFill>
                        <a:srgbClr val="000000"/>
                      </a:solidFill>
                      <a:latin typeface="Arial CE"/>
                      <a:ea typeface="Arial CE"/>
                      <a:cs typeface="Arial CE"/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ACE1-479D-97F8-FA0033108400}"/>
                </c:ext>
              </c:extLst>
            </c:dLbl>
            <c:dLbl>
              <c:idx val="9"/>
              <c:layout>
                <c:manualLayout>
                  <c:xMode val="edge"/>
                  <c:yMode val="edge"/>
                  <c:x val="0"/>
                  <c:y val="0"/>
                </c:manualLayout>
              </c:layout>
              <c:numFmt formatCode="General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450" b="0" i="0" u="none" strike="noStrike" baseline="0">
                      <a:solidFill>
                        <a:srgbClr val="000000"/>
                      </a:solidFill>
                      <a:latin typeface="Arial CE"/>
                      <a:ea typeface="Arial CE"/>
                      <a:cs typeface="Arial CE"/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ACE1-479D-97F8-FA0033108400}"/>
                </c:ext>
              </c:extLst>
            </c:dLbl>
            <c:dLbl>
              <c:idx val="10"/>
              <c:layout>
                <c:manualLayout>
                  <c:xMode val="edge"/>
                  <c:yMode val="edge"/>
                  <c:x val="0"/>
                  <c:y val="0"/>
                </c:manualLayout>
              </c:layout>
              <c:numFmt formatCode="General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450" b="0" i="0" u="none" strike="noStrike" baseline="0">
                      <a:solidFill>
                        <a:srgbClr val="000000"/>
                      </a:solidFill>
                      <a:latin typeface="Arial CE"/>
                      <a:ea typeface="Arial CE"/>
                      <a:cs typeface="Arial CE"/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ACE1-479D-97F8-FA0033108400}"/>
                </c:ext>
              </c:extLst>
            </c:dLbl>
            <c:dLbl>
              <c:idx val="11"/>
              <c:layout>
                <c:manualLayout>
                  <c:xMode val="edge"/>
                  <c:yMode val="edge"/>
                  <c:x val="0"/>
                  <c:y val="0"/>
                </c:manualLayout>
              </c:layout>
              <c:numFmt formatCode="General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450" b="0" i="0" u="none" strike="noStrike" baseline="0">
                      <a:solidFill>
                        <a:srgbClr val="000000"/>
                      </a:solidFill>
                      <a:latin typeface="Arial CE"/>
                      <a:ea typeface="Arial CE"/>
                      <a:cs typeface="Arial CE"/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ACE1-479D-97F8-FA0033108400}"/>
                </c:ext>
              </c:extLst>
            </c:dLbl>
            <c:dLbl>
              <c:idx val="12"/>
              <c:layout>
                <c:manualLayout>
                  <c:xMode val="edge"/>
                  <c:yMode val="edge"/>
                  <c:x val="0"/>
                  <c:y val="0"/>
                </c:manualLayout>
              </c:layout>
              <c:numFmt formatCode="General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450" b="0" i="0" u="none" strike="noStrike" baseline="0">
                      <a:solidFill>
                        <a:srgbClr val="000000"/>
                      </a:solidFill>
                      <a:latin typeface="Arial CE"/>
                      <a:ea typeface="Arial CE"/>
                      <a:cs typeface="Arial CE"/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ACE1-479D-97F8-FA0033108400}"/>
                </c:ext>
              </c:extLst>
            </c:dLbl>
            <c:dLbl>
              <c:idx val="13"/>
              <c:layout>
                <c:manualLayout>
                  <c:xMode val="edge"/>
                  <c:yMode val="edge"/>
                  <c:x val="0"/>
                  <c:y val="0"/>
                </c:manualLayout>
              </c:layout>
              <c:numFmt formatCode="General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450" b="0" i="0" u="none" strike="noStrike" baseline="0">
                      <a:solidFill>
                        <a:srgbClr val="000000"/>
                      </a:solidFill>
                      <a:latin typeface="Arial CE"/>
                      <a:ea typeface="Arial CE"/>
                      <a:cs typeface="Arial CE"/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ACE1-479D-97F8-FA0033108400}"/>
                </c:ext>
              </c:extLst>
            </c:dLbl>
            <c:dLbl>
              <c:idx val="14"/>
              <c:layout>
                <c:manualLayout>
                  <c:xMode val="edge"/>
                  <c:yMode val="edge"/>
                  <c:x val="0"/>
                  <c:y val="0"/>
                </c:manualLayout>
              </c:layout>
              <c:numFmt formatCode="General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450" b="0" i="0" u="none" strike="noStrike" baseline="0">
                      <a:solidFill>
                        <a:srgbClr val="000000"/>
                      </a:solidFill>
                      <a:latin typeface="Arial CE"/>
                      <a:ea typeface="Arial CE"/>
                      <a:cs typeface="Arial CE"/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ACE1-479D-97F8-FA0033108400}"/>
                </c:ext>
              </c:extLst>
            </c:dLbl>
            <c:dLbl>
              <c:idx val="15"/>
              <c:layout>
                <c:manualLayout>
                  <c:xMode val="edge"/>
                  <c:yMode val="edge"/>
                  <c:x val="0"/>
                  <c:y val="0"/>
                </c:manualLayout>
              </c:layout>
              <c:numFmt formatCode="General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450" b="0" i="0" u="none" strike="noStrike" baseline="0">
                      <a:solidFill>
                        <a:srgbClr val="000000"/>
                      </a:solidFill>
                      <a:latin typeface="Arial CE"/>
                      <a:ea typeface="Arial CE"/>
                      <a:cs typeface="Arial CE"/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ACE1-479D-97F8-FA0033108400}"/>
                </c:ext>
              </c:extLst>
            </c:dLbl>
            <c:numFmt formatCode="General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800" b="0" i="0" u="none" strike="noStrike" baseline="0">
                    <a:solidFill>
                      <a:srgbClr val="000000"/>
                    </a:solidFill>
                    <a:latin typeface="Arial CE"/>
                    <a:ea typeface="Arial CE"/>
                    <a:cs typeface="Arial CE"/>
                  </a:defRPr>
                </a:pPr>
                <a:endParaRPr lang="cs-CZ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'Jmk-1_Celk'!$D$6:$K$6</c:f>
              <c:strCache>
                <c:ptCount val="8"/>
                <c:pt idx="0">
                  <c:v>ZELEZ</c:v>
                </c:pt>
                <c:pt idx="1">
                  <c:v>BK</c:v>
                </c:pt>
                <c:pt idx="2">
                  <c:v>B-M</c:v>
                </c:pt>
                <c:pt idx="3">
                  <c:v>B-V</c:v>
                </c:pt>
                <c:pt idx="4">
                  <c:v>BV</c:v>
                </c:pt>
                <c:pt idx="5">
                  <c:v>HO</c:v>
                </c:pt>
                <c:pt idx="6">
                  <c:v>VK</c:v>
                </c:pt>
                <c:pt idx="7">
                  <c:v>ZN</c:v>
                </c:pt>
              </c:strCache>
            </c:strRef>
          </c:cat>
          <c:val>
            <c:numRef>
              <c:f>'Jmk-1_Celk'!$D$9:$K$9</c:f>
              <c:numCache>
                <c:formatCode>#,##0</c:formatCode>
                <c:ptCount val="8"/>
                <c:pt idx="0">
                  <c:v>492</c:v>
                </c:pt>
                <c:pt idx="1">
                  <c:v>1163</c:v>
                </c:pt>
                <c:pt idx="2">
                  <c:v>11285</c:v>
                </c:pt>
                <c:pt idx="3">
                  <c:v>2422</c:v>
                </c:pt>
                <c:pt idx="4">
                  <c:v>1672</c:v>
                </c:pt>
                <c:pt idx="5">
                  <c:v>1853</c:v>
                </c:pt>
                <c:pt idx="6">
                  <c:v>900</c:v>
                </c:pt>
                <c:pt idx="7">
                  <c:v>1812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ACE1-479D-97F8-FA00331084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450" b="0" i="0" u="none" strike="noStrike" baseline="0">
          <a:solidFill>
            <a:srgbClr val="000000"/>
          </a:solidFill>
          <a:latin typeface="Arial CE"/>
          <a:ea typeface="Arial CE"/>
          <a:cs typeface="Arial CE"/>
        </a:defRPr>
      </a:pPr>
      <a:endParaRPr lang="cs-CZ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60467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logo_titulka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" y="4765675"/>
            <a:ext cx="3829050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268413"/>
            <a:ext cx="7843837" cy="1800225"/>
          </a:xfrm>
          <a:ln>
            <a:solidFill>
              <a:schemeClr val="bg1"/>
            </a:solidFill>
            <a:miter lim="800000"/>
            <a:headEnd/>
            <a:tailEnd/>
          </a:ln>
        </p:spPr>
        <p:txBody>
          <a:bodyPr lIns="288000" tIns="288000" rIns="288000" bIns="288000"/>
          <a:lstStyle>
            <a:lvl1pPr>
              <a:defRPr sz="20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3284538"/>
            <a:ext cx="7848600" cy="504825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0" y="6381750"/>
            <a:ext cx="4572000" cy="476250"/>
          </a:xfrm>
        </p:spPr>
        <p:txBody>
          <a:bodyPr/>
          <a:lstStyle>
            <a:lvl1pPr>
              <a:defRPr sz="1600" b="1">
                <a:solidFill>
                  <a:srgbClr val="000066"/>
                </a:solidFill>
              </a:defRPr>
            </a:lvl1pPr>
          </a:lstStyle>
          <a:p>
            <a:pPr>
              <a:defRPr/>
            </a:pPr>
            <a:fld id="{57235729-2AD9-45CC-8121-8793B95E82D0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1687833"/>
      </p:ext>
    </p:extLst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7A5F7-29AA-4B9A-AD61-F812455635B0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NÁZEV   l  plk. Mgr. Tomáš KUŽEL</a:t>
            </a: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A9FE43-4DAE-43CB-A782-9D1291F9C1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669169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6FF34D-075D-4CC5-BE52-3C7223E3B02E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NÁZEV   l  plk. Mgr. Tomáš KUŽEL</a:t>
            </a: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452725-3E38-485E-B446-C82981DC14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1434282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775"/>
            <a:ext cx="4038600" cy="390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28775"/>
            <a:ext cx="4038600" cy="390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BA07E2-7AFA-4BC4-B642-B741A6B1C795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NÁZEV   l  plk. Mgr. Tomáš KUŽEL</a:t>
            </a: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6482E-CF86-4D05-84C3-CF90372B6A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7514293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1953C8-6D4E-46C3-B971-EECF30ECFCAC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NÁZEV   l  plk. Mgr. Tomáš KUŽEL</a:t>
            </a: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1AC75B-526B-4264-A155-FF50D7FCA8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3161547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89AAE6-955F-4AC3-99E7-DB4E5B63F15A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NÁZEV   l  plk. Mgr. Tomáš KUŽEL</a:t>
            </a: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8E058E-FB6C-4346-A5B8-A22CB6831D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7176197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B2C741-3D68-4523-91C7-1313F02EA56C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NÁZEV   l  plk. Mgr. Tomáš KUŽEL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FA20CB-FEF8-4E59-86D4-F49775CEFC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268966"/>
      </p:ext>
    </p:extLst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5BF78F-DF9B-4708-95CD-F3E2068F2539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NÁZEV   l  plk. Mgr. Tomáš KUŽEL</a:t>
            </a: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B69D6D-83B2-419D-97E6-C39F67F259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086649"/>
      </p:ext>
    </p:extLst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160B0E-A99C-474F-BCFD-E78DAC96E8AD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NÁZEV   l  plk. Mgr. Tomáš KUŽEL</a:t>
            </a: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5582D3-7AB3-4CAC-B624-5472F46C40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8979904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23624-22FA-4E65-8DB5-9704101249C3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NÁZEV   l  plk. Mgr. Tomáš KUŽEL</a:t>
            </a: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2267A9-98C9-4411-A130-BACBF36E17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188945"/>
      </p:ext>
    </p:extLst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5621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5621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3D51D-3F32-405B-863F-845F0FF01489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NÁZEV   l  plk. Mgr. Tomáš KUŽEL</a:t>
            </a: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852630-7720-48B0-8096-E50BED29A0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0684185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"/>
          <p:cNvSpPr>
            <a:spLocks noChangeArrowheads="1"/>
          </p:cNvSpPr>
          <p:nvPr userDrawn="1"/>
        </p:nvSpPr>
        <p:spPr bwMode="auto">
          <a:xfrm>
            <a:off x="1008063" y="6381750"/>
            <a:ext cx="8027987" cy="358775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28775"/>
            <a:ext cx="8229600" cy="390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56325" y="6453188"/>
            <a:ext cx="1774825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3C478A0-0360-47E2-B111-51FF638B0953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5041900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r>
              <a:rPr lang="cs-CZ" smtClean="0"/>
              <a:t>NÁZEV   l  plk. Mgr. Tomáš KUŽEL</a:t>
            </a: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27988" y="6453188"/>
            <a:ext cx="981075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287C0E1-6137-4DFE-B1FC-8074454605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2" name="AutoShape 13"/>
          <p:cNvSpPr>
            <a:spLocks noChangeAspect="1" noChangeArrowheads="1" noTextEdit="1"/>
          </p:cNvSpPr>
          <p:nvPr userDrawn="1"/>
        </p:nvSpPr>
        <p:spPr bwMode="auto">
          <a:xfrm>
            <a:off x="0" y="5818188"/>
            <a:ext cx="6913563" cy="103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1033" name="Group 48"/>
          <p:cNvGrpSpPr>
            <a:grpSpLocks/>
          </p:cNvGrpSpPr>
          <p:nvPr userDrawn="1"/>
        </p:nvGrpSpPr>
        <p:grpSpPr bwMode="auto">
          <a:xfrm>
            <a:off x="755650" y="6165850"/>
            <a:ext cx="8281988" cy="74613"/>
            <a:chOff x="0" y="3665"/>
            <a:chExt cx="4355" cy="47"/>
          </a:xfrm>
        </p:grpSpPr>
        <p:sp>
          <p:nvSpPr>
            <p:cNvPr id="1047" name="Freeform 15"/>
            <p:cNvSpPr>
              <a:spLocks/>
            </p:cNvSpPr>
            <p:nvPr userDrawn="1"/>
          </p:nvSpPr>
          <p:spPr bwMode="auto">
            <a:xfrm>
              <a:off x="0" y="3665"/>
              <a:ext cx="51" cy="47"/>
            </a:xfrm>
            <a:custGeom>
              <a:avLst/>
              <a:gdLst>
                <a:gd name="T0" fmla="*/ 6 w 102"/>
                <a:gd name="T1" fmla="*/ 11 h 95"/>
                <a:gd name="T2" fmla="*/ 0 w 102"/>
                <a:gd name="T3" fmla="*/ 11 h 95"/>
                <a:gd name="T4" fmla="*/ 7 w 102"/>
                <a:gd name="T5" fmla="*/ 0 h 95"/>
                <a:gd name="T6" fmla="*/ 13 w 102"/>
                <a:gd name="T7" fmla="*/ 0 h 95"/>
                <a:gd name="T8" fmla="*/ 6 w 102"/>
                <a:gd name="T9" fmla="*/ 11 h 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2" h="95">
                  <a:moveTo>
                    <a:pt x="46" y="95"/>
                  </a:moveTo>
                  <a:lnTo>
                    <a:pt x="0" y="95"/>
                  </a:lnTo>
                  <a:lnTo>
                    <a:pt x="54" y="0"/>
                  </a:lnTo>
                  <a:lnTo>
                    <a:pt x="102" y="0"/>
                  </a:lnTo>
                  <a:lnTo>
                    <a:pt x="46" y="95"/>
                  </a:lnTo>
                  <a:close/>
                </a:path>
              </a:pathLst>
            </a:custGeom>
            <a:solidFill>
              <a:srgbClr val="0061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48" name="Freeform 16"/>
            <p:cNvSpPr>
              <a:spLocks/>
            </p:cNvSpPr>
            <p:nvPr userDrawn="1"/>
          </p:nvSpPr>
          <p:spPr bwMode="auto">
            <a:xfrm>
              <a:off x="138" y="3665"/>
              <a:ext cx="168" cy="47"/>
            </a:xfrm>
            <a:custGeom>
              <a:avLst/>
              <a:gdLst>
                <a:gd name="T0" fmla="*/ 36 w 336"/>
                <a:gd name="T1" fmla="*/ 11 h 95"/>
                <a:gd name="T2" fmla="*/ 0 w 336"/>
                <a:gd name="T3" fmla="*/ 11 h 95"/>
                <a:gd name="T4" fmla="*/ 7 w 336"/>
                <a:gd name="T5" fmla="*/ 0 h 95"/>
                <a:gd name="T6" fmla="*/ 42 w 336"/>
                <a:gd name="T7" fmla="*/ 0 h 95"/>
                <a:gd name="T8" fmla="*/ 36 w 336"/>
                <a:gd name="T9" fmla="*/ 11 h 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6" h="95">
                  <a:moveTo>
                    <a:pt x="282" y="95"/>
                  </a:moveTo>
                  <a:lnTo>
                    <a:pt x="0" y="95"/>
                  </a:lnTo>
                  <a:lnTo>
                    <a:pt x="54" y="0"/>
                  </a:lnTo>
                  <a:lnTo>
                    <a:pt x="336" y="0"/>
                  </a:lnTo>
                  <a:lnTo>
                    <a:pt x="282" y="95"/>
                  </a:lnTo>
                  <a:close/>
                </a:path>
              </a:pathLst>
            </a:custGeom>
            <a:solidFill>
              <a:srgbClr val="0061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49" name="Freeform 17"/>
            <p:cNvSpPr>
              <a:spLocks/>
            </p:cNvSpPr>
            <p:nvPr userDrawn="1"/>
          </p:nvSpPr>
          <p:spPr bwMode="auto">
            <a:xfrm>
              <a:off x="303" y="3665"/>
              <a:ext cx="98" cy="47"/>
            </a:xfrm>
            <a:custGeom>
              <a:avLst/>
              <a:gdLst>
                <a:gd name="T0" fmla="*/ 18 w 196"/>
                <a:gd name="T1" fmla="*/ 11 h 95"/>
                <a:gd name="T2" fmla="*/ 0 w 196"/>
                <a:gd name="T3" fmla="*/ 11 h 95"/>
                <a:gd name="T4" fmla="*/ 7 w 196"/>
                <a:gd name="T5" fmla="*/ 0 h 95"/>
                <a:gd name="T6" fmla="*/ 25 w 196"/>
                <a:gd name="T7" fmla="*/ 0 h 95"/>
                <a:gd name="T8" fmla="*/ 18 w 196"/>
                <a:gd name="T9" fmla="*/ 11 h 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6" h="95">
                  <a:moveTo>
                    <a:pt x="141" y="95"/>
                  </a:moveTo>
                  <a:lnTo>
                    <a:pt x="0" y="95"/>
                  </a:lnTo>
                  <a:lnTo>
                    <a:pt x="54" y="0"/>
                  </a:lnTo>
                  <a:lnTo>
                    <a:pt x="196" y="0"/>
                  </a:lnTo>
                  <a:lnTo>
                    <a:pt x="141" y="95"/>
                  </a:lnTo>
                  <a:close/>
                </a:path>
              </a:pathLst>
            </a:custGeom>
            <a:solidFill>
              <a:srgbClr val="0061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50" name="Freeform 18"/>
            <p:cNvSpPr>
              <a:spLocks/>
            </p:cNvSpPr>
            <p:nvPr userDrawn="1"/>
          </p:nvSpPr>
          <p:spPr bwMode="auto">
            <a:xfrm>
              <a:off x="445" y="3665"/>
              <a:ext cx="168" cy="47"/>
            </a:xfrm>
            <a:custGeom>
              <a:avLst/>
              <a:gdLst>
                <a:gd name="T0" fmla="*/ 35 w 337"/>
                <a:gd name="T1" fmla="*/ 11 h 95"/>
                <a:gd name="T2" fmla="*/ 0 w 337"/>
                <a:gd name="T3" fmla="*/ 11 h 95"/>
                <a:gd name="T4" fmla="*/ 6 w 337"/>
                <a:gd name="T5" fmla="*/ 0 h 95"/>
                <a:gd name="T6" fmla="*/ 42 w 337"/>
                <a:gd name="T7" fmla="*/ 0 h 95"/>
                <a:gd name="T8" fmla="*/ 35 w 337"/>
                <a:gd name="T9" fmla="*/ 11 h 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7" h="95">
                  <a:moveTo>
                    <a:pt x="283" y="95"/>
                  </a:moveTo>
                  <a:lnTo>
                    <a:pt x="0" y="95"/>
                  </a:lnTo>
                  <a:lnTo>
                    <a:pt x="54" y="0"/>
                  </a:lnTo>
                  <a:lnTo>
                    <a:pt x="337" y="0"/>
                  </a:lnTo>
                  <a:lnTo>
                    <a:pt x="283" y="95"/>
                  </a:lnTo>
                  <a:close/>
                </a:path>
              </a:pathLst>
            </a:custGeom>
            <a:solidFill>
              <a:srgbClr val="0061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51" name="Freeform 19"/>
            <p:cNvSpPr>
              <a:spLocks/>
            </p:cNvSpPr>
            <p:nvPr userDrawn="1"/>
          </p:nvSpPr>
          <p:spPr bwMode="auto">
            <a:xfrm>
              <a:off x="822" y="3665"/>
              <a:ext cx="51" cy="47"/>
            </a:xfrm>
            <a:custGeom>
              <a:avLst/>
              <a:gdLst>
                <a:gd name="T0" fmla="*/ 6 w 102"/>
                <a:gd name="T1" fmla="*/ 11 h 95"/>
                <a:gd name="T2" fmla="*/ 0 w 102"/>
                <a:gd name="T3" fmla="*/ 11 h 95"/>
                <a:gd name="T4" fmla="*/ 7 w 102"/>
                <a:gd name="T5" fmla="*/ 0 h 95"/>
                <a:gd name="T6" fmla="*/ 13 w 102"/>
                <a:gd name="T7" fmla="*/ 0 h 95"/>
                <a:gd name="T8" fmla="*/ 6 w 102"/>
                <a:gd name="T9" fmla="*/ 11 h 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2" h="95">
                  <a:moveTo>
                    <a:pt x="48" y="95"/>
                  </a:moveTo>
                  <a:lnTo>
                    <a:pt x="0" y="95"/>
                  </a:lnTo>
                  <a:lnTo>
                    <a:pt x="54" y="0"/>
                  </a:lnTo>
                  <a:lnTo>
                    <a:pt x="102" y="0"/>
                  </a:lnTo>
                  <a:lnTo>
                    <a:pt x="48" y="95"/>
                  </a:lnTo>
                  <a:close/>
                </a:path>
              </a:pathLst>
            </a:custGeom>
            <a:solidFill>
              <a:srgbClr val="0061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52" name="Freeform 20"/>
            <p:cNvSpPr>
              <a:spLocks/>
            </p:cNvSpPr>
            <p:nvPr userDrawn="1"/>
          </p:nvSpPr>
          <p:spPr bwMode="auto">
            <a:xfrm>
              <a:off x="3418" y="3665"/>
              <a:ext cx="51" cy="47"/>
            </a:xfrm>
            <a:custGeom>
              <a:avLst/>
              <a:gdLst>
                <a:gd name="T0" fmla="*/ 6 w 102"/>
                <a:gd name="T1" fmla="*/ 11 h 95"/>
                <a:gd name="T2" fmla="*/ 0 w 102"/>
                <a:gd name="T3" fmla="*/ 11 h 95"/>
                <a:gd name="T4" fmla="*/ 7 w 102"/>
                <a:gd name="T5" fmla="*/ 0 h 95"/>
                <a:gd name="T6" fmla="*/ 13 w 102"/>
                <a:gd name="T7" fmla="*/ 0 h 95"/>
                <a:gd name="T8" fmla="*/ 6 w 102"/>
                <a:gd name="T9" fmla="*/ 11 h 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2" h="95">
                  <a:moveTo>
                    <a:pt x="48" y="95"/>
                  </a:moveTo>
                  <a:lnTo>
                    <a:pt x="0" y="95"/>
                  </a:lnTo>
                  <a:lnTo>
                    <a:pt x="54" y="0"/>
                  </a:lnTo>
                  <a:lnTo>
                    <a:pt x="102" y="0"/>
                  </a:lnTo>
                  <a:lnTo>
                    <a:pt x="48" y="95"/>
                  </a:lnTo>
                  <a:close/>
                </a:path>
              </a:pathLst>
            </a:custGeom>
            <a:solidFill>
              <a:srgbClr val="0061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53" name="Freeform 21"/>
            <p:cNvSpPr>
              <a:spLocks/>
            </p:cNvSpPr>
            <p:nvPr userDrawn="1"/>
          </p:nvSpPr>
          <p:spPr bwMode="auto">
            <a:xfrm>
              <a:off x="3651" y="3665"/>
              <a:ext cx="169" cy="47"/>
            </a:xfrm>
            <a:custGeom>
              <a:avLst/>
              <a:gdLst>
                <a:gd name="T0" fmla="*/ 36 w 338"/>
                <a:gd name="T1" fmla="*/ 11 h 95"/>
                <a:gd name="T2" fmla="*/ 0 w 338"/>
                <a:gd name="T3" fmla="*/ 11 h 95"/>
                <a:gd name="T4" fmla="*/ 7 w 338"/>
                <a:gd name="T5" fmla="*/ 0 h 95"/>
                <a:gd name="T6" fmla="*/ 43 w 338"/>
                <a:gd name="T7" fmla="*/ 0 h 95"/>
                <a:gd name="T8" fmla="*/ 36 w 338"/>
                <a:gd name="T9" fmla="*/ 11 h 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8" h="95">
                  <a:moveTo>
                    <a:pt x="282" y="95"/>
                  </a:moveTo>
                  <a:lnTo>
                    <a:pt x="0" y="95"/>
                  </a:lnTo>
                  <a:lnTo>
                    <a:pt x="54" y="0"/>
                  </a:lnTo>
                  <a:lnTo>
                    <a:pt x="338" y="0"/>
                  </a:lnTo>
                  <a:lnTo>
                    <a:pt x="282" y="95"/>
                  </a:lnTo>
                  <a:close/>
                </a:path>
              </a:pathLst>
            </a:custGeom>
            <a:solidFill>
              <a:srgbClr val="0061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54" name="Freeform 22"/>
            <p:cNvSpPr>
              <a:spLocks/>
            </p:cNvSpPr>
            <p:nvPr userDrawn="1"/>
          </p:nvSpPr>
          <p:spPr bwMode="auto">
            <a:xfrm>
              <a:off x="3816" y="3665"/>
              <a:ext cx="98" cy="47"/>
            </a:xfrm>
            <a:custGeom>
              <a:avLst/>
              <a:gdLst>
                <a:gd name="T0" fmla="*/ 17 w 197"/>
                <a:gd name="T1" fmla="*/ 11 h 95"/>
                <a:gd name="T2" fmla="*/ 0 w 197"/>
                <a:gd name="T3" fmla="*/ 11 h 95"/>
                <a:gd name="T4" fmla="*/ 6 w 197"/>
                <a:gd name="T5" fmla="*/ 0 h 95"/>
                <a:gd name="T6" fmla="*/ 24 w 197"/>
                <a:gd name="T7" fmla="*/ 0 h 95"/>
                <a:gd name="T8" fmla="*/ 17 w 197"/>
                <a:gd name="T9" fmla="*/ 11 h 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7" h="95">
                  <a:moveTo>
                    <a:pt x="142" y="95"/>
                  </a:moveTo>
                  <a:lnTo>
                    <a:pt x="0" y="95"/>
                  </a:lnTo>
                  <a:lnTo>
                    <a:pt x="54" y="0"/>
                  </a:lnTo>
                  <a:lnTo>
                    <a:pt x="197" y="0"/>
                  </a:lnTo>
                  <a:lnTo>
                    <a:pt x="142" y="95"/>
                  </a:lnTo>
                  <a:close/>
                </a:path>
              </a:pathLst>
            </a:custGeom>
            <a:solidFill>
              <a:srgbClr val="0061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55" name="Freeform 23"/>
            <p:cNvSpPr>
              <a:spLocks/>
            </p:cNvSpPr>
            <p:nvPr userDrawn="1"/>
          </p:nvSpPr>
          <p:spPr bwMode="auto">
            <a:xfrm>
              <a:off x="3958" y="3665"/>
              <a:ext cx="169" cy="47"/>
            </a:xfrm>
            <a:custGeom>
              <a:avLst/>
              <a:gdLst>
                <a:gd name="T0" fmla="*/ 36 w 337"/>
                <a:gd name="T1" fmla="*/ 11 h 95"/>
                <a:gd name="T2" fmla="*/ 0 w 337"/>
                <a:gd name="T3" fmla="*/ 11 h 95"/>
                <a:gd name="T4" fmla="*/ 7 w 337"/>
                <a:gd name="T5" fmla="*/ 0 h 95"/>
                <a:gd name="T6" fmla="*/ 43 w 337"/>
                <a:gd name="T7" fmla="*/ 0 h 95"/>
                <a:gd name="T8" fmla="*/ 36 w 337"/>
                <a:gd name="T9" fmla="*/ 11 h 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7" h="95">
                  <a:moveTo>
                    <a:pt x="282" y="95"/>
                  </a:moveTo>
                  <a:lnTo>
                    <a:pt x="0" y="95"/>
                  </a:lnTo>
                  <a:lnTo>
                    <a:pt x="54" y="0"/>
                  </a:lnTo>
                  <a:lnTo>
                    <a:pt x="337" y="0"/>
                  </a:lnTo>
                  <a:lnTo>
                    <a:pt x="282" y="95"/>
                  </a:lnTo>
                  <a:close/>
                </a:path>
              </a:pathLst>
            </a:custGeom>
            <a:solidFill>
              <a:srgbClr val="0061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56" name="Freeform 24"/>
            <p:cNvSpPr>
              <a:spLocks/>
            </p:cNvSpPr>
            <p:nvPr userDrawn="1"/>
          </p:nvSpPr>
          <p:spPr bwMode="auto">
            <a:xfrm>
              <a:off x="4263" y="3665"/>
              <a:ext cx="50" cy="47"/>
            </a:xfrm>
            <a:custGeom>
              <a:avLst/>
              <a:gdLst>
                <a:gd name="T0" fmla="*/ 6 w 102"/>
                <a:gd name="T1" fmla="*/ 11 h 95"/>
                <a:gd name="T2" fmla="*/ 0 w 102"/>
                <a:gd name="T3" fmla="*/ 11 h 95"/>
                <a:gd name="T4" fmla="*/ 6 w 102"/>
                <a:gd name="T5" fmla="*/ 0 h 95"/>
                <a:gd name="T6" fmla="*/ 12 w 102"/>
                <a:gd name="T7" fmla="*/ 0 h 95"/>
                <a:gd name="T8" fmla="*/ 6 w 102"/>
                <a:gd name="T9" fmla="*/ 11 h 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2" h="95">
                  <a:moveTo>
                    <a:pt x="48" y="95"/>
                  </a:moveTo>
                  <a:lnTo>
                    <a:pt x="0" y="95"/>
                  </a:lnTo>
                  <a:lnTo>
                    <a:pt x="56" y="0"/>
                  </a:lnTo>
                  <a:lnTo>
                    <a:pt x="102" y="0"/>
                  </a:lnTo>
                  <a:lnTo>
                    <a:pt x="48" y="95"/>
                  </a:lnTo>
                  <a:close/>
                </a:path>
              </a:pathLst>
            </a:custGeom>
            <a:solidFill>
              <a:srgbClr val="0061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57" name="Freeform 25"/>
            <p:cNvSpPr>
              <a:spLocks/>
            </p:cNvSpPr>
            <p:nvPr userDrawn="1"/>
          </p:nvSpPr>
          <p:spPr bwMode="auto">
            <a:xfrm>
              <a:off x="1145" y="3665"/>
              <a:ext cx="192" cy="47"/>
            </a:xfrm>
            <a:custGeom>
              <a:avLst/>
              <a:gdLst>
                <a:gd name="T0" fmla="*/ 41 w 386"/>
                <a:gd name="T1" fmla="*/ 11 h 95"/>
                <a:gd name="T2" fmla="*/ 0 w 386"/>
                <a:gd name="T3" fmla="*/ 11 h 95"/>
                <a:gd name="T4" fmla="*/ 7 w 386"/>
                <a:gd name="T5" fmla="*/ 0 h 95"/>
                <a:gd name="T6" fmla="*/ 48 w 386"/>
                <a:gd name="T7" fmla="*/ 0 h 95"/>
                <a:gd name="T8" fmla="*/ 41 w 386"/>
                <a:gd name="T9" fmla="*/ 11 h 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86" h="95">
                  <a:moveTo>
                    <a:pt x="332" y="95"/>
                  </a:moveTo>
                  <a:lnTo>
                    <a:pt x="0" y="95"/>
                  </a:lnTo>
                  <a:lnTo>
                    <a:pt x="56" y="0"/>
                  </a:lnTo>
                  <a:lnTo>
                    <a:pt x="386" y="0"/>
                  </a:lnTo>
                  <a:lnTo>
                    <a:pt x="332" y="95"/>
                  </a:lnTo>
                  <a:close/>
                </a:path>
              </a:pathLst>
            </a:custGeom>
            <a:solidFill>
              <a:srgbClr val="0061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58" name="Freeform 26"/>
            <p:cNvSpPr>
              <a:spLocks/>
            </p:cNvSpPr>
            <p:nvPr userDrawn="1"/>
          </p:nvSpPr>
          <p:spPr bwMode="auto">
            <a:xfrm>
              <a:off x="1381" y="3665"/>
              <a:ext cx="169" cy="47"/>
            </a:xfrm>
            <a:custGeom>
              <a:avLst/>
              <a:gdLst>
                <a:gd name="T0" fmla="*/ 36 w 337"/>
                <a:gd name="T1" fmla="*/ 11 h 95"/>
                <a:gd name="T2" fmla="*/ 0 w 337"/>
                <a:gd name="T3" fmla="*/ 11 h 95"/>
                <a:gd name="T4" fmla="*/ 7 w 337"/>
                <a:gd name="T5" fmla="*/ 0 h 95"/>
                <a:gd name="T6" fmla="*/ 43 w 337"/>
                <a:gd name="T7" fmla="*/ 0 h 95"/>
                <a:gd name="T8" fmla="*/ 36 w 337"/>
                <a:gd name="T9" fmla="*/ 11 h 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7" h="95">
                  <a:moveTo>
                    <a:pt x="283" y="95"/>
                  </a:moveTo>
                  <a:lnTo>
                    <a:pt x="0" y="95"/>
                  </a:lnTo>
                  <a:lnTo>
                    <a:pt x="54" y="0"/>
                  </a:lnTo>
                  <a:lnTo>
                    <a:pt x="337" y="0"/>
                  </a:lnTo>
                  <a:lnTo>
                    <a:pt x="283" y="95"/>
                  </a:lnTo>
                  <a:close/>
                </a:path>
              </a:pathLst>
            </a:custGeom>
            <a:solidFill>
              <a:srgbClr val="0061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59" name="Freeform 27"/>
            <p:cNvSpPr>
              <a:spLocks/>
            </p:cNvSpPr>
            <p:nvPr userDrawn="1"/>
          </p:nvSpPr>
          <p:spPr bwMode="auto">
            <a:xfrm>
              <a:off x="1758" y="3665"/>
              <a:ext cx="51" cy="47"/>
            </a:xfrm>
            <a:custGeom>
              <a:avLst/>
              <a:gdLst>
                <a:gd name="T0" fmla="*/ 6 w 102"/>
                <a:gd name="T1" fmla="*/ 11 h 95"/>
                <a:gd name="T2" fmla="*/ 0 w 102"/>
                <a:gd name="T3" fmla="*/ 11 h 95"/>
                <a:gd name="T4" fmla="*/ 7 w 102"/>
                <a:gd name="T5" fmla="*/ 0 h 95"/>
                <a:gd name="T6" fmla="*/ 13 w 102"/>
                <a:gd name="T7" fmla="*/ 0 h 95"/>
                <a:gd name="T8" fmla="*/ 6 w 102"/>
                <a:gd name="T9" fmla="*/ 11 h 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2" h="95">
                  <a:moveTo>
                    <a:pt x="48" y="95"/>
                  </a:moveTo>
                  <a:lnTo>
                    <a:pt x="0" y="95"/>
                  </a:lnTo>
                  <a:lnTo>
                    <a:pt x="56" y="0"/>
                  </a:lnTo>
                  <a:lnTo>
                    <a:pt x="102" y="0"/>
                  </a:lnTo>
                  <a:lnTo>
                    <a:pt x="48" y="95"/>
                  </a:lnTo>
                  <a:close/>
                </a:path>
              </a:pathLst>
            </a:custGeom>
            <a:solidFill>
              <a:srgbClr val="0061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60" name="Freeform 28"/>
            <p:cNvSpPr>
              <a:spLocks/>
            </p:cNvSpPr>
            <p:nvPr userDrawn="1"/>
          </p:nvSpPr>
          <p:spPr bwMode="auto">
            <a:xfrm>
              <a:off x="2191" y="3665"/>
              <a:ext cx="51" cy="47"/>
            </a:xfrm>
            <a:custGeom>
              <a:avLst/>
              <a:gdLst>
                <a:gd name="T0" fmla="*/ 6 w 102"/>
                <a:gd name="T1" fmla="*/ 11 h 95"/>
                <a:gd name="T2" fmla="*/ 0 w 102"/>
                <a:gd name="T3" fmla="*/ 11 h 95"/>
                <a:gd name="T4" fmla="*/ 7 w 102"/>
                <a:gd name="T5" fmla="*/ 0 h 95"/>
                <a:gd name="T6" fmla="*/ 13 w 102"/>
                <a:gd name="T7" fmla="*/ 0 h 95"/>
                <a:gd name="T8" fmla="*/ 6 w 102"/>
                <a:gd name="T9" fmla="*/ 11 h 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2" h="95">
                  <a:moveTo>
                    <a:pt x="46" y="95"/>
                  </a:moveTo>
                  <a:lnTo>
                    <a:pt x="0" y="95"/>
                  </a:lnTo>
                  <a:lnTo>
                    <a:pt x="54" y="0"/>
                  </a:lnTo>
                  <a:lnTo>
                    <a:pt x="102" y="0"/>
                  </a:lnTo>
                  <a:lnTo>
                    <a:pt x="46" y="95"/>
                  </a:lnTo>
                  <a:close/>
                </a:path>
              </a:pathLst>
            </a:custGeom>
            <a:solidFill>
              <a:srgbClr val="0061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61" name="Freeform 29"/>
            <p:cNvSpPr>
              <a:spLocks/>
            </p:cNvSpPr>
            <p:nvPr userDrawn="1"/>
          </p:nvSpPr>
          <p:spPr bwMode="auto">
            <a:xfrm>
              <a:off x="2427" y="3665"/>
              <a:ext cx="289" cy="47"/>
            </a:xfrm>
            <a:custGeom>
              <a:avLst/>
              <a:gdLst>
                <a:gd name="T0" fmla="*/ 65 w 579"/>
                <a:gd name="T1" fmla="*/ 11 h 95"/>
                <a:gd name="T2" fmla="*/ 0 w 579"/>
                <a:gd name="T3" fmla="*/ 11 h 95"/>
                <a:gd name="T4" fmla="*/ 7 w 579"/>
                <a:gd name="T5" fmla="*/ 0 h 95"/>
                <a:gd name="T6" fmla="*/ 72 w 579"/>
                <a:gd name="T7" fmla="*/ 0 h 95"/>
                <a:gd name="T8" fmla="*/ 65 w 579"/>
                <a:gd name="T9" fmla="*/ 11 h 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79" h="95">
                  <a:moveTo>
                    <a:pt x="525" y="95"/>
                  </a:moveTo>
                  <a:lnTo>
                    <a:pt x="0" y="95"/>
                  </a:lnTo>
                  <a:lnTo>
                    <a:pt x="56" y="0"/>
                  </a:lnTo>
                  <a:lnTo>
                    <a:pt x="579" y="0"/>
                  </a:lnTo>
                  <a:lnTo>
                    <a:pt x="525" y="95"/>
                  </a:lnTo>
                  <a:close/>
                </a:path>
              </a:pathLst>
            </a:custGeom>
            <a:solidFill>
              <a:srgbClr val="0061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62" name="Freeform 30"/>
            <p:cNvSpPr>
              <a:spLocks/>
            </p:cNvSpPr>
            <p:nvPr userDrawn="1"/>
          </p:nvSpPr>
          <p:spPr bwMode="auto">
            <a:xfrm>
              <a:off x="2954" y="3665"/>
              <a:ext cx="203" cy="47"/>
            </a:xfrm>
            <a:custGeom>
              <a:avLst/>
              <a:gdLst>
                <a:gd name="T0" fmla="*/ 44 w 407"/>
                <a:gd name="T1" fmla="*/ 11 h 95"/>
                <a:gd name="T2" fmla="*/ 0 w 407"/>
                <a:gd name="T3" fmla="*/ 11 h 95"/>
                <a:gd name="T4" fmla="*/ 6 w 407"/>
                <a:gd name="T5" fmla="*/ 0 h 95"/>
                <a:gd name="T6" fmla="*/ 50 w 407"/>
                <a:gd name="T7" fmla="*/ 0 h 95"/>
                <a:gd name="T8" fmla="*/ 44 w 407"/>
                <a:gd name="T9" fmla="*/ 11 h 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07" h="95">
                  <a:moveTo>
                    <a:pt x="353" y="95"/>
                  </a:moveTo>
                  <a:lnTo>
                    <a:pt x="0" y="95"/>
                  </a:lnTo>
                  <a:lnTo>
                    <a:pt x="54" y="0"/>
                  </a:lnTo>
                  <a:lnTo>
                    <a:pt x="407" y="0"/>
                  </a:lnTo>
                  <a:lnTo>
                    <a:pt x="353" y="95"/>
                  </a:lnTo>
                  <a:close/>
                </a:path>
              </a:pathLst>
            </a:custGeom>
            <a:solidFill>
              <a:srgbClr val="0061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63" name="Freeform 31"/>
            <p:cNvSpPr>
              <a:spLocks noEditPoints="1"/>
            </p:cNvSpPr>
            <p:nvPr userDrawn="1"/>
          </p:nvSpPr>
          <p:spPr bwMode="auto">
            <a:xfrm>
              <a:off x="90" y="3665"/>
              <a:ext cx="4131" cy="47"/>
            </a:xfrm>
            <a:custGeom>
              <a:avLst/>
              <a:gdLst>
                <a:gd name="T0" fmla="*/ 6 w 8261"/>
                <a:gd name="T1" fmla="*/ 11 h 95"/>
                <a:gd name="T2" fmla="*/ 7 w 8261"/>
                <a:gd name="T3" fmla="*/ 0 h 95"/>
                <a:gd name="T4" fmla="*/ 71 w 8261"/>
                <a:gd name="T5" fmla="*/ 11 h 95"/>
                <a:gd name="T6" fmla="*/ 84 w 8261"/>
                <a:gd name="T7" fmla="*/ 0 h 95"/>
                <a:gd name="T8" fmla="*/ 71 w 8261"/>
                <a:gd name="T9" fmla="*/ 11 h 95"/>
                <a:gd name="T10" fmla="*/ 148 w 8261"/>
                <a:gd name="T11" fmla="*/ 11 h 95"/>
                <a:gd name="T12" fmla="*/ 137 w 8261"/>
                <a:gd name="T13" fmla="*/ 0 h 95"/>
                <a:gd name="T14" fmla="*/ 207 w 8261"/>
                <a:gd name="T15" fmla="*/ 11 h 95"/>
                <a:gd name="T16" fmla="*/ 220 w 8261"/>
                <a:gd name="T17" fmla="*/ 0 h 95"/>
                <a:gd name="T18" fmla="*/ 207 w 8261"/>
                <a:gd name="T19" fmla="*/ 11 h 95"/>
                <a:gd name="T20" fmla="*/ 873 w 8261"/>
                <a:gd name="T21" fmla="*/ 11 h 95"/>
                <a:gd name="T22" fmla="*/ 868 w 8261"/>
                <a:gd name="T23" fmla="*/ 0 h 95"/>
                <a:gd name="T24" fmla="*/ 950 w 8261"/>
                <a:gd name="T25" fmla="*/ 11 h 95"/>
                <a:gd name="T26" fmla="*/ 962 w 8261"/>
                <a:gd name="T27" fmla="*/ 0 h 95"/>
                <a:gd name="T28" fmla="*/ 950 w 8261"/>
                <a:gd name="T29" fmla="*/ 11 h 95"/>
                <a:gd name="T30" fmla="*/ 1009 w 8261"/>
                <a:gd name="T31" fmla="*/ 11 h 95"/>
                <a:gd name="T32" fmla="*/ 1033 w 8261"/>
                <a:gd name="T33" fmla="*/ 0 h 95"/>
                <a:gd name="T34" fmla="*/ 305 w 8261"/>
                <a:gd name="T35" fmla="*/ 11 h 95"/>
                <a:gd name="T36" fmla="*/ 318 w 8261"/>
                <a:gd name="T37" fmla="*/ 0 h 95"/>
                <a:gd name="T38" fmla="*/ 305 w 8261"/>
                <a:gd name="T39" fmla="*/ 11 h 95"/>
                <a:gd name="T40" fmla="*/ 400 w 8261"/>
                <a:gd name="T41" fmla="*/ 11 h 95"/>
                <a:gd name="T42" fmla="*/ 371 w 8261"/>
                <a:gd name="T43" fmla="*/ 0 h 95"/>
                <a:gd name="T44" fmla="*/ 453 w 8261"/>
                <a:gd name="T45" fmla="*/ 11 h 95"/>
                <a:gd name="T46" fmla="*/ 484 w 8261"/>
                <a:gd name="T47" fmla="*/ 0 h 95"/>
                <a:gd name="T48" fmla="*/ 453 w 8261"/>
                <a:gd name="T49" fmla="*/ 11 h 95"/>
                <a:gd name="T50" fmla="*/ 555 w 8261"/>
                <a:gd name="T51" fmla="*/ 11 h 95"/>
                <a:gd name="T52" fmla="*/ 556 w 8261"/>
                <a:gd name="T53" fmla="*/ 0 h 95"/>
                <a:gd name="T54" fmla="*/ 650 w 8261"/>
                <a:gd name="T55" fmla="*/ 11 h 95"/>
                <a:gd name="T56" fmla="*/ 686 w 8261"/>
                <a:gd name="T57" fmla="*/ 0 h 95"/>
                <a:gd name="T58" fmla="*/ 650 w 8261"/>
                <a:gd name="T59" fmla="*/ 11 h 95"/>
                <a:gd name="T60" fmla="*/ 772 w 8261"/>
                <a:gd name="T61" fmla="*/ 11 h 95"/>
                <a:gd name="T62" fmla="*/ 773 w 8261"/>
                <a:gd name="T63" fmla="*/ 0 h 95"/>
                <a:gd name="T64" fmla="*/ 826 w 8261"/>
                <a:gd name="T65" fmla="*/ 11 h 95"/>
                <a:gd name="T66" fmla="*/ 839 w 8261"/>
                <a:gd name="T67" fmla="*/ 0 h 95"/>
                <a:gd name="T68" fmla="*/ 826 w 8261"/>
                <a:gd name="T69" fmla="*/ 11 h 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8261" h="95">
                  <a:moveTo>
                    <a:pt x="0" y="95"/>
                  </a:moveTo>
                  <a:lnTo>
                    <a:pt x="47" y="95"/>
                  </a:lnTo>
                  <a:lnTo>
                    <a:pt x="101" y="0"/>
                  </a:lnTo>
                  <a:lnTo>
                    <a:pt x="54" y="0"/>
                  </a:lnTo>
                  <a:lnTo>
                    <a:pt x="0" y="95"/>
                  </a:lnTo>
                  <a:close/>
                  <a:moveTo>
                    <a:pt x="566" y="95"/>
                  </a:moveTo>
                  <a:lnTo>
                    <a:pt x="613" y="95"/>
                  </a:lnTo>
                  <a:lnTo>
                    <a:pt x="667" y="0"/>
                  </a:lnTo>
                  <a:lnTo>
                    <a:pt x="621" y="0"/>
                  </a:lnTo>
                  <a:lnTo>
                    <a:pt x="566" y="95"/>
                  </a:lnTo>
                  <a:close/>
                  <a:moveTo>
                    <a:pt x="1038" y="95"/>
                  </a:moveTo>
                  <a:lnTo>
                    <a:pt x="1179" y="95"/>
                  </a:lnTo>
                  <a:lnTo>
                    <a:pt x="1235" y="0"/>
                  </a:lnTo>
                  <a:lnTo>
                    <a:pt x="1092" y="0"/>
                  </a:lnTo>
                  <a:lnTo>
                    <a:pt x="1038" y="95"/>
                  </a:lnTo>
                  <a:close/>
                  <a:moveTo>
                    <a:pt x="1652" y="95"/>
                  </a:moveTo>
                  <a:lnTo>
                    <a:pt x="1699" y="95"/>
                  </a:lnTo>
                  <a:lnTo>
                    <a:pt x="1753" y="0"/>
                  </a:lnTo>
                  <a:lnTo>
                    <a:pt x="1706" y="0"/>
                  </a:lnTo>
                  <a:lnTo>
                    <a:pt x="1652" y="95"/>
                  </a:lnTo>
                  <a:close/>
                  <a:moveTo>
                    <a:pt x="6890" y="95"/>
                  </a:moveTo>
                  <a:lnTo>
                    <a:pt x="6980" y="95"/>
                  </a:lnTo>
                  <a:lnTo>
                    <a:pt x="7034" y="0"/>
                  </a:lnTo>
                  <a:lnTo>
                    <a:pt x="6944" y="0"/>
                  </a:lnTo>
                  <a:lnTo>
                    <a:pt x="6890" y="95"/>
                  </a:lnTo>
                  <a:close/>
                  <a:moveTo>
                    <a:pt x="7593" y="95"/>
                  </a:moveTo>
                  <a:lnTo>
                    <a:pt x="7640" y="95"/>
                  </a:lnTo>
                  <a:lnTo>
                    <a:pt x="7695" y="0"/>
                  </a:lnTo>
                  <a:lnTo>
                    <a:pt x="7648" y="0"/>
                  </a:lnTo>
                  <a:lnTo>
                    <a:pt x="7593" y="95"/>
                  </a:lnTo>
                  <a:close/>
                  <a:moveTo>
                    <a:pt x="8119" y="0"/>
                  </a:moveTo>
                  <a:lnTo>
                    <a:pt x="8065" y="95"/>
                  </a:lnTo>
                  <a:lnTo>
                    <a:pt x="8207" y="95"/>
                  </a:lnTo>
                  <a:lnTo>
                    <a:pt x="8261" y="0"/>
                  </a:lnTo>
                  <a:lnTo>
                    <a:pt x="8119" y="0"/>
                  </a:lnTo>
                  <a:close/>
                  <a:moveTo>
                    <a:pt x="2440" y="95"/>
                  </a:moveTo>
                  <a:lnTo>
                    <a:pt x="2486" y="95"/>
                  </a:lnTo>
                  <a:lnTo>
                    <a:pt x="2541" y="0"/>
                  </a:lnTo>
                  <a:lnTo>
                    <a:pt x="2494" y="0"/>
                  </a:lnTo>
                  <a:lnTo>
                    <a:pt x="2440" y="95"/>
                  </a:lnTo>
                  <a:close/>
                  <a:moveTo>
                    <a:pt x="2911" y="95"/>
                  </a:moveTo>
                  <a:lnTo>
                    <a:pt x="3194" y="95"/>
                  </a:lnTo>
                  <a:lnTo>
                    <a:pt x="3248" y="0"/>
                  </a:lnTo>
                  <a:lnTo>
                    <a:pt x="2966" y="0"/>
                  </a:lnTo>
                  <a:lnTo>
                    <a:pt x="2911" y="95"/>
                  </a:lnTo>
                  <a:close/>
                  <a:moveTo>
                    <a:pt x="3620" y="95"/>
                  </a:moveTo>
                  <a:lnTo>
                    <a:pt x="3817" y="95"/>
                  </a:lnTo>
                  <a:lnTo>
                    <a:pt x="3872" y="0"/>
                  </a:lnTo>
                  <a:lnTo>
                    <a:pt x="3675" y="0"/>
                  </a:lnTo>
                  <a:lnTo>
                    <a:pt x="3620" y="95"/>
                  </a:lnTo>
                  <a:close/>
                  <a:moveTo>
                    <a:pt x="4390" y="95"/>
                  </a:moveTo>
                  <a:lnTo>
                    <a:pt x="4437" y="95"/>
                  </a:lnTo>
                  <a:lnTo>
                    <a:pt x="4491" y="0"/>
                  </a:lnTo>
                  <a:lnTo>
                    <a:pt x="4444" y="0"/>
                  </a:lnTo>
                  <a:lnTo>
                    <a:pt x="4390" y="95"/>
                  </a:lnTo>
                  <a:close/>
                  <a:moveTo>
                    <a:pt x="5197" y="95"/>
                  </a:moveTo>
                  <a:lnTo>
                    <a:pt x="5428" y="95"/>
                  </a:lnTo>
                  <a:lnTo>
                    <a:pt x="5482" y="0"/>
                  </a:lnTo>
                  <a:lnTo>
                    <a:pt x="5251" y="0"/>
                  </a:lnTo>
                  <a:lnTo>
                    <a:pt x="5197" y="95"/>
                  </a:lnTo>
                  <a:close/>
                  <a:moveTo>
                    <a:pt x="6126" y="95"/>
                  </a:moveTo>
                  <a:lnTo>
                    <a:pt x="6172" y="95"/>
                  </a:lnTo>
                  <a:lnTo>
                    <a:pt x="6228" y="0"/>
                  </a:lnTo>
                  <a:lnTo>
                    <a:pt x="6180" y="0"/>
                  </a:lnTo>
                  <a:lnTo>
                    <a:pt x="6126" y="95"/>
                  </a:lnTo>
                  <a:close/>
                  <a:moveTo>
                    <a:pt x="6608" y="95"/>
                  </a:moveTo>
                  <a:lnTo>
                    <a:pt x="6655" y="95"/>
                  </a:lnTo>
                  <a:lnTo>
                    <a:pt x="6709" y="0"/>
                  </a:lnTo>
                  <a:lnTo>
                    <a:pt x="6662" y="0"/>
                  </a:lnTo>
                  <a:lnTo>
                    <a:pt x="6608" y="95"/>
                  </a:lnTo>
                  <a:close/>
                </a:path>
              </a:pathLst>
            </a:custGeom>
            <a:solidFill>
              <a:srgbClr val="9DC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64" name="Freeform 32"/>
            <p:cNvSpPr>
              <a:spLocks/>
            </p:cNvSpPr>
            <p:nvPr userDrawn="1"/>
          </p:nvSpPr>
          <p:spPr bwMode="auto">
            <a:xfrm>
              <a:off x="3229" y="3665"/>
              <a:ext cx="51" cy="47"/>
            </a:xfrm>
            <a:custGeom>
              <a:avLst/>
              <a:gdLst>
                <a:gd name="T0" fmla="*/ 6 w 102"/>
                <a:gd name="T1" fmla="*/ 11 h 95"/>
                <a:gd name="T2" fmla="*/ 0 w 102"/>
                <a:gd name="T3" fmla="*/ 11 h 95"/>
                <a:gd name="T4" fmla="*/ 7 w 102"/>
                <a:gd name="T5" fmla="*/ 0 h 95"/>
                <a:gd name="T6" fmla="*/ 13 w 102"/>
                <a:gd name="T7" fmla="*/ 0 h 95"/>
                <a:gd name="T8" fmla="*/ 6 w 102"/>
                <a:gd name="T9" fmla="*/ 11 h 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2" h="95">
                  <a:moveTo>
                    <a:pt x="46" y="95"/>
                  </a:moveTo>
                  <a:lnTo>
                    <a:pt x="0" y="95"/>
                  </a:lnTo>
                  <a:lnTo>
                    <a:pt x="54" y="0"/>
                  </a:lnTo>
                  <a:lnTo>
                    <a:pt x="102" y="0"/>
                  </a:lnTo>
                  <a:lnTo>
                    <a:pt x="46" y="95"/>
                  </a:lnTo>
                  <a:close/>
                </a:path>
              </a:pathLst>
            </a:custGeom>
            <a:solidFill>
              <a:srgbClr val="0061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65" name="Freeform 33"/>
            <p:cNvSpPr>
              <a:spLocks noEditPoints="1"/>
            </p:cNvSpPr>
            <p:nvPr userDrawn="1"/>
          </p:nvSpPr>
          <p:spPr bwMode="auto">
            <a:xfrm>
              <a:off x="23" y="3665"/>
              <a:ext cx="4332" cy="47"/>
            </a:xfrm>
            <a:custGeom>
              <a:avLst/>
              <a:gdLst>
                <a:gd name="T0" fmla="*/ 17 w 8664"/>
                <a:gd name="T1" fmla="*/ 11 h 95"/>
                <a:gd name="T2" fmla="*/ 23 w 8664"/>
                <a:gd name="T3" fmla="*/ 11 h 95"/>
                <a:gd name="T4" fmla="*/ 30 w 8664"/>
                <a:gd name="T5" fmla="*/ 0 h 95"/>
                <a:gd name="T6" fmla="*/ 70 w 8664"/>
                <a:gd name="T7" fmla="*/ 11 h 95"/>
                <a:gd name="T8" fmla="*/ 64 w 8664"/>
                <a:gd name="T9" fmla="*/ 11 h 95"/>
                <a:gd name="T10" fmla="*/ 113 w 8664"/>
                <a:gd name="T11" fmla="*/ 0 h 95"/>
                <a:gd name="T12" fmla="*/ 141 w 8664"/>
                <a:gd name="T13" fmla="*/ 11 h 95"/>
                <a:gd name="T14" fmla="*/ 148 w 8664"/>
                <a:gd name="T15" fmla="*/ 0 h 95"/>
                <a:gd name="T16" fmla="*/ 165 w 8664"/>
                <a:gd name="T17" fmla="*/ 11 h 95"/>
                <a:gd name="T18" fmla="*/ 172 w 8664"/>
                <a:gd name="T19" fmla="*/ 0 h 95"/>
                <a:gd name="T20" fmla="*/ 224 w 8664"/>
                <a:gd name="T21" fmla="*/ 11 h 95"/>
                <a:gd name="T22" fmla="*/ 230 w 8664"/>
                <a:gd name="T23" fmla="*/ 11 h 95"/>
                <a:gd name="T24" fmla="*/ 236 w 8664"/>
                <a:gd name="T25" fmla="*/ 0 h 95"/>
                <a:gd name="T26" fmla="*/ 879 w 8664"/>
                <a:gd name="T27" fmla="*/ 11 h 95"/>
                <a:gd name="T28" fmla="*/ 855 w 8664"/>
                <a:gd name="T29" fmla="*/ 11 h 95"/>
                <a:gd name="T30" fmla="*/ 914 w 8664"/>
                <a:gd name="T31" fmla="*/ 0 h 95"/>
                <a:gd name="T32" fmla="*/ 943 w 8664"/>
                <a:gd name="T33" fmla="*/ 11 h 95"/>
                <a:gd name="T34" fmla="*/ 950 w 8664"/>
                <a:gd name="T35" fmla="*/ 0 h 95"/>
                <a:gd name="T36" fmla="*/ 984 w 8664"/>
                <a:gd name="T37" fmla="*/ 11 h 95"/>
                <a:gd name="T38" fmla="*/ 972 w 8664"/>
                <a:gd name="T39" fmla="*/ 11 h 95"/>
                <a:gd name="T40" fmla="*/ 1032 w 8664"/>
                <a:gd name="T41" fmla="*/ 0 h 95"/>
                <a:gd name="T42" fmla="*/ 1050 w 8664"/>
                <a:gd name="T43" fmla="*/ 0 h 95"/>
                <a:gd name="T44" fmla="*/ 1067 w 8664"/>
                <a:gd name="T45" fmla="*/ 0 h 95"/>
                <a:gd name="T46" fmla="*/ 1066 w 8664"/>
                <a:gd name="T47" fmla="*/ 11 h 95"/>
                <a:gd name="T48" fmla="*/ 1073 w 8664"/>
                <a:gd name="T49" fmla="*/ 0 h 95"/>
                <a:gd name="T50" fmla="*/ 347 w 8664"/>
                <a:gd name="T51" fmla="*/ 0 h 95"/>
                <a:gd name="T52" fmla="*/ 375 w 8664"/>
                <a:gd name="T53" fmla="*/ 11 h 95"/>
                <a:gd name="T54" fmla="*/ 382 w 8664"/>
                <a:gd name="T55" fmla="*/ 0 h 95"/>
                <a:gd name="T56" fmla="*/ 417 w 8664"/>
                <a:gd name="T57" fmla="*/ 11 h 95"/>
                <a:gd name="T58" fmla="*/ 423 w 8664"/>
                <a:gd name="T59" fmla="*/ 0 h 95"/>
                <a:gd name="T60" fmla="*/ 477 w 8664"/>
                <a:gd name="T61" fmla="*/ 0 h 95"/>
                <a:gd name="T62" fmla="*/ 501 w 8664"/>
                <a:gd name="T63" fmla="*/ 0 h 95"/>
                <a:gd name="T64" fmla="*/ 549 w 8664"/>
                <a:gd name="T65" fmla="*/ 0 h 95"/>
                <a:gd name="T66" fmla="*/ 548 w 8664"/>
                <a:gd name="T67" fmla="*/ 11 h 95"/>
                <a:gd name="T68" fmla="*/ 555 w 8664"/>
                <a:gd name="T69" fmla="*/ 0 h 95"/>
                <a:gd name="T70" fmla="*/ 608 w 8664"/>
                <a:gd name="T71" fmla="*/ 0 h 95"/>
                <a:gd name="T72" fmla="*/ 703 w 8664"/>
                <a:gd name="T73" fmla="*/ 0 h 95"/>
                <a:gd name="T74" fmla="*/ 714 w 8664"/>
                <a:gd name="T75" fmla="*/ 0 h 95"/>
                <a:gd name="T76" fmla="*/ 733 w 8664"/>
                <a:gd name="T77" fmla="*/ 11 h 95"/>
                <a:gd name="T78" fmla="*/ 713 w 8664"/>
                <a:gd name="T79" fmla="*/ 11 h 95"/>
                <a:gd name="T80" fmla="*/ 783 w 8664"/>
                <a:gd name="T81" fmla="*/ 11 h 95"/>
                <a:gd name="T82" fmla="*/ 796 w 8664"/>
                <a:gd name="T83" fmla="*/ 0 h 95"/>
                <a:gd name="T84" fmla="*/ 809 w 8664"/>
                <a:gd name="T85" fmla="*/ 0 h 95"/>
                <a:gd name="T86" fmla="*/ 843 w 8664"/>
                <a:gd name="T87" fmla="*/ 11 h 95"/>
                <a:gd name="T88" fmla="*/ 808 w 8664"/>
                <a:gd name="T89" fmla="*/ 11 h 95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8664" h="95">
                  <a:moveTo>
                    <a:pt x="56" y="0"/>
                  </a:moveTo>
                  <a:lnTo>
                    <a:pt x="0" y="95"/>
                  </a:lnTo>
                  <a:lnTo>
                    <a:pt x="135" y="95"/>
                  </a:lnTo>
                  <a:lnTo>
                    <a:pt x="189" y="0"/>
                  </a:lnTo>
                  <a:lnTo>
                    <a:pt x="56" y="0"/>
                  </a:lnTo>
                  <a:close/>
                  <a:moveTo>
                    <a:pt x="182" y="95"/>
                  </a:moveTo>
                  <a:lnTo>
                    <a:pt x="230" y="95"/>
                  </a:lnTo>
                  <a:lnTo>
                    <a:pt x="284" y="0"/>
                  </a:lnTo>
                  <a:lnTo>
                    <a:pt x="236" y="0"/>
                  </a:lnTo>
                  <a:lnTo>
                    <a:pt x="182" y="95"/>
                  </a:lnTo>
                  <a:close/>
                  <a:moveTo>
                    <a:pt x="512" y="95"/>
                  </a:moveTo>
                  <a:lnTo>
                    <a:pt x="560" y="95"/>
                  </a:lnTo>
                  <a:lnTo>
                    <a:pt x="614" y="0"/>
                  </a:lnTo>
                  <a:lnTo>
                    <a:pt x="566" y="0"/>
                  </a:lnTo>
                  <a:lnTo>
                    <a:pt x="512" y="95"/>
                  </a:lnTo>
                  <a:close/>
                  <a:moveTo>
                    <a:pt x="748" y="95"/>
                  </a:moveTo>
                  <a:lnTo>
                    <a:pt x="843" y="95"/>
                  </a:lnTo>
                  <a:lnTo>
                    <a:pt x="897" y="0"/>
                  </a:lnTo>
                  <a:lnTo>
                    <a:pt x="802" y="0"/>
                  </a:lnTo>
                  <a:lnTo>
                    <a:pt x="748" y="95"/>
                  </a:lnTo>
                  <a:close/>
                  <a:moveTo>
                    <a:pt x="1126" y="95"/>
                  </a:moveTo>
                  <a:lnTo>
                    <a:pt x="1173" y="95"/>
                  </a:lnTo>
                  <a:lnTo>
                    <a:pt x="1227" y="0"/>
                  </a:lnTo>
                  <a:lnTo>
                    <a:pt x="1180" y="0"/>
                  </a:lnTo>
                  <a:lnTo>
                    <a:pt x="1126" y="95"/>
                  </a:lnTo>
                  <a:close/>
                  <a:moveTo>
                    <a:pt x="1370" y="0"/>
                  </a:moveTo>
                  <a:lnTo>
                    <a:pt x="1314" y="95"/>
                  </a:lnTo>
                  <a:lnTo>
                    <a:pt x="1598" y="95"/>
                  </a:lnTo>
                  <a:lnTo>
                    <a:pt x="1652" y="0"/>
                  </a:lnTo>
                  <a:lnTo>
                    <a:pt x="1370" y="0"/>
                  </a:lnTo>
                  <a:close/>
                  <a:moveTo>
                    <a:pt x="1700" y="0"/>
                  </a:moveTo>
                  <a:lnTo>
                    <a:pt x="1646" y="95"/>
                  </a:lnTo>
                  <a:lnTo>
                    <a:pt x="1787" y="95"/>
                  </a:lnTo>
                  <a:lnTo>
                    <a:pt x="1841" y="0"/>
                  </a:lnTo>
                  <a:lnTo>
                    <a:pt x="1700" y="0"/>
                  </a:lnTo>
                  <a:close/>
                  <a:moveTo>
                    <a:pt x="1834" y="95"/>
                  </a:moveTo>
                  <a:lnTo>
                    <a:pt x="2243" y="95"/>
                  </a:lnTo>
                  <a:lnTo>
                    <a:pt x="2299" y="0"/>
                  </a:lnTo>
                  <a:lnTo>
                    <a:pt x="1888" y="0"/>
                  </a:lnTo>
                  <a:lnTo>
                    <a:pt x="1834" y="95"/>
                  </a:lnTo>
                  <a:close/>
                  <a:moveTo>
                    <a:pt x="6838" y="95"/>
                  </a:moveTo>
                  <a:lnTo>
                    <a:pt x="7025" y="95"/>
                  </a:lnTo>
                  <a:lnTo>
                    <a:pt x="7079" y="0"/>
                  </a:lnTo>
                  <a:lnTo>
                    <a:pt x="6892" y="0"/>
                  </a:lnTo>
                  <a:lnTo>
                    <a:pt x="6838" y="95"/>
                  </a:lnTo>
                  <a:close/>
                  <a:moveTo>
                    <a:pt x="7115" y="95"/>
                  </a:moveTo>
                  <a:lnTo>
                    <a:pt x="7256" y="95"/>
                  </a:lnTo>
                  <a:lnTo>
                    <a:pt x="7310" y="0"/>
                  </a:lnTo>
                  <a:lnTo>
                    <a:pt x="7169" y="0"/>
                  </a:lnTo>
                  <a:lnTo>
                    <a:pt x="7115" y="95"/>
                  </a:lnTo>
                  <a:close/>
                  <a:moveTo>
                    <a:pt x="7538" y="95"/>
                  </a:moveTo>
                  <a:lnTo>
                    <a:pt x="7586" y="95"/>
                  </a:lnTo>
                  <a:lnTo>
                    <a:pt x="7640" y="0"/>
                  </a:lnTo>
                  <a:lnTo>
                    <a:pt x="7594" y="0"/>
                  </a:lnTo>
                  <a:lnTo>
                    <a:pt x="7538" y="95"/>
                  </a:lnTo>
                  <a:close/>
                  <a:moveTo>
                    <a:pt x="7775" y="95"/>
                  </a:moveTo>
                  <a:lnTo>
                    <a:pt x="7870" y="95"/>
                  </a:lnTo>
                  <a:lnTo>
                    <a:pt x="7924" y="0"/>
                  </a:lnTo>
                  <a:lnTo>
                    <a:pt x="7830" y="0"/>
                  </a:lnTo>
                  <a:lnTo>
                    <a:pt x="7775" y="95"/>
                  </a:lnTo>
                  <a:close/>
                  <a:moveTo>
                    <a:pt x="8152" y="95"/>
                  </a:moveTo>
                  <a:lnTo>
                    <a:pt x="8200" y="95"/>
                  </a:lnTo>
                  <a:lnTo>
                    <a:pt x="8254" y="0"/>
                  </a:lnTo>
                  <a:lnTo>
                    <a:pt x="8207" y="0"/>
                  </a:lnTo>
                  <a:lnTo>
                    <a:pt x="8152" y="95"/>
                  </a:lnTo>
                  <a:close/>
                  <a:moveTo>
                    <a:pt x="8396" y="0"/>
                  </a:moveTo>
                  <a:lnTo>
                    <a:pt x="8342" y="95"/>
                  </a:lnTo>
                  <a:lnTo>
                    <a:pt x="8479" y="95"/>
                  </a:lnTo>
                  <a:lnTo>
                    <a:pt x="8535" y="0"/>
                  </a:lnTo>
                  <a:lnTo>
                    <a:pt x="8396" y="0"/>
                  </a:lnTo>
                  <a:close/>
                  <a:moveTo>
                    <a:pt x="8581" y="0"/>
                  </a:moveTo>
                  <a:lnTo>
                    <a:pt x="8527" y="95"/>
                  </a:lnTo>
                  <a:lnTo>
                    <a:pt x="8610" y="95"/>
                  </a:lnTo>
                  <a:lnTo>
                    <a:pt x="8664" y="0"/>
                  </a:lnTo>
                  <a:lnTo>
                    <a:pt x="8581" y="0"/>
                  </a:lnTo>
                  <a:close/>
                  <a:moveTo>
                    <a:pt x="2621" y="95"/>
                  </a:moveTo>
                  <a:lnTo>
                    <a:pt x="2716" y="95"/>
                  </a:lnTo>
                  <a:lnTo>
                    <a:pt x="2770" y="0"/>
                  </a:lnTo>
                  <a:lnTo>
                    <a:pt x="2676" y="0"/>
                  </a:lnTo>
                  <a:lnTo>
                    <a:pt x="2621" y="95"/>
                  </a:lnTo>
                  <a:close/>
                  <a:moveTo>
                    <a:pt x="2999" y="95"/>
                  </a:moveTo>
                  <a:lnTo>
                    <a:pt x="3046" y="95"/>
                  </a:lnTo>
                  <a:lnTo>
                    <a:pt x="3101" y="0"/>
                  </a:lnTo>
                  <a:lnTo>
                    <a:pt x="3053" y="0"/>
                  </a:lnTo>
                  <a:lnTo>
                    <a:pt x="2999" y="95"/>
                  </a:lnTo>
                  <a:close/>
                  <a:moveTo>
                    <a:pt x="3383" y="0"/>
                  </a:moveTo>
                  <a:lnTo>
                    <a:pt x="3329" y="95"/>
                  </a:lnTo>
                  <a:lnTo>
                    <a:pt x="3470" y="95"/>
                  </a:lnTo>
                  <a:lnTo>
                    <a:pt x="3526" y="0"/>
                  </a:lnTo>
                  <a:lnTo>
                    <a:pt x="3383" y="0"/>
                  </a:lnTo>
                  <a:close/>
                  <a:moveTo>
                    <a:pt x="3518" y="95"/>
                  </a:moveTo>
                  <a:lnTo>
                    <a:pt x="3755" y="95"/>
                  </a:lnTo>
                  <a:lnTo>
                    <a:pt x="3810" y="0"/>
                  </a:lnTo>
                  <a:lnTo>
                    <a:pt x="3572" y="0"/>
                  </a:lnTo>
                  <a:lnTo>
                    <a:pt x="3518" y="95"/>
                  </a:lnTo>
                  <a:close/>
                  <a:moveTo>
                    <a:pt x="4007" y="0"/>
                  </a:moveTo>
                  <a:lnTo>
                    <a:pt x="3952" y="95"/>
                  </a:lnTo>
                  <a:lnTo>
                    <a:pt x="4336" y="95"/>
                  </a:lnTo>
                  <a:lnTo>
                    <a:pt x="4390" y="0"/>
                  </a:lnTo>
                  <a:lnTo>
                    <a:pt x="4007" y="0"/>
                  </a:lnTo>
                  <a:close/>
                  <a:moveTo>
                    <a:pt x="4438" y="0"/>
                  </a:moveTo>
                  <a:lnTo>
                    <a:pt x="4382" y="95"/>
                  </a:lnTo>
                  <a:lnTo>
                    <a:pt x="4525" y="95"/>
                  </a:lnTo>
                  <a:lnTo>
                    <a:pt x="4579" y="0"/>
                  </a:lnTo>
                  <a:lnTo>
                    <a:pt x="4438" y="0"/>
                  </a:lnTo>
                  <a:close/>
                  <a:moveTo>
                    <a:pt x="4572" y="95"/>
                  </a:moveTo>
                  <a:lnTo>
                    <a:pt x="4807" y="95"/>
                  </a:lnTo>
                  <a:lnTo>
                    <a:pt x="4863" y="0"/>
                  </a:lnTo>
                  <a:lnTo>
                    <a:pt x="4626" y="0"/>
                  </a:lnTo>
                  <a:lnTo>
                    <a:pt x="4572" y="95"/>
                  </a:lnTo>
                  <a:close/>
                  <a:moveTo>
                    <a:pt x="5617" y="0"/>
                  </a:moveTo>
                  <a:lnTo>
                    <a:pt x="5563" y="95"/>
                  </a:lnTo>
                  <a:lnTo>
                    <a:pt x="5653" y="95"/>
                  </a:lnTo>
                  <a:lnTo>
                    <a:pt x="5708" y="0"/>
                  </a:lnTo>
                  <a:lnTo>
                    <a:pt x="5617" y="0"/>
                  </a:lnTo>
                  <a:close/>
                  <a:moveTo>
                    <a:pt x="5700" y="95"/>
                  </a:moveTo>
                  <a:lnTo>
                    <a:pt x="5861" y="95"/>
                  </a:lnTo>
                  <a:lnTo>
                    <a:pt x="5915" y="0"/>
                  </a:lnTo>
                  <a:lnTo>
                    <a:pt x="5755" y="0"/>
                  </a:lnTo>
                  <a:lnTo>
                    <a:pt x="5700" y="95"/>
                  </a:lnTo>
                  <a:close/>
                  <a:moveTo>
                    <a:pt x="6268" y="0"/>
                  </a:moveTo>
                  <a:lnTo>
                    <a:pt x="6214" y="95"/>
                  </a:lnTo>
                  <a:lnTo>
                    <a:pt x="6261" y="95"/>
                  </a:lnTo>
                  <a:lnTo>
                    <a:pt x="6315" y="0"/>
                  </a:lnTo>
                  <a:lnTo>
                    <a:pt x="6268" y="0"/>
                  </a:lnTo>
                  <a:close/>
                  <a:moveTo>
                    <a:pt x="6363" y="0"/>
                  </a:moveTo>
                  <a:lnTo>
                    <a:pt x="6307" y="95"/>
                  </a:lnTo>
                  <a:lnTo>
                    <a:pt x="6413" y="95"/>
                  </a:lnTo>
                  <a:lnTo>
                    <a:pt x="6467" y="0"/>
                  </a:lnTo>
                  <a:lnTo>
                    <a:pt x="6363" y="0"/>
                  </a:lnTo>
                  <a:close/>
                  <a:moveTo>
                    <a:pt x="6459" y="95"/>
                  </a:moveTo>
                  <a:lnTo>
                    <a:pt x="6743" y="95"/>
                  </a:lnTo>
                  <a:lnTo>
                    <a:pt x="6797" y="0"/>
                  </a:lnTo>
                  <a:lnTo>
                    <a:pt x="6515" y="0"/>
                  </a:lnTo>
                  <a:lnTo>
                    <a:pt x="6459" y="95"/>
                  </a:lnTo>
                  <a:close/>
                </a:path>
              </a:pathLst>
            </a:custGeom>
            <a:solidFill>
              <a:srgbClr val="3A95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66" name="Freeform 34"/>
            <p:cNvSpPr>
              <a:spLocks/>
            </p:cNvSpPr>
            <p:nvPr userDrawn="1"/>
          </p:nvSpPr>
          <p:spPr bwMode="auto">
            <a:xfrm>
              <a:off x="2849" y="3665"/>
              <a:ext cx="51" cy="47"/>
            </a:xfrm>
            <a:custGeom>
              <a:avLst/>
              <a:gdLst>
                <a:gd name="T0" fmla="*/ 6 w 102"/>
                <a:gd name="T1" fmla="*/ 11 h 95"/>
                <a:gd name="T2" fmla="*/ 0 w 102"/>
                <a:gd name="T3" fmla="*/ 11 h 95"/>
                <a:gd name="T4" fmla="*/ 7 w 102"/>
                <a:gd name="T5" fmla="*/ 0 h 95"/>
                <a:gd name="T6" fmla="*/ 13 w 102"/>
                <a:gd name="T7" fmla="*/ 0 h 95"/>
                <a:gd name="T8" fmla="*/ 6 w 102"/>
                <a:gd name="T9" fmla="*/ 11 h 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2" h="95">
                  <a:moveTo>
                    <a:pt x="47" y="95"/>
                  </a:moveTo>
                  <a:lnTo>
                    <a:pt x="0" y="95"/>
                  </a:lnTo>
                  <a:lnTo>
                    <a:pt x="55" y="0"/>
                  </a:lnTo>
                  <a:lnTo>
                    <a:pt x="102" y="0"/>
                  </a:lnTo>
                  <a:lnTo>
                    <a:pt x="47" y="95"/>
                  </a:lnTo>
                  <a:close/>
                </a:path>
              </a:pathLst>
            </a:custGeom>
            <a:solidFill>
              <a:srgbClr val="0061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1034" name="Group 47"/>
          <p:cNvGrpSpPr>
            <a:grpSpLocks/>
          </p:cNvGrpSpPr>
          <p:nvPr userDrawn="1"/>
        </p:nvGrpSpPr>
        <p:grpSpPr bwMode="auto">
          <a:xfrm>
            <a:off x="39688" y="6092825"/>
            <a:ext cx="715962" cy="715963"/>
            <a:chOff x="118" y="3869"/>
            <a:chExt cx="451" cy="451"/>
          </a:xfrm>
        </p:grpSpPr>
        <p:sp>
          <p:nvSpPr>
            <p:cNvPr id="1035" name="Freeform 35"/>
            <p:cNvSpPr>
              <a:spLocks/>
            </p:cNvSpPr>
            <p:nvPr userDrawn="1"/>
          </p:nvSpPr>
          <p:spPr bwMode="auto">
            <a:xfrm>
              <a:off x="118" y="3869"/>
              <a:ext cx="451" cy="451"/>
            </a:xfrm>
            <a:custGeom>
              <a:avLst/>
              <a:gdLst>
                <a:gd name="T0" fmla="*/ 15 w 901"/>
                <a:gd name="T1" fmla="*/ 19 h 901"/>
                <a:gd name="T2" fmla="*/ 10 w 901"/>
                <a:gd name="T3" fmla="*/ 25 h 901"/>
                <a:gd name="T4" fmla="*/ 6 w 901"/>
                <a:gd name="T5" fmla="*/ 32 h 901"/>
                <a:gd name="T6" fmla="*/ 3 w 901"/>
                <a:gd name="T7" fmla="*/ 40 h 901"/>
                <a:gd name="T8" fmla="*/ 1 w 901"/>
                <a:gd name="T9" fmla="*/ 48 h 901"/>
                <a:gd name="T10" fmla="*/ 0 w 901"/>
                <a:gd name="T11" fmla="*/ 57 h 901"/>
                <a:gd name="T12" fmla="*/ 1 w 901"/>
                <a:gd name="T13" fmla="*/ 60 h 901"/>
                <a:gd name="T14" fmla="*/ 2 w 901"/>
                <a:gd name="T15" fmla="*/ 68 h 901"/>
                <a:gd name="T16" fmla="*/ 4 w 901"/>
                <a:gd name="T17" fmla="*/ 76 h 901"/>
                <a:gd name="T18" fmla="*/ 7 w 901"/>
                <a:gd name="T19" fmla="*/ 84 h 901"/>
                <a:gd name="T20" fmla="*/ 12 w 901"/>
                <a:gd name="T21" fmla="*/ 90 h 901"/>
                <a:gd name="T22" fmla="*/ 17 w 901"/>
                <a:gd name="T23" fmla="*/ 97 h 901"/>
                <a:gd name="T24" fmla="*/ 19 w 901"/>
                <a:gd name="T25" fmla="*/ 98 h 901"/>
                <a:gd name="T26" fmla="*/ 25 w 901"/>
                <a:gd name="T27" fmla="*/ 103 h 901"/>
                <a:gd name="T28" fmla="*/ 32 w 901"/>
                <a:gd name="T29" fmla="*/ 107 h 901"/>
                <a:gd name="T30" fmla="*/ 40 w 901"/>
                <a:gd name="T31" fmla="*/ 111 h 901"/>
                <a:gd name="T32" fmla="*/ 48 w 901"/>
                <a:gd name="T33" fmla="*/ 112 h 901"/>
                <a:gd name="T34" fmla="*/ 57 w 901"/>
                <a:gd name="T35" fmla="*/ 113 h 901"/>
                <a:gd name="T36" fmla="*/ 60 w 901"/>
                <a:gd name="T37" fmla="*/ 113 h 901"/>
                <a:gd name="T38" fmla="*/ 68 w 901"/>
                <a:gd name="T39" fmla="*/ 112 h 901"/>
                <a:gd name="T40" fmla="*/ 76 w 901"/>
                <a:gd name="T41" fmla="*/ 110 h 901"/>
                <a:gd name="T42" fmla="*/ 84 w 901"/>
                <a:gd name="T43" fmla="*/ 106 h 901"/>
                <a:gd name="T44" fmla="*/ 91 w 901"/>
                <a:gd name="T45" fmla="*/ 102 h 901"/>
                <a:gd name="T46" fmla="*/ 97 w 901"/>
                <a:gd name="T47" fmla="*/ 97 h 901"/>
                <a:gd name="T48" fmla="*/ 98 w 901"/>
                <a:gd name="T49" fmla="*/ 95 h 901"/>
                <a:gd name="T50" fmla="*/ 104 w 901"/>
                <a:gd name="T51" fmla="*/ 88 h 901"/>
                <a:gd name="T52" fmla="*/ 108 w 901"/>
                <a:gd name="T53" fmla="*/ 81 h 901"/>
                <a:gd name="T54" fmla="*/ 111 w 901"/>
                <a:gd name="T55" fmla="*/ 73 h 901"/>
                <a:gd name="T56" fmla="*/ 112 w 901"/>
                <a:gd name="T57" fmla="*/ 65 h 901"/>
                <a:gd name="T58" fmla="*/ 113 w 901"/>
                <a:gd name="T59" fmla="*/ 57 h 901"/>
                <a:gd name="T60" fmla="*/ 113 w 901"/>
                <a:gd name="T61" fmla="*/ 54 h 901"/>
                <a:gd name="T62" fmla="*/ 112 w 901"/>
                <a:gd name="T63" fmla="*/ 45 h 901"/>
                <a:gd name="T64" fmla="*/ 110 w 901"/>
                <a:gd name="T65" fmla="*/ 37 h 901"/>
                <a:gd name="T66" fmla="*/ 106 w 901"/>
                <a:gd name="T67" fmla="*/ 30 h 901"/>
                <a:gd name="T68" fmla="*/ 102 w 901"/>
                <a:gd name="T69" fmla="*/ 23 h 901"/>
                <a:gd name="T70" fmla="*/ 97 w 901"/>
                <a:gd name="T71" fmla="*/ 17 h 901"/>
                <a:gd name="T72" fmla="*/ 95 w 901"/>
                <a:gd name="T73" fmla="*/ 15 h 901"/>
                <a:gd name="T74" fmla="*/ 88 w 901"/>
                <a:gd name="T75" fmla="*/ 10 h 901"/>
                <a:gd name="T76" fmla="*/ 81 w 901"/>
                <a:gd name="T77" fmla="*/ 6 h 901"/>
                <a:gd name="T78" fmla="*/ 74 w 901"/>
                <a:gd name="T79" fmla="*/ 3 h 901"/>
                <a:gd name="T80" fmla="*/ 65 w 901"/>
                <a:gd name="T81" fmla="*/ 1 h 901"/>
                <a:gd name="T82" fmla="*/ 57 w 901"/>
                <a:gd name="T83" fmla="*/ 0 h 901"/>
                <a:gd name="T84" fmla="*/ 54 w 901"/>
                <a:gd name="T85" fmla="*/ 1 h 901"/>
                <a:gd name="T86" fmla="*/ 45 w 901"/>
                <a:gd name="T87" fmla="*/ 2 h 901"/>
                <a:gd name="T88" fmla="*/ 37 w 901"/>
                <a:gd name="T89" fmla="*/ 4 h 901"/>
                <a:gd name="T90" fmla="*/ 30 w 901"/>
                <a:gd name="T91" fmla="*/ 7 h 901"/>
                <a:gd name="T92" fmla="*/ 23 w 901"/>
                <a:gd name="T93" fmla="*/ 12 h 901"/>
                <a:gd name="T94" fmla="*/ 17 w 901"/>
                <a:gd name="T95" fmla="*/ 17 h 901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901" h="901">
                  <a:moveTo>
                    <a:pt x="132" y="132"/>
                  </a:moveTo>
                  <a:lnTo>
                    <a:pt x="132" y="132"/>
                  </a:lnTo>
                  <a:lnTo>
                    <a:pt x="118" y="148"/>
                  </a:lnTo>
                  <a:lnTo>
                    <a:pt x="103" y="164"/>
                  </a:lnTo>
                  <a:lnTo>
                    <a:pt x="90" y="181"/>
                  </a:lnTo>
                  <a:lnTo>
                    <a:pt x="77" y="199"/>
                  </a:lnTo>
                  <a:lnTo>
                    <a:pt x="66" y="216"/>
                  </a:lnTo>
                  <a:lnTo>
                    <a:pt x="54" y="236"/>
                  </a:lnTo>
                  <a:lnTo>
                    <a:pt x="45" y="256"/>
                  </a:lnTo>
                  <a:lnTo>
                    <a:pt x="36" y="276"/>
                  </a:lnTo>
                  <a:lnTo>
                    <a:pt x="28" y="295"/>
                  </a:lnTo>
                  <a:lnTo>
                    <a:pt x="20" y="317"/>
                  </a:lnTo>
                  <a:lnTo>
                    <a:pt x="15" y="338"/>
                  </a:lnTo>
                  <a:lnTo>
                    <a:pt x="9" y="360"/>
                  </a:lnTo>
                  <a:lnTo>
                    <a:pt x="5" y="383"/>
                  </a:lnTo>
                  <a:lnTo>
                    <a:pt x="3" y="405"/>
                  </a:lnTo>
                  <a:lnTo>
                    <a:pt x="2" y="427"/>
                  </a:lnTo>
                  <a:lnTo>
                    <a:pt x="0" y="451"/>
                  </a:lnTo>
                  <a:lnTo>
                    <a:pt x="2" y="474"/>
                  </a:lnTo>
                  <a:lnTo>
                    <a:pt x="3" y="496"/>
                  </a:lnTo>
                  <a:lnTo>
                    <a:pt x="5" y="520"/>
                  </a:lnTo>
                  <a:lnTo>
                    <a:pt x="9" y="541"/>
                  </a:lnTo>
                  <a:lnTo>
                    <a:pt x="15" y="563"/>
                  </a:lnTo>
                  <a:lnTo>
                    <a:pt x="20" y="584"/>
                  </a:lnTo>
                  <a:lnTo>
                    <a:pt x="28" y="605"/>
                  </a:lnTo>
                  <a:lnTo>
                    <a:pt x="36" y="625"/>
                  </a:lnTo>
                  <a:lnTo>
                    <a:pt x="45" y="646"/>
                  </a:lnTo>
                  <a:lnTo>
                    <a:pt x="54" y="665"/>
                  </a:lnTo>
                  <a:lnTo>
                    <a:pt x="66" y="685"/>
                  </a:lnTo>
                  <a:lnTo>
                    <a:pt x="77" y="702"/>
                  </a:lnTo>
                  <a:lnTo>
                    <a:pt x="90" y="720"/>
                  </a:lnTo>
                  <a:lnTo>
                    <a:pt x="103" y="737"/>
                  </a:lnTo>
                  <a:lnTo>
                    <a:pt x="118" y="753"/>
                  </a:lnTo>
                  <a:lnTo>
                    <a:pt x="132" y="769"/>
                  </a:lnTo>
                  <a:lnTo>
                    <a:pt x="148" y="784"/>
                  </a:lnTo>
                  <a:lnTo>
                    <a:pt x="164" y="798"/>
                  </a:lnTo>
                  <a:lnTo>
                    <a:pt x="181" y="811"/>
                  </a:lnTo>
                  <a:lnTo>
                    <a:pt x="199" y="824"/>
                  </a:lnTo>
                  <a:lnTo>
                    <a:pt x="218" y="836"/>
                  </a:lnTo>
                  <a:lnTo>
                    <a:pt x="236" y="847"/>
                  </a:lnTo>
                  <a:lnTo>
                    <a:pt x="256" y="856"/>
                  </a:lnTo>
                  <a:lnTo>
                    <a:pt x="276" y="865"/>
                  </a:lnTo>
                  <a:lnTo>
                    <a:pt x="296" y="873"/>
                  </a:lnTo>
                  <a:lnTo>
                    <a:pt x="317" y="881"/>
                  </a:lnTo>
                  <a:lnTo>
                    <a:pt x="338" y="886"/>
                  </a:lnTo>
                  <a:lnTo>
                    <a:pt x="360" y="892"/>
                  </a:lnTo>
                  <a:lnTo>
                    <a:pt x="383" y="896"/>
                  </a:lnTo>
                  <a:lnTo>
                    <a:pt x="405" y="898"/>
                  </a:lnTo>
                  <a:lnTo>
                    <a:pt x="428" y="901"/>
                  </a:lnTo>
                  <a:lnTo>
                    <a:pt x="451" y="901"/>
                  </a:lnTo>
                  <a:lnTo>
                    <a:pt x="474" y="901"/>
                  </a:lnTo>
                  <a:lnTo>
                    <a:pt x="496" y="898"/>
                  </a:lnTo>
                  <a:lnTo>
                    <a:pt x="520" y="896"/>
                  </a:lnTo>
                  <a:lnTo>
                    <a:pt x="541" y="892"/>
                  </a:lnTo>
                  <a:lnTo>
                    <a:pt x="564" y="886"/>
                  </a:lnTo>
                  <a:lnTo>
                    <a:pt x="585" y="881"/>
                  </a:lnTo>
                  <a:lnTo>
                    <a:pt x="606" y="873"/>
                  </a:lnTo>
                  <a:lnTo>
                    <a:pt x="626" y="865"/>
                  </a:lnTo>
                  <a:lnTo>
                    <a:pt x="647" y="856"/>
                  </a:lnTo>
                  <a:lnTo>
                    <a:pt x="665" y="847"/>
                  </a:lnTo>
                  <a:lnTo>
                    <a:pt x="685" y="836"/>
                  </a:lnTo>
                  <a:lnTo>
                    <a:pt x="702" y="824"/>
                  </a:lnTo>
                  <a:lnTo>
                    <a:pt x="721" y="811"/>
                  </a:lnTo>
                  <a:lnTo>
                    <a:pt x="738" y="798"/>
                  </a:lnTo>
                  <a:lnTo>
                    <a:pt x="754" y="784"/>
                  </a:lnTo>
                  <a:lnTo>
                    <a:pt x="769" y="769"/>
                  </a:lnTo>
                  <a:lnTo>
                    <a:pt x="784" y="753"/>
                  </a:lnTo>
                  <a:lnTo>
                    <a:pt x="798" y="737"/>
                  </a:lnTo>
                  <a:lnTo>
                    <a:pt x="812" y="720"/>
                  </a:lnTo>
                  <a:lnTo>
                    <a:pt x="825" y="702"/>
                  </a:lnTo>
                  <a:lnTo>
                    <a:pt x="837" y="685"/>
                  </a:lnTo>
                  <a:lnTo>
                    <a:pt x="847" y="665"/>
                  </a:lnTo>
                  <a:lnTo>
                    <a:pt x="857" y="646"/>
                  </a:lnTo>
                  <a:lnTo>
                    <a:pt x="866" y="625"/>
                  </a:lnTo>
                  <a:lnTo>
                    <a:pt x="874" y="605"/>
                  </a:lnTo>
                  <a:lnTo>
                    <a:pt x="882" y="584"/>
                  </a:lnTo>
                  <a:lnTo>
                    <a:pt x="887" y="563"/>
                  </a:lnTo>
                  <a:lnTo>
                    <a:pt x="892" y="541"/>
                  </a:lnTo>
                  <a:lnTo>
                    <a:pt x="896" y="520"/>
                  </a:lnTo>
                  <a:lnTo>
                    <a:pt x="899" y="496"/>
                  </a:lnTo>
                  <a:lnTo>
                    <a:pt x="901" y="474"/>
                  </a:lnTo>
                  <a:lnTo>
                    <a:pt x="901" y="451"/>
                  </a:lnTo>
                  <a:lnTo>
                    <a:pt x="901" y="427"/>
                  </a:lnTo>
                  <a:lnTo>
                    <a:pt x="899" y="405"/>
                  </a:lnTo>
                  <a:lnTo>
                    <a:pt x="896" y="383"/>
                  </a:lnTo>
                  <a:lnTo>
                    <a:pt x="892" y="360"/>
                  </a:lnTo>
                  <a:lnTo>
                    <a:pt x="887" y="338"/>
                  </a:lnTo>
                  <a:lnTo>
                    <a:pt x="882" y="317"/>
                  </a:lnTo>
                  <a:lnTo>
                    <a:pt x="874" y="295"/>
                  </a:lnTo>
                  <a:lnTo>
                    <a:pt x="866" y="276"/>
                  </a:lnTo>
                  <a:lnTo>
                    <a:pt x="857" y="256"/>
                  </a:lnTo>
                  <a:lnTo>
                    <a:pt x="847" y="236"/>
                  </a:lnTo>
                  <a:lnTo>
                    <a:pt x="837" y="216"/>
                  </a:lnTo>
                  <a:lnTo>
                    <a:pt x="825" y="199"/>
                  </a:lnTo>
                  <a:lnTo>
                    <a:pt x="812" y="181"/>
                  </a:lnTo>
                  <a:lnTo>
                    <a:pt x="798" y="164"/>
                  </a:lnTo>
                  <a:lnTo>
                    <a:pt x="784" y="148"/>
                  </a:lnTo>
                  <a:lnTo>
                    <a:pt x="769" y="132"/>
                  </a:lnTo>
                  <a:lnTo>
                    <a:pt x="754" y="117"/>
                  </a:lnTo>
                  <a:lnTo>
                    <a:pt x="738" y="103"/>
                  </a:lnTo>
                  <a:lnTo>
                    <a:pt x="721" y="90"/>
                  </a:lnTo>
                  <a:lnTo>
                    <a:pt x="702" y="76"/>
                  </a:lnTo>
                  <a:lnTo>
                    <a:pt x="685" y="66"/>
                  </a:lnTo>
                  <a:lnTo>
                    <a:pt x="665" y="54"/>
                  </a:lnTo>
                  <a:lnTo>
                    <a:pt x="647" y="45"/>
                  </a:lnTo>
                  <a:lnTo>
                    <a:pt x="626" y="36"/>
                  </a:lnTo>
                  <a:lnTo>
                    <a:pt x="606" y="28"/>
                  </a:lnTo>
                  <a:lnTo>
                    <a:pt x="585" y="20"/>
                  </a:lnTo>
                  <a:lnTo>
                    <a:pt x="564" y="14"/>
                  </a:lnTo>
                  <a:lnTo>
                    <a:pt x="541" y="9"/>
                  </a:lnTo>
                  <a:lnTo>
                    <a:pt x="520" y="5"/>
                  </a:lnTo>
                  <a:lnTo>
                    <a:pt x="496" y="3"/>
                  </a:lnTo>
                  <a:lnTo>
                    <a:pt x="474" y="1"/>
                  </a:lnTo>
                  <a:lnTo>
                    <a:pt x="451" y="0"/>
                  </a:lnTo>
                  <a:lnTo>
                    <a:pt x="428" y="1"/>
                  </a:lnTo>
                  <a:lnTo>
                    <a:pt x="405" y="3"/>
                  </a:lnTo>
                  <a:lnTo>
                    <a:pt x="383" y="5"/>
                  </a:lnTo>
                  <a:lnTo>
                    <a:pt x="360" y="9"/>
                  </a:lnTo>
                  <a:lnTo>
                    <a:pt x="338" y="14"/>
                  </a:lnTo>
                  <a:lnTo>
                    <a:pt x="317" y="20"/>
                  </a:lnTo>
                  <a:lnTo>
                    <a:pt x="296" y="28"/>
                  </a:lnTo>
                  <a:lnTo>
                    <a:pt x="276" y="36"/>
                  </a:lnTo>
                  <a:lnTo>
                    <a:pt x="256" y="45"/>
                  </a:lnTo>
                  <a:lnTo>
                    <a:pt x="236" y="54"/>
                  </a:lnTo>
                  <a:lnTo>
                    <a:pt x="218" y="66"/>
                  </a:lnTo>
                  <a:lnTo>
                    <a:pt x="199" y="76"/>
                  </a:lnTo>
                  <a:lnTo>
                    <a:pt x="181" y="90"/>
                  </a:lnTo>
                  <a:lnTo>
                    <a:pt x="164" y="103"/>
                  </a:lnTo>
                  <a:lnTo>
                    <a:pt x="148" y="117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6" name="Freeform 36"/>
            <p:cNvSpPr>
              <a:spLocks noEditPoints="1"/>
            </p:cNvSpPr>
            <p:nvPr userDrawn="1"/>
          </p:nvSpPr>
          <p:spPr bwMode="auto">
            <a:xfrm>
              <a:off x="127" y="3878"/>
              <a:ext cx="433" cy="433"/>
            </a:xfrm>
            <a:custGeom>
              <a:avLst/>
              <a:gdLst>
                <a:gd name="T0" fmla="*/ 60 w 867"/>
                <a:gd name="T1" fmla="*/ 69 h 867"/>
                <a:gd name="T2" fmla="*/ 16 w 867"/>
                <a:gd name="T3" fmla="*/ 39 h 867"/>
                <a:gd name="T4" fmla="*/ 24 w 867"/>
                <a:gd name="T5" fmla="*/ 17 h 867"/>
                <a:gd name="T6" fmla="*/ 20 w 867"/>
                <a:gd name="T7" fmla="*/ 19 h 867"/>
                <a:gd name="T8" fmla="*/ 34 w 867"/>
                <a:gd name="T9" fmla="*/ 18 h 867"/>
                <a:gd name="T10" fmla="*/ 32 w 867"/>
                <a:gd name="T11" fmla="*/ 9 h 867"/>
                <a:gd name="T12" fmla="*/ 30 w 867"/>
                <a:gd name="T13" fmla="*/ 18 h 867"/>
                <a:gd name="T14" fmla="*/ 34 w 867"/>
                <a:gd name="T15" fmla="*/ 15 h 867"/>
                <a:gd name="T16" fmla="*/ 9 w 867"/>
                <a:gd name="T17" fmla="*/ 40 h 867"/>
                <a:gd name="T18" fmla="*/ 13 w 867"/>
                <a:gd name="T19" fmla="*/ 40 h 867"/>
                <a:gd name="T20" fmla="*/ 15 w 867"/>
                <a:gd name="T21" fmla="*/ 40 h 867"/>
                <a:gd name="T22" fmla="*/ 8 w 867"/>
                <a:gd name="T23" fmla="*/ 35 h 867"/>
                <a:gd name="T24" fmla="*/ 95 w 867"/>
                <a:gd name="T25" fmla="*/ 48 h 867"/>
                <a:gd name="T26" fmla="*/ 85 w 867"/>
                <a:gd name="T27" fmla="*/ 15 h 867"/>
                <a:gd name="T28" fmla="*/ 65 w 867"/>
                <a:gd name="T29" fmla="*/ 14 h 867"/>
                <a:gd name="T30" fmla="*/ 65 w 867"/>
                <a:gd name="T31" fmla="*/ 12 h 867"/>
                <a:gd name="T32" fmla="*/ 68 w 867"/>
                <a:gd name="T33" fmla="*/ 8 h 867"/>
                <a:gd name="T34" fmla="*/ 63 w 867"/>
                <a:gd name="T35" fmla="*/ 6 h 867"/>
                <a:gd name="T36" fmla="*/ 79 w 867"/>
                <a:gd name="T37" fmla="*/ 10 h 867"/>
                <a:gd name="T38" fmla="*/ 54 w 867"/>
                <a:gd name="T39" fmla="*/ 102 h 867"/>
                <a:gd name="T40" fmla="*/ 64 w 867"/>
                <a:gd name="T41" fmla="*/ 94 h 867"/>
                <a:gd name="T42" fmla="*/ 71 w 867"/>
                <a:gd name="T43" fmla="*/ 94 h 867"/>
                <a:gd name="T44" fmla="*/ 68 w 867"/>
                <a:gd name="T45" fmla="*/ 95 h 867"/>
                <a:gd name="T46" fmla="*/ 92 w 867"/>
                <a:gd name="T47" fmla="*/ 79 h 867"/>
                <a:gd name="T48" fmla="*/ 87 w 867"/>
                <a:gd name="T49" fmla="*/ 79 h 867"/>
                <a:gd name="T50" fmla="*/ 90 w 867"/>
                <a:gd name="T51" fmla="*/ 81 h 867"/>
                <a:gd name="T52" fmla="*/ 90 w 867"/>
                <a:gd name="T53" fmla="*/ 81 h 867"/>
                <a:gd name="T54" fmla="*/ 93 w 867"/>
                <a:gd name="T55" fmla="*/ 83 h 867"/>
                <a:gd name="T56" fmla="*/ 80 w 867"/>
                <a:gd name="T57" fmla="*/ 94 h 867"/>
                <a:gd name="T58" fmla="*/ 83 w 867"/>
                <a:gd name="T59" fmla="*/ 95 h 867"/>
                <a:gd name="T60" fmla="*/ 92 w 867"/>
                <a:gd name="T61" fmla="*/ 71 h 867"/>
                <a:gd name="T62" fmla="*/ 30 w 867"/>
                <a:gd name="T63" fmla="*/ 5 h 867"/>
                <a:gd name="T64" fmla="*/ 4 w 867"/>
                <a:gd name="T65" fmla="*/ 33 h 867"/>
                <a:gd name="T66" fmla="*/ 2 w 867"/>
                <a:gd name="T67" fmla="*/ 70 h 867"/>
                <a:gd name="T68" fmla="*/ 26 w 867"/>
                <a:gd name="T69" fmla="*/ 100 h 867"/>
                <a:gd name="T70" fmla="*/ 62 w 867"/>
                <a:gd name="T71" fmla="*/ 107 h 867"/>
                <a:gd name="T72" fmla="*/ 96 w 867"/>
                <a:gd name="T73" fmla="*/ 88 h 867"/>
                <a:gd name="T74" fmla="*/ 108 w 867"/>
                <a:gd name="T75" fmla="*/ 54 h 867"/>
                <a:gd name="T76" fmla="*/ 94 w 867"/>
                <a:gd name="T77" fmla="*/ 17 h 867"/>
                <a:gd name="T78" fmla="*/ 59 w 867"/>
                <a:gd name="T79" fmla="*/ 0 h 867"/>
                <a:gd name="T80" fmla="*/ 69 w 867"/>
                <a:gd name="T81" fmla="*/ 104 h 867"/>
                <a:gd name="T82" fmla="*/ 33 w 867"/>
                <a:gd name="T83" fmla="*/ 102 h 867"/>
                <a:gd name="T84" fmla="*/ 8 w 867"/>
                <a:gd name="T85" fmla="*/ 79 h 867"/>
                <a:gd name="T86" fmla="*/ 2 w 867"/>
                <a:gd name="T87" fmla="*/ 43 h 867"/>
                <a:gd name="T88" fmla="*/ 21 w 867"/>
                <a:gd name="T89" fmla="*/ 13 h 867"/>
                <a:gd name="T90" fmla="*/ 54 w 867"/>
                <a:gd name="T91" fmla="*/ 1 h 867"/>
                <a:gd name="T92" fmla="*/ 89 w 867"/>
                <a:gd name="T93" fmla="*/ 15 h 867"/>
                <a:gd name="T94" fmla="*/ 105 w 867"/>
                <a:gd name="T95" fmla="*/ 46 h 867"/>
                <a:gd name="T96" fmla="*/ 99 w 867"/>
                <a:gd name="T97" fmla="*/ 81 h 867"/>
                <a:gd name="T98" fmla="*/ 28 w 867"/>
                <a:gd name="T99" fmla="*/ 83 h 867"/>
                <a:gd name="T100" fmla="*/ 11 w 867"/>
                <a:gd name="T101" fmla="*/ 63 h 867"/>
                <a:gd name="T102" fmla="*/ 14 w 867"/>
                <a:gd name="T103" fmla="*/ 66 h 867"/>
                <a:gd name="T104" fmla="*/ 9 w 867"/>
                <a:gd name="T105" fmla="*/ 61 h 867"/>
                <a:gd name="T106" fmla="*/ 6 w 867"/>
                <a:gd name="T107" fmla="*/ 64 h 867"/>
                <a:gd name="T108" fmla="*/ 6 w 867"/>
                <a:gd name="T109" fmla="*/ 67 h 867"/>
                <a:gd name="T110" fmla="*/ 13 w 867"/>
                <a:gd name="T111" fmla="*/ 83 h 867"/>
                <a:gd name="T112" fmla="*/ 42 w 867"/>
                <a:gd name="T113" fmla="*/ 100 h 867"/>
                <a:gd name="T114" fmla="*/ 44 w 867"/>
                <a:gd name="T115" fmla="*/ 99 h 867"/>
                <a:gd name="T116" fmla="*/ 42 w 867"/>
                <a:gd name="T117" fmla="*/ 97 h 867"/>
                <a:gd name="T118" fmla="*/ 7 w 867"/>
                <a:gd name="T119" fmla="*/ 51 h 867"/>
                <a:gd name="T120" fmla="*/ 21 w 867"/>
                <a:gd name="T121" fmla="*/ 89 h 86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867" h="867">
                  <a:moveTo>
                    <a:pt x="560" y="486"/>
                  </a:moveTo>
                  <a:lnTo>
                    <a:pt x="752" y="433"/>
                  </a:lnTo>
                  <a:lnTo>
                    <a:pt x="560" y="380"/>
                  </a:lnTo>
                  <a:lnTo>
                    <a:pt x="659" y="207"/>
                  </a:lnTo>
                  <a:lnTo>
                    <a:pt x="486" y="306"/>
                  </a:lnTo>
                  <a:lnTo>
                    <a:pt x="433" y="114"/>
                  </a:lnTo>
                  <a:lnTo>
                    <a:pt x="382" y="306"/>
                  </a:lnTo>
                  <a:lnTo>
                    <a:pt x="208" y="207"/>
                  </a:lnTo>
                  <a:lnTo>
                    <a:pt x="308" y="380"/>
                  </a:lnTo>
                  <a:lnTo>
                    <a:pt x="115" y="433"/>
                  </a:lnTo>
                  <a:lnTo>
                    <a:pt x="308" y="486"/>
                  </a:lnTo>
                  <a:lnTo>
                    <a:pt x="208" y="658"/>
                  </a:lnTo>
                  <a:lnTo>
                    <a:pt x="382" y="559"/>
                  </a:lnTo>
                  <a:lnTo>
                    <a:pt x="433" y="752"/>
                  </a:lnTo>
                  <a:lnTo>
                    <a:pt x="486" y="559"/>
                  </a:lnTo>
                  <a:lnTo>
                    <a:pt x="659" y="658"/>
                  </a:lnTo>
                  <a:lnTo>
                    <a:pt x="560" y="486"/>
                  </a:lnTo>
                  <a:close/>
                  <a:moveTo>
                    <a:pt x="394" y="103"/>
                  </a:moveTo>
                  <a:lnTo>
                    <a:pt x="391" y="90"/>
                  </a:lnTo>
                  <a:lnTo>
                    <a:pt x="362" y="96"/>
                  </a:lnTo>
                  <a:lnTo>
                    <a:pt x="350" y="41"/>
                  </a:lnTo>
                  <a:lnTo>
                    <a:pt x="330" y="46"/>
                  </a:lnTo>
                  <a:lnTo>
                    <a:pt x="346" y="115"/>
                  </a:lnTo>
                  <a:lnTo>
                    <a:pt x="394" y="103"/>
                  </a:lnTo>
                  <a:close/>
                  <a:moveTo>
                    <a:pt x="131" y="351"/>
                  </a:moveTo>
                  <a:lnTo>
                    <a:pt x="136" y="338"/>
                  </a:lnTo>
                  <a:lnTo>
                    <a:pt x="131" y="330"/>
                  </a:lnTo>
                  <a:lnTo>
                    <a:pt x="140" y="326"/>
                  </a:lnTo>
                  <a:lnTo>
                    <a:pt x="144" y="314"/>
                  </a:lnTo>
                  <a:lnTo>
                    <a:pt x="130" y="319"/>
                  </a:lnTo>
                  <a:lnTo>
                    <a:pt x="123" y="338"/>
                  </a:lnTo>
                  <a:lnTo>
                    <a:pt x="131" y="351"/>
                  </a:lnTo>
                  <a:close/>
                  <a:moveTo>
                    <a:pt x="201" y="199"/>
                  </a:moveTo>
                  <a:lnTo>
                    <a:pt x="182" y="181"/>
                  </a:lnTo>
                  <a:lnTo>
                    <a:pt x="188" y="176"/>
                  </a:lnTo>
                  <a:lnTo>
                    <a:pt x="194" y="168"/>
                  </a:lnTo>
                  <a:lnTo>
                    <a:pt x="198" y="164"/>
                  </a:lnTo>
                  <a:lnTo>
                    <a:pt x="200" y="160"/>
                  </a:lnTo>
                  <a:lnTo>
                    <a:pt x="201" y="154"/>
                  </a:lnTo>
                  <a:lnTo>
                    <a:pt x="201" y="149"/>
                  </a:lnTo>
                  <a:lnTo>
                    <a:pt x="198" y="144"/>
                  </a:lnTo>
                  <a:lnTo>
                    <a:pt x="193" y="139"/>
                  </a:lnTo>
                  <a:lnTo>
                    <a:pt x="188" y="133"/>
                  </a:lnTo>
                  <a:lnTo>
                    <a:pt x="182" y="132"/>
                  </a:lnTo>
                  <a:lnTo>
                    <a:pt x="177" y="131"/>
                  </a:lnTo>
                  <a:lnTo>
                    <a:pt x="172" y="132"/>
                  </a:lnTo>
                  <a:lnTo>
                    <a:pt x="168" y="135"/>
                  </a:lnTo>
                  <a:lnTo>
                    <a:pt x="164" y="137"/>
                  </a:lnTo>
                  <a:lnTo>
                    <a:pt x="156" y="144"/>
                  </a:lnTo>
                  <a:lnTo>
                    <a:pt x="138" y="164"/>
                  </a:lnTo>
                  <a:lnTo>
                    <a:pt x="188" y="213"/>
                  </a:lnTo>
                  <a:lnTo>
                    <a:pt x="201" y="199"/>
                  </a:lnTo>
                  <a:close/>
                  <a:moveTo>
                    <a:pt x="178" y="166"/>
                  </a:moveTo>
                  <a:lnTo>
                    <a:pt x="178" y="166"/>
                  </a:lnTo>
                  <a:lnTo>
                    <a:pt x="173" y="172"/>
                  </a:lnTo>
                  <a:lnTo>
                    <a:pt x="161" y="158"/>
                  </a:lnTo>
                  <a:lnTo>
                    <a:pt x="165" y="154"/>
                  </a:lnTo>
                  <a:lnTo>
                    <a:pt x="169" y="151"/>
                  </a:lnTo>
                  <a:lnTo>
                    <a:pt x="173" y="149"/>
                  </a:lnTo>
                  <a:lnTo>
                    <a:pt x="177" y="149"/>
                  </a:lnTo>
                  <a:lnTo>
                    <a:pt x="180" y="152"/>
                  </a:lnTo>
                  <a:lnTo>
                    <a:pt x="182" y="156"/>
                  </a:lnTo>
                  <a:lnTo>
                    <a:pt x="182" y="158"/>
                  </a:lnTo>
                  <a:lnTo>
                    <a:pt x="181" y="162"/>
                  </a:lnTo>
                  <a:lnTo>
                    <a:pt x="178" y="166"/>
                  </a:lnTo>
                  <a:close/>
                  <a:moveTo>
                    <a:pt x="276" y="145"/>
                  </a:moveTo>
                  <a:lnTo>
                    <a:pt x="276" y="145"/>
                  </a:lnTo>
                  <a:lnTo>
                    <a:pt x="283" y="141"/>
                  </a:lnTo>
                  <a:lnTo>
                    <a:pt x="288" y="137"/>
                  </a:lnTo>
                  <a:lnTo>
                    <a:pt x="292" y="132"/>
                  </a:lnTo>
                  <a:lnTo>
                    <a:pt x="295" y="127"/>
                  </a:lnTo>
                  <a:lnTo>
                    <a:pt x="296" y="120"/>
                  </a:lnTo>
                  <a:lnTo>
                    <a:pt x="296" y="112"/>
                  </a:lnTo>
                  <a:lnTo>
                    <a:pt x="295" y="104"/>
                  </a:lnTo>
                  <a:lnTo>
                    <a:pt x="292" y="96"/>
                  </a:lnTo>
                  <a:lnTo>
                    <a:pt x="288" y="89"/>
                  </a:lnTo>
                  <a:lnTo>
                    <a:pt x="283" y="83"/>
                  </a:lnTo>
                  <a:lnTo>
                    <a:pt x="277" y="78"/>
                  </a:lnTo>
                  <a:lnTo>
                    <a:pt x="271" y="75"/>
                  </a:lnTo>
                  <a:lnTo>
                    <a:pt x="264" y="74"/>
                  </a:lnTo>
                  <a:lnTo>
                    <a:pt x="258" y="74"/>
                  </a:lnTo>
                  <a:lnTo>
                    <a:pt x="251" y="75"/>
                  </a:lnTo>
                  <a:lnTo>
                    <a:pt x="244" y="78"/>
                  </a:lnTo>
                  <a:lnTo>
                    <a:pt x="239" y="82"/>
                  </a:lnTo>
                  <a:lnTo>
                    <a:pt x="234" y="86"/>
                  </a:lnTo>
                  <a:lnTo>
                    <a:pt x="229" y="91"/>
                  </a:lnTo>
                  <a:lnTo>
                    <a:pt x="226" y="96"/>
                  </a:lnTo>
                  <a:lnTo>
                    <a:pt x="225" y="103"/>
                  </a:lnTo>
                  <a:lnTo>
                    <a:pt x="225" y="111"/>
                  </a:lnTo>
                  <a:lnTo>
                    <a:pt x="226" y="118"/>
                  </a:lnTo>
                  <a:lnTo>
                    <a:pt x="229" y="127"/>
                  </a:lnTo>
                  <a:lnTo>
                    <a:pt x="234" y="135"/>
                  </a:lnTo>
                  <a:lnTo>
                    <a:pt x="238" y="140"/>
                  </a:lnTo>
                  <a:lnTo>
                    <a:pt x="244" y="144"/>
                  </a:lnTo>
                  <a:lnTo>
                    <a:pt x="250" y="148"/>
                  </a:lnTo>
                  <a:lnTo>
                    <a:pt x="256" y="149"/>
                  </a:lnTo>
                  <a:lnTo>
                    <a:pt x="263" y="149"/>
                  </a:lnTo>
                  <a:lnTo>
                    <a:pt x="270" y="148"/>
                  </a:lnTo>
                  <a:lnTo>
                    <a:pt x="276" y="145"/>
                  </a:lnTo>
                  <a:close/>
                  <a:moveTo>
                    <a:pt x="251" y="91"/>
                  </a:moveTo>
                  <a:lnTo>
                    <a:pt x="251" y="91"/>
                  </a:lnTo>
                  <a:lnTo>
                    <a:pt x="256" y="90"/>
                  </a:lnTo>
                  <a:lnTo>
                    <a:pt x="263" y="91"/>
                  </a:lnTo>
                  <a:lnTo>
                    <a:pt x="268" y="96"/>
                  </a:lnTo>
                  <a:lnTo>
                    <a:pt x="273" y="106"/>
                  </a:lnTo>
                  <a:lnTo>
                    <a:pt x="277" y="115"/>
                  </a:lnTo>
                  <a:lnTo>
                    <a:pt x="277" y="123"/>
                  </a:lnTo>
                  <a:lnTo>
                    <a:pt x="275" y="128"/>
                  </a:lnTo>
                  <a:lnTo>
                    <a:pt x="271" y="132"/>
                  </a:lnTo>
                  <a:lnTo>
                    <a:pt x="264" y="133"/>
                  </a:lnTo>
                  <a:lnTo>
                    <a:pt x="259" y="132"/>
                  </a:lnTo>
                  <a:lnTo>
                    <a:pt x="252" y="127"/>
                  </a:lnTo>
                  <a:lnTo>
                    <a:pt x="247" y="118"/>
                  </a:lnTo>
                  <a:lnTo>
                    <a:pt x="243" y="108"/>
                  </a:lnTo>
                  <a:lnTo>
                    <a:pt x="243" y="100"/>
                  </a:lnTo>
                  <a:lnTo>
                    <a:pt x="246" y="95"/>
                  </a:lnTo>
                  <a:lnTo>
                    <a:pt x="251" y="91"/>
                  </a:lnTo>
                  <a:close/>
                  <a:moveTo>
                    <a:pt x="66" y="340"/>
                  </a:moveTo>
                  <a:lnTo>
                    <a:pt x="73" y="323"/>
                  </a:lnTo>
                  <a:lnTo>
                    <a:pt x="69" y="319"/>
                  </a:lnTo>
                  <a:lnTo>
                    <a:pt x="66" y="315"/>
                  </a:lnTo>
                  <a:lnTo>
                    <a:pt x="66" y="311"/>
                  </a:lnTo>
                  <a:lnTo>
                    <a:pt x="68" y="307"/>
                  </a:lnTo>
                  <a:lnTo>
                    <a:pt x="70" y="304"/>
                  </a:lnTo>
                  <a:lnTo>
                    <a:pt x="76" y="300"/>
                  </a:lnTo>
                  <a:lnTo>
                    <a:pt x="83" y="300"/>
                  </a:lnTo>
                  <a:lnTo>
                    <a:pt x="94" y="301"/>
                  </a:lnTo>
                  <a:lnTo>
                    <a:pt x="103" y="306"/>
                  </a:lnTo>
                  <a:lnTo>
                    <a:pt x="109" y="311"/>
                  </a:lnTo>
                  <a:lnTo>
                    <a:pt x="111" y="317"/>
                  </a:lnTo>
                  <a:lnTo>
                    <a:pt x="110" y="323"/>
                  </a:lnTo>
                  <a:lnTo>
                    <a:pt x="109" y="326"/>
                  </a:lnTo>
                  <a:lnTo>
                    <a:pt x="106" y="329"/>
                  </a:lnTo>
                  <a:lnTo>
                    <a:pt x="102" y="331"/>
                  </a:lnTo>
                  <a:lnTo>
                    <a:pt x="97" y="331"/>
                  </a:lnTo>
                  <a:lnTo>
                    <a:pt x="91" y="348"/>
                  </a:lnTo>
                  <a:lnTo>
                    <a:pt x="97" y="348"/>
                  </a:lnTo>
                  <a:lnTo>
                    <a:pt x="102" y="348"/>
                  </a:lnTo>
                  <a:lnTo>
                    <a:pt x="107" y="347"/>
                  </a:lnTo>
                  <a:lnTo>
                    <a:pt x="111" y="344"/>
                  </a:lnTo>
                  <a:lnTo>
                    <a:pt x="115" y="342"/>
                  </a:lnTo>
                  <a:lnTo>
                    <a:pt x="119" y="338"/>
                  </a:lnTo>
                  <a:lnTo>
                    <a:pt x="123" y="327"/>
                  </a:lnTo>
                  <a:lnTo>
                    <a:pt x="126" y="321"/>
                  </a:lnTo>
                  <a:lnTo>
                    <a:pt x="126" y="314"/>
                  </a:lnTo>
                  <a:lnTo>
                    <a:pt x="126" y="307"/>
                  </a:lnTo>
                  <a:lnTo>
                    <a:pt x="123" y="301"/>
                  </a:lnTo>
                  <a:lnTo>
                    <a:pt x="119" y="296"/>
                  </a:lnTo>
                  <a:lnTo>
                    <a:pt x="115" y="290"/>
                  </a:lnTo>
                  <a:lnTo>
                    <a:pt x="109" y="286"/>
                  </a:lnTo>
                  <a:lnTo>
                    <a:pt x="101" y="282"/>
                  </a:lnTo>
                  <a:lnTo>
                    <a:pt x="91" y="280"/>
                  </a:lnTo>
                  <a:lnTo>
                    <a:pt x="83" y="280"/>
                  </a:lnTo>
                  <a:lnTo>
                    <a:pt x="77" y="281"/>
                  </a:lnTo>
                  <a:lnTo>
                    <a:pt x="70" y="282"/>
                  </a:lnTo>
                  <a:lnTo>
                    <a:pt x="65" y="286"/>
                  </a:lnTo>
                  <a:lnTo>
                    <a:pt x="61" y="292"/>
                  </a:lnTo>
                  <a:lnTo>
                    <a:pt x="57" y="297"/>
                  </a:lnTo>
                  <a:lnTo>
                    <a:pt x="54" y="304"/>
                  </a:lnTo>
                  <a:lnTo>
                    <a:pt x="52" y="309"/>
                  </a:lnTo>
                  <a:lnTo>
                    <a:pt x="52" y="314"/>
                  </a:lnTo>
                  <a:lnTo>
                    <a:pt x="52" y="319"/>
                  </a:lnTo>
                  <a:lnTo>
                    <a:pt x="53" y="325"/>
                  </a:lnTo>
                  <a:lnTo>
                    <a:pt x="56" y="329"/>
                  </a:lnTo>
                  <a:lnTo>
                    <a:pt x="58" y="333"/>
                  </a:lnTo>
                  <a:lnTo>
                    <a:pt x="62" y="337"/>
                  </a:lnTo>
                  <a:lnTo>
                    <a:pt x="66" y="340"/>
                  </a:lnTo>
                  <a:close/>
                  <a:moveTo>
                    <a:pt x="760" y="364"/>
                  </a:moveTo>
                  <a:lnTo>
                    <a:pt x="763" y="388"/>
                  </a:lnTo>
                  <a:lnTo>
                    <a:pt x="796" y="408"/>
                  </a:lnTo>
                  <a:lnTo>
                    <a:pt x="832" y="377"/>
                  </a:lnTo>
                  <a:lnTo>
                    <a:pt x="830" y="354"/>
                  </a:lnTo>
                  <a:lnTo>
                    <a:pt x="793" y="384"/>
                  </a:lnTo>
                  <a:lnTo>
                    <a:pt x="760" y="364"/>
                  </a:lnTo>
                  <a:close/>
                  <a:moveTo>
                    <a:pt x="686" y="197"/>
                  </a:moveTo>
                  <a:lnTo>
                    <a:pt x="664" y="177"/>
                  </a:lnTo>
                  <a:lnTo>
                    <a:pt x="675" y="165"/>
                  </a:lnTo>
                  <a:lnTo>
                    <a:pt x="696" y="185"/>
                  </a:lnTo>
                  <a:lnTo>
                    <a:pt x="705" y="176"/>
                  </a:lnTo>
                  <a:lnTo>
                    <a:pt x="684" y="156"/>
                  </a:lnTo>
                  <a:lnTo>
                    <a:pt x="693" y="144"/>
                  </a:lnTo>
                  <a:lnTo>
                    <a:pt x="716" y="164"/>
                  </a:lnTo>
                  <a:lnTo>
                    <a:pt x="723" y="154"/>
                  </a:lnTo>
                  <a:lnTo>
                    <a:pt x="686" y="121"/>
                  </a:lnTo>
                  <a:lnTo>
                    <a:pt x="640" y="173"/>
                  </a:lnTo>
                  <a:lnTo>
                    <a:pt x="677" y="206"/>
                  </a:lnTo>
                  <a:lnTo>
                    <a:pt x="686" y="197"/>
                  </a:lnTo>
                  <a:close/>
                  <a:moveTo>
                    <a:pt x="446" y="32"/>
                  </a:moveTo>
                  <a:lnTo>
                    <a:pt x="427" y="32"/>
                  </a:lnTo>
                  <a:lnTo>
                    <a:pt x="427" y="103"/>
                  </a:lnTo>
                  <a:lnTo>
                    <a:pt x="446" y="103"/>
                  </a:lnTo>
                  <a:lnTo>
                    <a:pt x="446" y="32"/>
                  </a:lnTo>
                  <a:close/>
                  <a:moveTo>
                    <a:pt x="767" y="430"/>
                  </a:moveTo>
                  <a:lnTo>
                    <a:pt x="837" y="424"/>
                  </a:lnTo>
                  <a:lnTo>
                    <a:pt x="836" y="402"/>
                  </a:lnTo>
                  <a:lnTo>
                    <a:pt x="796" y="408"/>
                  </a:lnTo>
                  <a:lnTo>
                    <a:pt x="764" y="410"/>
                  </a:lnTo>
                  <a:lnTo>
                    <a:pt x="767" y="430"/>
                  </a:lnTo>
                  <a:close/>
                  <a:moveTo>
                    <a:pt x="522" y="116"/>
                  </a:moveTo>
                  <a:lnTo>
                    <a:pt x="522" y="116"/>
                  </a:lnTo>
                  <a:lnTo>
                    <a:pt x="527" y="116"/>
                  </a:lnTo>
                  <a:lnTo>
                    <a:pt x="532" y="116"/>
                  </a:lnTo>
                  <a:lnTo>
                    <a:pt x="537" y="116"/>
                  </a:lnTo>
                  <a:lnTo>
                    <a:pt x="541" y="114"/>
                  </a:lnTo>
                  <a:lnTo>
                    <a:pt x="547" y="112"/>
                  </a:lnTo>
                  <a:lnTo>
                    <a:pt x="551" y="108"/>
                  </a:lnTo>
                  <a:lnTo>
                    <a:pt x="553" y="104"/>
                  </a:lnTo>
                  <a:lnTo>
                    <a:pt x="556" y="99"/>
                  </a:lnTo>
                  <a:lnTo>
                    <a:pt x="539" y="95"/>
                  </a:lnTo>
                  <a:lnTo>
                    <a:pt x="536" y="99"/>
                  </a:lnTo>
                  <a:lnTo>
                    <a:pt x="532" y="102"/>
                  </a:lnTo>
                  <a:lnTo>
                    <a:pt x="528" y="103"/>
                  </a:lnTo>
                  <a:lnTo>
                    <a:pt x="524" y="102"/>
                  </a:lnTo>
                  <a:lnTo>
                    <a:pt x="519" y="99"/>
                  </a:lnTo>
                  <a:lnTo>
                    <a:pt x="515" y="95"/>
                  </a:lnTo>
                  <a:lnTo>
                    <a:pt x="514" y="87"/>
                  </a:lnTo>
                  <a:lnTo>
                    <a:pt x="515" y="77"/>
                  </a:lnTo>
                  <a:lnTo>
                    <a:pt x="518" y="67"/>
                  </a:lnTo>
                  <a:lnTo>
                    <a:pt x="523" y="61"/>
                  </a:lnTo>
                  <a:lnTo>
                    <a:pt x="528" y="58"/>
                  </a:lnTo>
                  <a:lnTo>
                    <a:pt x="535" y="58"/>
                  </a:lnTo>
                  <a:lnTo>
                    <a:pt x="537" y="59"/>
                  </a:lnTo>
                  <a:lnTo>
                    <a:pt x="541" y="62"/>
                  </a:lnTo>
                  <a:lnTo>
                    <a:pt x="543" y="65"/>
                  </a:lnTo>
                  <a:lnTo>
                    <a:pt x="544" y="70"/>
                  </a:lnTo>
                  <a:lnTo>
                    <a:pt x="561" y="74"/>
                  </a:lnTo>
                  <a:lnTo>
                    <a:pt x="561" y="67"/>
                  </a:lnTo>
                  <a:lnTo>
                    <a:pt x="560" y="62"/>
                  </a:lnTo>
                  <a:lnTo>
                    <a:pt x="558" y="58"/>
                  </a:lnTo>
                  <a:lnTo>
                    <a:pt x="555" y="54"/>
                  </a:lnTo>
                  <a:lnTo>
                    <a:pt x="552" y="50"/>
                  </a:lnTo>
                  <a:lnTo>
                    <a:pt x="548" y="48"/>
                  </a:lnTo>
                  <a:lnTo>
                    <a:pt x="537" y="44"/>
                  </a:lnTo>
                  <a:lnTo>
                    <a:pt x="531" y="44"/>
                  </a:lnTo>
                  <a:lnTo>
                    <a:pt x="524" y="44"/>
                  </a:lnTo>
                  <a:lnTo>
                    <a:pt x="518" y="45"/>
                  </a:lnTo>
                  <a:lnTo>
                    <a:pt x="511" y="48"/>
                  </a:lnTo>
                  <a:lnTo>
                    <a:pt x="506" y="52"/>
                  </a:lnTo>
                  <a:lnTo>
                    <a:pt x="502" y="57"/>
                  </a:lnTo>
                  <a:lnTo>
                    <a:pt x="498" y="63"/>
                  </a:lnTo>
                  <a:lnTo>
                    <a:pt x="495" y="73"/>
                  </a:lnTo>
                  <a:lnTo>
                    <a:pt x="494" y="81"/>
                  </a:lnTo>
                  <a:lnTo>
                    <a:pt x="494" y="89"/>
                  </a:lnTo>
                  <a:lnTo>
                    <a:pt x="496" y="96"/>
                  </a:lnTo>
                  <a:lnTo>
                    <a:pt x="499" y="102"/>
                  </a:lnTo>
                  <a:lnTo>
                    <a:pt x="503" y="107"/>
                  </a:lnTo>
                  <a:lnTo>
                    <a:pt x="508" y="111"/>
                  </a:lnTo>
                  <a:lnTo>
                    <a:pt x="514" y="114"/>
                  </a:lnTo>
                  <a:lnTo>
                    <a:pt x="522" y="116"/>
                  </a:lnTo>
                  <a:close/>
                  <a:moveTo>
                    <a:pt x="635" y="86"/>
                  </a:moveTo>
                  <a:lnTo>
                    <a:pt x="618" y="77"/>
                  </a:lnTo>
                  <a:lnTo>
                    <a:pt x="586" y="140"/>
                  </a:lnTo>
                  <a:lnTo>
                    <a:pt x="605" y="148"/>
                  </a:lnTo>
                  <a:lnTo>
                    <a:pt x="635" y="86"/>
                  </a:lnTo>
                  <a:close/>
                  <a:moveTo>
                    <a:pt x="766" y="298"/>
                  </a:moveTo>
                  <a:lnTo>
                    <a:pt x="747" y="323"/>
                  </a:lnTo>
                  <a:lnTo>
                    <a:pt x="754" y="342"/>
                  </a:lnTo>
                  <a:lnTo>
                    <a:pt x="787" y="301"/>
                  </a:lnTo>
                  <a:lnTo>
                    <a:pt x="809" y="292"/>
                  </a:lnTo>
                  <a:lnTo>
                    <a:pt x="801" y="273"/>
                  </a:lnTo>
                  <a:lnTo>
                    <a:pt x="779" y="282"/>
                  </a:lnTo>
                  <a:lnTo>
                    <a:pt x="726" y="276"/>
                  </a:lnTo>
                  <a:lnTo>
                    <a:pt x="734" y="294"/>
                  </a:lnTo>
                  <a:lnTo>
                    <a:pt x="766" y="298"/>
                  </a:lnTo>
                  <a:close/>
                  <a:moveTo>
                    <a:pt x="437" y="822"/>
                  </a:moveTo>
                  <a:lnTo>
                    <a:pt x="437" y="807"/>
                  </a:lnTo>
                  <a:lnTo>
                    <a:pt x="466" y="806"/>
                  </a:lnTo>
                  <a:lnTo>
                    <a:pt x="466" y="793"/>
                  </a:lnTo>
                  <a:lnTo>
                    <a:pt x="437" y="793"/>
                  </a:lnTo>
                  <a:lnTo>
                    <a:pt x="437" y="778"/>
                  </a:lnTo>
                  <a:lnTo>
                    <a:pt x="466" y="778"/>
                  </a:lnTo>
                  <a:lnTo>
                    <a:pt x="466" y="765"/>
                  </a:lnTo>
                  <a:lnTo>
                    <a:pt x="416" y="765"/>
                  </a:lnTo>
                  <a:lnTo>
                    <a:pt x="416" y="835"/>
                  </a:lnTo>
                  <a:lnTo>
                    <a:pt x="466" y="835"/>
                  </a:lnTo>
                  <a:lnTo>
                    <a:pt x="466" y="822"/>
                  </a:lnTo>
                  <a:lnTo>
                    <a:pt x="437" y="822"/>
                  </a:lnTo>
                  <a:close/>
                  <a:moveTo>
                    <a:pt x="540" y="748"/>
                  </a:moveTo>
                  <a:lnTo>
                    <a:pt x="540" y="748"/>
                  </a:lnTo>
                  <a:lnTo>
                    <a:pt x="514" y="755"/>
                  </a:lnTo>
                  <a:lnTo>
                    <a:pt x="533" y="823"/>
                  </a:lnTo>
                  <a:lnTo>
                    <a:pt x="553" y="817"/>
                  </a:lnTo>
                  <a:lnTo>
                    <a:pt x="547" y="792"/>
                  </a:lnTo>
                  <a:lnTo>
                    <a:pt x="553" y="790"/>
                  </a:lnTo>
                  <a:lnTo>
                    <a:pt x="562" y="788"/>
                  </a:lnTo>
                  <a:lnTo>
                    <a:pt x="566" y="785"/>
                  </a:lnTo>
                  <a:lnTo>
                    <a:pt x="572" y="782"/>
                  </a:lnTo>
                  <a:lnTo>
                    <a:pt x="574" y="778"/>
                  </a:lnTo>
                  <a:lnTo>
                    <a:pt x="577" y="773"/>
                  </a:lnTo>
                  <a:lnTo>
                    <a:pt x="577" y="768"/>
                  </a:lnTo>
                  <a:lnTo>
                    <a:pt x="576" y="760"/>
                  </a:lnTo>
                  <a:lnTo>
                    <a:pt x="573" y="753"/>
                  </a:lnTo>
                  <a:lnTo>
                    <a:pt x="569" y="749"/>
                  </a:lnTo>
                  <a:lnTo>
                    <a:pt x="565" y="745"/>
                  </a:lnTo>
                  <a:lnTo>
                    <a:pt x="560" y="744"/>
                  </a:lnTo>
                  <a:lnTo>
                    <a:pt x="556" y="744"/>
                  </a:lnTo>
                  <a:lnTo>
                    <a:pt x="551" y="745"/>
                  </a:lnTo>
                  <a:lnTo>
                    <a:pt x="540" y="748"/>
                  </a:lnTo>
                  <a:close/>
                  <a:moveTo>
                    <a:pt x="549" y="777"/>
                  </a:moveTo>
                  <a:lnTo>
                    <a:pt x="549" y="777"/>
                  </a:lnTo>
                  <a:lnTo>
                    <a:pt x="543" y="780"/>
                  </a:lnTo>
                  <a:lnTo>
                    <a:pt x="537" y="763"/>
                  </a:lnTo>
                  <a:lnTo>
                    <a:pt x="544" y="760"/>
                  </a:lnTo>
                  <a:lnTo>
                    <a:pt x="548" y="760"/>
                  </a:lnTo>
                  <a:lnTo>
                    <a:pt x="552" y="760"/>
                  </a:lnTo>
                  <a:lnTo>
                    <a:pt x="556" y="763"/>
                  </a:lnTo>
                  <a:lnTo>
                    <a:pt x="557" y="765"/>
                  </a:lnTo>
                  <a:lnTo>
                    <a:pt x="557" y="771"/>
                  </a:lnTo>
                  <a:lnTo>
                    <a:pt x="556" y="773"/>
                  </a:lnTo>
                  <a:lnTo>
                    <a:pt x="553" y="776"/>
                  </a:lnTo>
                  <a:lnTo>
                    <a:pt x="549" y="777"/>
                  </a:lnTo>
                  <a:close/>
                  <a:moveTo>
                    <a:pt x="762" y="639"/>
                  </a:moveTo>
                  <a:lnTo>
                    <a:pt x="762" y="639"/>
                  </a:lnTo>
                  <a:lnTo>
                    <a:pt x="755" y="635"/>
                  </a:lnTo>
                  <a:lnTo>
                    <a:pt x="750" y="633"/>
                  </a:lnTo>
                  <a:lnTo>
                    <a:pt x="743" y="636"/>
                  </a:lnTo>
                  <a:lnTo>
                    <a:pt x="738" y="639"/>
                  </a:lnTo>
                  <a:lnTo>
                    <a:pt x="739" y="636"/>
                  </a:lnTo>
                  <a:lnTo>
                    <a:pt x="741" y="631"/>
                  </a:lnTo>
                  <a:lnTo>
                    <a:pt x="741" y="628"/>
                  </a:lnTo>
                  <a:lnTo>
                    <a:pt x="739" y="625"/>
                  </a:lnTo>
                  <a:lnTo>
                    <a:pt x="738" y="621"/>
                  </a:lnTo>
                  <a:lnTo>
                    <a:pt x="734" y="619"/>
                  </a:lnTo>
                  <a:lnTo>
                    <a:pt x="729" y="615"/>
                  </a:lnTo>
                  <a:lnTo>
                    <a:pt x="725" y="615"/>
                  </a:lnTo>
                  <a:lnTo>
                    <a:pt x="719" y="615"/>
                  </a:lnTo>
                  <a:lnTo>
                    <a:pt x="716" y="618"/>
                  </a:lnTo>
                  <a:lnTo>
                    <a:pt x="708" y="624"/>
                  </a:lnTo>
                  <a:lnTo>
                    <a:pt x="701" y="632"/>
                  </a:lnTo>
                  <a:lnTo>
                    <a:pt x="684" y="653"/>
                  </a:lnTo>
                  <a:lnTo>
                    <a:pt x="738" y="697"/>
                  </a:lnTo>
                  <a:lnTo>
                    <a:pt x="755" y="677"/>
                  </a:lnTo>
                  <a:lnTo>
                    <a:pt x="760" y="668"/>
                  </a:lnTo>
                  <a:lnTo>
                    <a:pt x="764" y="661"/>
                  </a:lnTo>
                  <a:lnTo>
                    <a:pt x="767" y="654"/>
                  </a:lnTo>
                  <a:lnTo>
                    <a:pt x="767" y="649"/>
                  </a:lnTo>
                  <a:lnTo>
                    <a:pt x="767" y="645"/>
                  </a:lnTo>
                  <a:lnTo>
                    <a:pt x="766" y="643"/>
                  </a:lnTo>
                  <a:lnTo>
                    <a:pt x="762" y="639"/>
                  </a:lnTo>
                  <a:close/>
                  <a:moveTo>
                    <a:pt x="722" y="649"/>
                  </a:moveTo>
                  <a:lnTo>
                    <a:pt x="722" y="649"/>
                  </a:lnTo>
                  <a:lnTo>
                    <a:pt x="717" y="654"/>
                  </a:lnTo>
                  <a:lnTo>
                    <a:pt x="706" y="645"/>
                  </a:lnTo>
                  <a:lnTo>
                    <a:pt x="710" y="640"/>
                  </a:lnTo>
                  <a:lnTo>
                    <a:pt x="714" y="637"/>
                  </a:lnTo>
                  <a:lnTo>
                    <a:pt x="717" y="635"/>
                  </a:lnTo>
                  <a:lnTo>
                    <a:pt x="721" y="635"/>
                  </a:lnTo>
                  <a:lnTo>
                    <a:pt x="723" y="636"/>
                  </a:lnTo>
                  <a:lnTo>
                    <a:pt x="726" y="639"/>
                  </a:lnTo>
                  <a:lnTo>
                    <a:pt x="726" y="643"/>
                  </a:lnTo>
                  <a:lnTo>
                    <a:pt x="725" y="645"/>
                  </a:lnTo>
                  <a:lnTo>
                    <a:pt x="722" y="649"/>
                  </a:lnTo>
                  <a:close/>
                  <a:moveTo>
                    <a:pt x="745" y="668"/>
                  </a:moveTo>
                  <a:lnTo>
                    <a:pt x="745" y="668"/>
                  </a:lnTo>
                  <a:lnTo>
                    <a:pt x="739" y="673"/>
                  </a:lnTo>
                  <a:lnTo>
                    <a:pt x="729" y="664"/>
                  </a:lnTo>
                  <a:lnTo>
                    <a:pt x="733" y="658"/>
                  </a:lnTo>
                  <a:lnTo>
                    <a:pt x="737" y="656"/>
                  </a:lnTo>
                  <a:lnTo>
                    <a:pt x="739" y="653"/>
                  </a:lnTo>
                  <a:lnTo>
                    <a:pt x="743" y="653"/>
                  </a:lnTo>
                  <a:lnTo>
                    <a:pt x="746" y="654"/>
                  </a:lnTo>
                  <a:lnTo>
                    <a:pt x="748" y="657"/>
                  </a:lnTo>
                  <a:lnTo>
                    <a:pt x="748" y="661"/>
                  </a:lnTo>
                  <a:lnTo>
                    <a:pt x="747" y="664"/>
                  </a:lnTo>
                  <a:lnTo>
                    <a:pt x="745" y="668"/>
                  </a:lnTo>
                  <a:close/>
                  <a:moveTo>
                    <a:pt x="653" y="685"/>
                  </a:moveTo>
                  <a:lnTo>
                    <a:pt x="638" y="695"/>
                  </a:lnTo>
                  <a:lnTo>
                    <a:pt x="664" y="734"/>
                  </a:lnTo>
                  <a:lnTo>
                    <a:pt x="667" y="738"/>
                  </a:lnTo>
                  <a:lnTo>
                    <a:pt x="665" y="743"/>
                  </a:lnTo>
                  <a:lnTo>
                    <a:pt x="664" y="747"/>
                  </a:lnTo>
                  <a:lnTo>
                    <a:pt x="660" y="749"/>
                  </a:lnTo>
                  <a:lnTo>
                    <a:pt x="656" y="752"/>
                  </a:lnTo>
                  <a:lnTo>
                    <a:pt x="651" y="752"/>
                  </a:lnTo>
                  <a:lnTo>
                    <a:pt x="647" y="752"/>
                  </a:lnTo>
                  <a:lnTo>
                    <a:pt x="643" y="749"/>
                  </a:lnTo>
                  <a:lnTo>
                    <a:pt x="617" y="711"/>
                  </a:lnTo>
                  <a:lnTo>
                    <a:pt x="601" y="723"/>
                  </a:lnTo>
                  <a:lnTo>
                    <a:pt x="627" y="760"/>
                  </a:lnTo>
                  <a:lnTo>
                    <a:pt x="631" y="765"/>
                  </a:lnTo>
                  <a:lnTo>
                    <a:pt x="635" y="768"/>
                  </a:lnTo>
                  <a:lnTo>
                    <a:pt x="640" y="769"/>
                  </a:lnTo>
                  <a:lnTo>
                    <a:pt x="646" y="771"/>
                  </a:lnTo>
                  <a:lnTo>
                    <a:pt x="651" y="769"/>
                  </a:lnTo>
                  <a:lnTo>
                    <a:pt x="656" y="768"/>
                  </a:lnTo>
                  <a:lnTo>
                    <a:pt x="663" y="765"/>
                  </a:lnTo>
                  <a:lnTo>
                    <a:pt x="668" y="761"/>
                  </a:lnTo>
                  <a:lnTo>
                    <a:pt x="673" y="757"/>
                  </a:lnTo>
                  <a:lnTo>
                    <a:pt x="679" y="752"/>
                  </a:lnTo>
                  <a:lnTo>
                    <a:pt x="681" y="747"/>
                  </a:lnTo>
                  <a:lnTo>
                    <a:pt x="684" y="743"/>
                  </a:lnTo>
                  <a:lnTo>
                    <a:pt x="685" y="738"/>
                  </a:lnTo>
                  <a:lnTo>
                    <a:pt x="685" y="732"/>
                  </a:lnTo>
                  <a:lnTo>
                    <a:pt x="684" y="727"/>
                  </a:lnTo>
                  <a:lnTo>
                    <a:pt x="681" y="722"/>
                  </a:lnTo>
                  <a:lnTo>
                    <a:pt x="653" y="685"/>
                  </a:lnTo>
                  <a:close/>
                  <a:moveTo>
                    <a:pt x="797" y="570"/>
                  </a:moveTo>
                  <a:lnTo>
                    <a:pt x="745" y="550"/>
                  </a:lnTo>
                  <a:lnTo>
                    <a:pt x="738" y="569"/>
                  </a:lnTo>
                  <a:lnTo>
                    <a:pt x="804" y="594"/>
                  </a:lnTo>
                  <a:lnTo>
                    <a:pt x="821" y="548"/>
                  </a:lnTo>
                  <a:lnTo>
                    <a:pt x="808" y="542"/>
                  </a:lnTo>
                  <a:lnTo>
                    <a:pt x="797" y="570"/>
                  </a:lnTo>
                  <a:close/>
                  <a:moveTo>
                    <a:pt x="434" y="0"/>
                  </a:moveTo>
                  <a:lnTo>
                    <a:pt x="434" y="0"/>
                  </a:lnTo>
                  <a:lnTo>
                    <a:pt x="412" y="0"/>
                  </a:lnTo>
                  <a:lnTo>
                    <a:pt x="390" y="1"/>
                  </a:lnTo>
                  <a:lnTo>
                    <a:pt x="367" y="4"/>
                  </a:lnTo>
                  <a:lnTo>
                    <a:pt x="346" y="8"/>
                  </a:lnTo>
                  <a:lnTo>
                    <a:pt x="325" y="13"/>
                  </a:lnTo>
                  <a:lnTo>
                    <a:pt x="305" y="19"/>
                  </a:lnTo>
                  <a:lnTo>
                    <a:pt x="284" y="26"/>
                  </a:lnTo>
                  <a:lnTo>
                    <a:pt x="266" y="34"/>
                  </a:lnTo>
                  <a:lnTo>
                    <a:pt x="246" y="42"/>
                  </a:lnTo>
                  <a:lnTo>
                    <a:pt x="227" y="52"/>
                  </a:lnTo>
                  <a:lnTo>
                    <a:pt x="209" y="62"/>
                  </a:lnTo>
                  <a:lnTo>
                    <a:pt x="192" y="74"/>
                  </a:lnTo>
                  <a:lnTo>
                    <a:pt x="175" y="86"/>
                  </a:lnTo>
                  <a:lnTo>
                    <a:pt x="157" y="99"/>
                  </a:lnTo>
                  <a:lnTo>
                    <a:pt x="142" y="112"/>
                  </a:lnTo>
                  <a:lnTo>
                    <a:pt x="127" y="127"/>
                  </a:lnTo>
                  <a:lnTo>
                    <a:pt x="113" y="141"/>
                  </a:lnTo>
                  <a:lnTo>
                    <a:pt x="99" y="157"/>
                  </a:lnTo>
                  <a:lnTo>
                    <a:pt x="86" y="174"/>
                  </a:lnTo>
                  <a:lnTo>
                    <a:pt x="74" y="191"/>
                  </a:lnTo>
                  <a:lnTo>
                    <a:pt x="62" y="209"/>
                  </a:lnTo>
                  <a:lnTo>
                    <a:pt x="52" y="227"/>
                  </a:lnTo>
                  <a:lnTo>
                    <a:pt x="43" y="245"/>
                  </a:lnTo>
                  <a:lnTo>
                    <a:pt x="35" y="265"/>
                  </a:lnTo>
                  <a:lnTo>
                    <a:pt x="27" y="284"/>
                  </a:lnTo>
                  <a:lnTo>
                    <a:pt x="19" y="305"/>
                  </a:lnTo>
                  <a:lnTo>
                    <a:pt x="14" y="325"/>
                  </a:lnTo>
                  <a:lnTo>
                    <a:pt x="8" y="346"/>
                  </a:lnTo>
                  <a:lnTo>
                    <a:pt x="4" y="367"/>
                  </a:lnTo>
                  <a:lnTo>
                    <a:pt x="2" y="389"/>
                  </a:lnTo>
                  <a:lnTo>
                    <a:pt x="0" y="412"/>
                  </a:lnTo>
                  <a:lnTo>
                    <a:pt x="0" y="434"/>
                  </a:lnTo>
                  <a:lnTo>
                    <a:pt x="0" y="455"/>
                  </a:lnTo>
                  <a:lnTo>
                    <a:pt x="2" y="478"/>
                  </a:lnTo>
                  <a:lnTo>
                    <a:pt x="4" y="500"/>
                  </a:lnTo>
                  <a:lnTo>
                    <a:pt x="8" y="521"/>
                  </a:lnTo>
                  <a:lnTo>
                    <a:pt x="14" y="542"/>
                  </a:lnTo>
                  <a:lnTo>
                    <a:pt x="19" y="562"/>
                  </a:lnTo>
                  <a:lnTo>
                    <a:pt x="27" y="583"/>
                  </a:lnTo>
                  <a:lnTo>
                    <a:pt x="35" y="603"/>
                  </a:lnTo>
                  <a:lnTo>
                    <a:pt x="43" y="621"/>
                  </a:lnTo>
                  <a:lnTo>
                    <a:pt x="52" y="640"/>
                  </a:lnTo>
                  <a:lnTo>
                    <a:pt x="62" y="658"/>
                  </a:lnTo>
                  <a:lnTo>
                    <a:pt x="74" y="676"/>
                  </a:lnTo>
                  <a:lnTo>
                    <a:pt x="86" y="693"/>
                  </a:lnTo>
                  <a:lnTo>
                    <a:pt x="99" y="710"/>
                  </a:lnTo>
                  <a:lnTo>
                    <a:pt x="113" y="726"/>
                  </a:lnTo>
                  <a:lnTo>
                    <a:pt x="127" y="740"/>
                  </a:lnTo>
                  <a:lnTo>
                    <a:pt x="142" y="755"/>
                  </a:lnTo>
                  <a:lnTo>
                    <a:pt x="157" y="768"/>
                  </a:lnTo>
                  <a:lnTo>
                    <a:pt x="175" y="781"/>
                  </a:lnTo>
                  <a:lnTo>
                    <a:pt x="192" y="793"/>
                  </a:lnTo>
                  <a:lnTo>
                    <a:pt x="209" y="805"/>
                  </a:lnTo>
                  <a:lnTo>
                    <a:pt x="227" y="815"/>
                  </a:lnTo>
                  <a:lnTo>
                    <a:pt x="246" y="825"/>
                  </a:lnTo>
                  <a:lnTo>
                    <a:pt x="266" y="834"/>
                  </a:lnTo>
                  <a:lnTo>
                    <a:pt x="284" y="840"/>
                  </a:lnTo>
                  <a:lnTo>
                    <a:pt x="305" y="848"/>
                  </a:lnTo>
                  <a:lnTo>
                    <a:pt x="325" y="854"/>
                  </a:lnTo>
                  <a:lnTo>
                    <a:pt x="346" y="859"/>
                  </a:lnTo>
                  <a:lnTo>
                    <a:pt x="367" y="863"/>
                  </a:lnTo>
                  <a:lnTo>
                    <a:pt x="390" y="866"/>
                  </a:lnTo>
                  <a:lnTo>
                    <a:pt x="412" y="867"/>
                  </a:lnTo>
                  <a:lnTo>
                    <a:pt x="434" y="867"/>
                  </a:lnTo>
                  <a:lnTo>
                    <a:pt x="456" y="867"/>
                  </a:lnTo>
                  <a:lnTo>
                    <a:pt x="478" y="866"/>
                  </a:lnTo>
                  <a:lnTo>
                    <a:pt x="500" y="863"/>
                  </a:lnTo>
                  <a:lnTo>
                    <a:pt x="522" y="859"/>
                  </a:lnTo>
                  <a:lnTo>
                    <a:pt x="543" y="854"/>
                  </a:lnTo>
                  <a:lnTo>
                    <a:pt x="562" y="848"/>
                  </a:lnTo>
                  <a:lnTo>
                    <a:pt x="584" y="840"/>
                  </a:lnTo>
                  <a:lnTo>
                    <a:pt x="603" y="834"/>
                  </a:lnTo>
                  <a:lnTo>
                    <a:pt x="622" y="825"/>
                  </a:lnTo>
                  <a:lnTo>
                    <a:pt x="640" y="815"/>
                  </a:lnTo>
                  <a:lnTo>
                    <a:pt x="659" y="805"/>
                  </a:lnTo>
                  <a:lnTo>
                    <a:pt x="676" y="793"/>
                  </a:lnTo>
                  <a:lnTo>
                    <a:pt x="693" y="781"/>
                  </a:lnTo>
                  <a:lnTo>
                    <a:pt x="710" y="768"/>
                  </a:lnTo>
                  <a:lnTo>
                    <a:pt x="726" y="755"/>
                  </a:lnTo>
                  <a:lnTo>
                    <a:pt x="741" y="740"/>
                  </a:lnTo>
                  <a:lnTo>
                    <a:pt x="755" y="726"/>
                  </a:lnTo>
                  <a:lnTo>
                    <a:pt x="768" y="710"/>
                  </a:lnTo>
                  <a:lnTo>
                    <a:pt x="781" y="693"/>
                  </a:lnTo>
                  <a:lnTo>
                    <a:pt x="793" y="676"/>
                  </a:lnTo>
                  <a:lnTo>
                    <a:pt x="805" y="658"/>
                  </a:lnTo>
                  <a:lnTo>
                    <a:pt x="816" y="640"/>
                  </a:lnTo>
                  <a:lnTo>
                    <a:pt x="825" y="621"/>
                  </a:lnTo>
                  <a:lnTo>
                    <a:pt x="834" y="603"/>
                  </a:lnTo>
                  <a:lnTo>
                    <a:pt x="841" y="583"/>
                  </a:lnTo>
                  <a:lnTo>
                    <a:pt x="849" y="562"/>
                  </a:lnTo>
                  <a:lnTo>
                    <a:pt x="854" y="542"/>
                  </a:lnTo>
                  <a:lnTo>
                    <a:pt x="859" y="521"/>
                  </a:lnTo>
                  <a:lnTo>
                    <a:pt x="863" y="500"/>
                  </a:lnTo>
                  <a:lnTo>
                    <a:pt x="866" y="478"/>
                  </a:lnTo>
                  <a:lnTo>
                    <a:pt x="867" y="455"/>
                  </a:lnTo>
                  <a:lnTo>
                    <a:pt x="867" y="434"/>
                  </a:lnTo>
                  <a:lnTo>
                    <a:pt x="867" y="412"/>
                  </a:lnTo>
                  <a:lnTo>
                    <a:pt x="866" y="389"/>
                  </a:lnTo>
                  <a:lnTo>
                    <a:pt x="863" y="367"/>
                  </a:lnTo>
                  <a:lnTo>
                    <a:pt x="859" y="346"/>
                  </a:lnTo>
                  <a:lnTo>
                    <a:pt x="854" y="325"/>
                  </a:lnTo>
                  <a:lnTo>
                    <a:pt x="849" y="305"/>
                  </a:lnTo>
                  <a:lnTo>
                    <a:pt x="841" y="284"/>
                  </a:lnTo>
                  <a:lnTo>
                    <a:pt x="834" y="265"/>
                  </a:lnTo>
                  <a:lnTo>
                    <a:pt x="825" y="245"/>
                  </a:lnTo>
                  <a:lnTo>
                    <a:pt x="816" y="227"/>
                  </a:lnTo>
                  <a:lnTo>
                    <a:pt x="805" y="209"/>
                  </a:lnTo>
                  <a:lnTo>
                    <a:pt x="793" y="191"/>
                  </a:lnTo>
                  <a:lnTo>
                    <a:pt x="781" y="174"/>
                  </a:lnTo>
                  <a:lnTo>
                    <a:pt x="768" y="157"/>
                  </a:lnTo>
                  <a:lnTo>
                    <a:pt x="755" y="141"/>
                  </a:lnTo>
                  <a:lnTo>
                    <a:pt x="741" y="127"/>
                  </a:lnTo>
                  <a:lnTo>
                    <a:pt x="726" y="112"/>
                  </a:lnTo>
                  <a:lnTo>
                    <a:pt x="710" y="99"/>
                  </a:lnTo>
                  <a:lnTo>
                    <a:pt x="693" y="86"/>
                  </a:lnTo>
                  <a:lnTo>
                    <a:pt x="676" y="74"/>
                  </a:lnTo>
                  <a:lnTo>
                    <a:pt x="659" y="62"/>
                  </a:lnTo>
                  <a:lnTo>
                    <a:pt x="640" y="52"/>
                  </a:lnTo>
                  <a:lnTo>
                    <a:pt x="622" y="42"/>
                  </a:lnTo>
                  <a:lnTo>
                    <a:pt x="603" y="34"/>
                  </a:lnTo>
                  <a:lnTo>
                    <a:pt x="584" y="26"/>
                  </a:lnTo>
                  <a:lnTo>
                    <a:pt x="562" y="19"/>
                  </a:lnTo>
                  <a:lnTo>
                    <a:pt x="543" y="13"/>
                  </a:lnTo>
                  <a:lnTo>
                    <a:pt x="522" y="8"/>
                  </a:lnTo>
                  <a:lnTo>
                    <a:pt x="500" y="4"/>
                  </a:lnTo>
                  <a:lnTo>
                    <a:pt x="478" y="1"/>
                  </a:lnTo>
                  <a:lnTo>
                    <a:pt x="456" y="0"/>
                  </a:lnTo>
                  <a:lnTo>
                    <a:pt x="434" y="0"/>
                  </a:lnTo>
                  <a:close/>
                  <a:moveTo>
                    <a:pt x="730" y="730"/>
                  </a:moveTo>
                  <a:lnTo>
                    <a:pt x="730" y="730"/>
                  </a:lnTo>
                  <a:lnTo>
                    <a:pt x="716" y="744"/>
                  </a:lnTo>
                  <a:lnTo>
                    <a:pt x="701" y="757"/>
                  </a:lnTo>
                  <a:lnTo>
                    <a:pt x="685" y="769"/>
                  </a:lnTo>
                  <a:lnTo>
                    <a:pt x="668" y="781"/>
                  </a:lnTo>
                  <a:lnTo>
                    <a:pt x="651" y="792"/>
                  </a:lnTo>
                  <a:lnTo>
                    <a:pt x="634" y="802"/>
                  </a:lnTo>
                  <a:lnTo>
                    <a:pt x="615" y="811"/>
                  </a:lnTo>
                  <a:lnTo>
                    <a:pt x="597" y="819"/>
                  </a:lnTo>
                  <a:lnTo>
                    <a:pt x="578" y="827"/>
                  </a:lnTo>
                  <a:lnTo>
                    <a:pt x="558" y="834"/>
                  </a:lnTo>
                  <a:lnTo>
                    <a:pt x="539" y="839"/>
                  </a:lnTo>
                  <a:lnTo>
                    <a:pt x="519" y="844"/>
                  </a:lnTo>
                  <a:lnTo>
                    <a:pt x="498" y="847"/>
                  </a:lnTo>
                  <a:lnTo>
                    <a:pt x="477" y="850"/>
                  </a:lnTo>
                  <a:lnTo>
                    <a:pt x="456" y="852"/>
                  </a:lnTo>
                  <a:lnTo>
                    <a:pt x="434" y="852"/>
                  </a:lnTo>
                  <a:lnTo>
                    <a:pt x="412" y="852"/>
                  </a:lnTo>
                  <a:lnTo>
                    <a:pt x="391" y="850"/>
                  </a:lnTo>
                  <a:lnTo>
                    <a:pt x="370" y="847"/>
                  </a:lnTo>
                  <a:lnTo>
                    <a:pt x="350" y="844"/>
                  </a:lnTo>
                  <a:lnTo>
                    <a:pt x="329" y="839"/>
                  </a:lnTo>
                  <a:lnTo>
                    <a:pt x="309" y="834"/>
                  </a:lnTo>
                  <a:lnTo>
                    <a:pt x="289" y="827"/>
                  </a:lnTo>
                  <a:lnTo>
                    <a:pt x="271" y="819"/>
                  </a:lnTo>
                  <a:lnTo>
                    <a:pt x="252" y="811"/>
                  </a:lnTo>
                  <a:lnTo>
                    <a:pt x="234" y="802"/>
                  </a:lnTo>
                  <a:lnTo>
                    <a:pt x="217" y="792"/>
                  </a:lnTo>
                  <a:lnTo>
                    <a:pt x="200" y="781"/>
                  </a:lnTo>
                  <a:lnTo>
                    <a:pt x="184" y="769"/>
                  </a:lnTo>
                  <a:lnTo>
                    <a:pt x="168" y="757"/>
                  </a:lnTo>
                  <a:lnTo>
                    <a:pt x="152" y="744"/>
                  </a:lnTo>
                  <a:lnTo>
                    <a:pt x="138" y="730"/>
                  </a:lnTo>
                  <a:lnTo>
                    <a:pt x="123" y="715"/>
                  </a:lnTo>
                  <a:lnTo>
                    <a:pt x="110" y="699"/>
                  </a:lnTo>
                  <a:lnTo>
                    <a:pt x="98" y="685"/>
                  </a:lnTo>
                  <a:lnTo>
                    <a:pt x="86" y="668"/>
                  </a:lnTo>
                  <a:lnTo>
                    <a:pt x="76" y="650"/>
                  </a:lnTo>
                  <a:lnTo>
                    <a:pt x="65" y="633"/>
                  </a:lnTo>
                  <a:lnTo>
                    <a:pt x="56" y="615"/>
                  </a:lnTo>
                  <a:lnTo>
                    <a:pt x="48" y="596"/>
                  </a:lnTo>
                  <a:lnTo>
                    <a:pt x="40" y="578"/>
                  </a:lnTo>
                  <a:lnTo>
                    <a:pt x="33" y="558"/>
                  </a:lnTo>
                  <a:lnTo>
                    <a:pt x="28" y="538"/>
                  </a:lnTo>
                  <a:lnTo>
                    <a:pt x="23" y="519"/>
                  </a:lnTo>
                  <a:lnTo>
                    <a:pt x="20" y="497"/>
                  </a:lnTo>
                  <a:lnTo>
                    <a:pt x="17" y="476"/>
                  </a:lnTo>
                  <a:lnTo>
                    <a:pt x="15" y="455"/>
                  </a:lnTo>
                  <a:lnTo>
                    <a:pt x="15" y="434"/>
                  </a:lnTo>
                  <a:lnTo>
                    <a:pt x="15" y="412"/>
                  </a:lnTo>
                  <a:lnTo>
                    <a:pt x="17" y="391"/>
                  </a:lnTo>
                  <a:lnTo>
                    <a:pt x="20" y="369"/>
                  </a:lnTo>
                  <a:lnTo>
                    <a:pt x="23" y="350"/>
                  </a:lnTo>
                  <a:lnTo>
                    <a:pt x="28" y="329"/>
                  </a:lnTo>
                  <a:lnTo>
                    <a:pt x="33" y="309"/>
                  </a:lnTo>
                  <a:lnTo>
                    <a:pt x="40" y="289"/>
                  </a:lnTo>
                  <a:lnTo>
                    <a:pt x="48" y="271"/>
                  </a:lnTo>
                  <a:lnTo>
                    <a:pt x="56" y="252"/>
                  </a:lnTo>
                  <a:lnTo>
                    <a:pt x="65" y="234"/>
                  </a:lnTo>
                  <a:lnTo>
                    <a:pt x="76" y="216"/>
                  </a:lnTo>
                  <a:lnTo>
                    <a:pt x="86" y="199"/>
                  </a:lnTo>
                  <a:lnTo>
                    <a:pt x="98" y="183"/>
                  </a:lnTo>
                  <a:lnTo>
                    <a:pt x="110" y="168"/>
                  </a:lnTo>
                  <a:lnTo>
                    <a:pt x="123" y="152"/>
                  </a:lnTo>
                  <a:lnTo>
                    <a:pt x="138" y="137"/>
                  </a:lnTo>
                  <a:lnTo>
                    <a:pt x="152" y="123"/>
                  </a:lnTo>
                  <a:lnTo>
                    <a:pt x="168" y="110"/>
                  </a:lnTo>
                  <a:lnTo>
                    <a:pt x="184" y="98"/>
                  </a:lnTo>
                  <a:lnTo>
                    <a:pt x="200" y="86"/>
                  </a:lnTo>
                  <a:lnTo>
                    <a:pt x="217" y="75"/>
                  </a:lnTo>
                  <a:lnTo>
                    <a:pt x="234" y="65"/>
                  </a:lnTo>
                  <a:lnTo>
                    <a:pt x="252" y="56"/>
                  </a:lnTo>
                  <a:lnTo>
                    <a:pt x="271" y="48"/>
                  </a:lnTo>
                  <a:lnTo>
                    <a:pt x="289" y="40"/>
                  </a:lnTo>
                  <a:lnTo>
                    <a:pt x="309" y="33"/>
                  </a:lnTo>
                  <a:lnTo>
                    <a:pt x="329" y="28"/>
                  </a:lnTo>
                  <a:lnTo>
                    <a:pt x="350" y="23"/>
                  </a:lnTo>
                  <a:lnTo>
                    <a:pt x="370" y="20"/>
                  </a:lnTo>
                  <a:lnTo>
                    <a:pt x="391" y="17"/>
                  </a:lnTo>
                  <a:lnTo>
                    <a:pt x="412" y="15"/>
                  </a:lnTo>
                  <a:lnTo>
                    <a:pt x="434" y="15"/>
                  </a:lnTo>
                  <a:lnTo>
                    <a:pt x="456" y="15"/>
                  </a:lnTo>
                  <a:lnTo>
                    <a:pt x="477" y="17"/>
                  </a:lnTo>
                  <a:lnTo>
                    <a:pt x="498" y="20"/>
                  </a:lnTo>
                  <a:lnTo>
                    <a:pt x="519" y="23"/>
                  </a:lnTo>
                  <a:lnTo>
                    <a:pt x="539" y="28"/>
                  </a:lnTo>
                  <a:lnTo>
                    <a:pt x="558" y="33"/>
                  </a:lnTo>
                  <a:lnTo>
                    <a:pt x="578" y="40"/>
                  </a:lnTo>
                  <a:lnTo>
                    <a:pt x="597" y="48"/>
                  </a:lnTo>
                  <a:lnTo>
                    <a:pt x="615" y="56"/>
                  </a:lnTo>
                  <a:lnTo>
                    <a:pt x="634" y="65"/>
                  </a:lnTo>
                  <a:lnTo>
                    <a:pt x="651" y="75"/>
                  </a:lnTo>
                  <a:lnTo>
                    <a:pt x="668" y="86"/>
                  </a:lnTo>
                  <a:lnTo>
                    <a:pt x="685" y="98"/>
                  </a:lnTo>
                  <a:lnTo>
                    <a:pt x="701" y="110"/>
                  </a:lnTo>
                  <a:lnTo>
                    <a:pt x="716" y="123"/>
                  </a:lnTo>
                  <a:lnTo>
                    <a:pt x="730" y="137"/>
                  </a:lnTo>
                  <a:lnTo>
                    <a:pt x="745" y="152"/>
                  </a:lnTo>
                  <a:lnTo>
                    <a:pt x="758" y="168"/>
                  </a:lnTo>
                  <a:lnTo>
                    <a:pt x="770" y="183"/>
                  </a:lnTo>
                  <a:lnTo>
                    <a:pt x="781" y="199"/>
                  </a:lnTo>
                  <a:lnTo>
                    <a:pt x="792" y="216"/>
                  </a:lnTo>
                  <a:lnTo>
                    <a:pt x="803" y="234"/>
                  </a:lnTo>
                  <a:lnTo>
                    <a:pt x="812" y="252"/>
                  </a:lnTo>
                  <a:lnTo>
                    <a:pt x="820" y="271"/>
                  </a:lnTo>
                  <a:lnTo>
                    <a:pt x="828" y="289"/>
                  </a:lnTo>
                  <a:lnTo>
                    <a:pt x="834" y="309"/>
                  </a:lnTo>
                  <a:lnTo>
                    <a:pt x="840" y="329"/>
                  </a:lnTo>
                  <a:lnTo>
                    <a:pt x="845" y="350"/>
                  </a:lnTo>
                  <a:lnTo>
                    <a:pt x="847" y="369"/>
                  </a:lnTo>
                  <a:lnTo>
                    <a:pt x="850" y="391"/>
                  </a:lnTo>
                  <a:lnTo>
                    <a:pt x="853" y="412"/>
                  </a:lnTo>
                  <a:lnTo>
                    <a:pt x="853" y="434"/>
                  </a:lnTo>
                  <a:lnTo>
                    <a:pt x="853" y="455"/>
                  </a:lnTo>
                  <a:lnTo>
                    <a:pt x="850" y="476"/>
                  </a:lnTo>
                  <a:lnTo>
                    <a:pt x="847" y="497"/>
                  </a:lnTo>
                  <a:lnTo>
                    <a:pt x="845" y="519"/>
                  </a:lnTo>
                  <a:lnTo>
                    <a:pt x="840" y="538"/>
                  </a:lnTo>
                  <a:lnTo>
                    <a:pt x="834" y="558"/>
                  </a:lnTo>
                  <a:lnTo>
                    <a:pt x="828" y="578"/>
                  </a:lnTo>
                  <a:lnTo>
                    <a:pt x="820" y="596"/>
                  </a:lnTo>
                  <a:lnTo>
                    <a:pt x="812" y="615"/>
                  </a:lnTo>
                  <a:lnTo>
                    <a:pt x="803" y="633"/>
                  </a:lnTo>
                  <a:lnTo>
                    <a:pt x="792" y="650"/>
                  </a:lnTo>
                  <a:lnTo>
                    <a:pt x="781" y="668"/>
                  </a:lnTo>
                  <a:lnTo>
                    <a:pt x="770" y="685"/>
                  </a:lnTo>
                  <a:lnTo>
                    <a:pt x="758" y="699"/>
                  </a:lnTo>
                  <a:lnTo>
                    <a:pt x="745" y="715"/>
                  </a:lnTo>
                  <a:lnTo>
                    <a:pt x="730" y="730"/>
                  </a:lnTo>
                  <a:close/>
                  <a:moveTo>
                    <a:pt x="762" y="495"/>
                  </a:moveTo>
                  <a:lnTo>
                    <a:pt x="832" y="504"/>
                  </a:lnTo>
                  <a:lnTo>
                    <a:pt x="833" y="484"/>
                  </a:lnTo>
                  <a:lnTo>
                    <a:pt x="764" y="475"/>
                  </a:lnTo>
                  <a:lnTo>
                    <a:pt x="762" y="495"/>
                  </a:lnTo>
                  <a:close/>
                  <a:moveTo>
                    <a:pt x="211" y="670"/>
                  </a:moveTo>
                  <a:lnTo>
                    <a:pt x="223" y="682"/>
                  </a:lnTo>
                  <a:lnTo>
                    <a:pt x="240" y="682"/>
                  </a:lnTo>
                  <a:lnTo>
                    <a:pt x="229" y="670"/>
                  </a:lnTo>
                  <a:lnTo>
                    <a:pt x="211" y="670"/>
                  </a:lnTo>
                  <a:close/>
                  <a:moveTo>
                    <a:pt x="134" y="574"/>
                  </a:moveTo>
                  <a:lnTo>
                    <a:pt x="73" y="610"/>
                  </a:lnTo>
                  <a:lnTo>
                    <a:pt x="83" y="627"/>
                  </a:lnTo>
                  <a:lnTo>
                    <a:pt x="144" y="591"/>
                  </a:lnTo>
                  <a:lnTo>
                    <a:pt x="134" y="574"/>
                  </a:lnTo>
                  <a:close/>
                  <a:moveTo>
                    <a:pt x="86" y="530"/>
                  </a:moveTo>
                  <a:lnTo>
                    <a:pt x="86" y="530"/>
                  </a:lnTo>
                  <a:lnTo>
                    <a:pt x="86" y="521"/>
                  </a:lnTo>
                  <a:lnTo>
                    <a:pt x="87" y="513"/>
                  </a:lnTo>
                  <a:lnTo>
                    <a:pt x="89" y="508"/>
                  </a:lnTo>
                  <a:lnTo>
                    <a:pt x="90" y="505"/>
                  </a:lnTo>
                  <a:lnTo>
                    <a:pt x="91" y="505"/>
                  </a:lnTo>
                  <a:lnTo>
                    <a:pt x="94" y="504"/>
                  </a:lnTo>
                  <a:lnTo>
                    <a:pt x="95" y="505"/>
                  </a:lnTo>
                  <a:lnTo>
                    <a:pt x="99" y="508"/>
                  </a:lnTo>
                  <a:lnTo>
                    <a:pt x="101" y="512"/>
                  </a:lnTo>
                  <a:lnTo>
                    <a:pt x="101" y="519"/>
                  </a:lnTo>
                  <a:lnTo>
                    <a:pt x="98" y="521"/>
                  </a:lnTo>
                  <a:lnTo>
                    <a:pt x="94" y="524"/>
                  </a:lnTo>
                  <a:lnTo>
                    <a:pt x="98" y="542"/>
                  </a:lnTo>
                  <a:lnTo>
                    <a:pt x="103" y="541"/>
                  </a:lnTo>
                  <a:lnTo>
                    <a:pt x="109" y="538"/>
                  </a:lnTo>
                  <a:lnTo>
                    <a:pt x="113" y="533"/>
                  </a:lnTo>
                  <a:lnTo>
                    <a:pt x="114" y="529"/>
                  </a:lnTo>
                  <a:lnTo>
                    <a:pt x="115" y="524"/>
                  </a:lnTo>
                  <a:lnTo>
                    <a:pt x="115" y="513"/>
                  </a:lnTo>
                  <a:lnTo>
                    <a:pt x="113" y="503"/>
                  </a:lnTo>
                  <a:lnTo>
                    <a:pt x="109" y="496"/>
                  </a:lnTo>
                  <a:lnTo>
                    <a:pt x="103" y="490"/>
                  </a:lnTo>
                  <a:lnTo>
                    <a:pt x="97" y="486"/>
                  </a:lnTo>
                  <a:lnTo>
                    <a:pt x="93" y="486"/>
                  </a:lnTo>
                  <a:lnTo>
                    <a:pt x="89" y="484"/>
                  </a:lnTo>
                  <a:lnTo>
                    <a:pt x="85" y="486"/>
                  </a:lnTo>
                  <a:lnTo>
                    <a:pt x="81" y="487"/>
                  </a:lnTo>
                  <a:lnTo>
                    <a:pt x="76" y="491"/>
                  </a:lnTo>
                  <a:lnTo>
                    <a:pt x="73" y="495"/>
                  </a:lnTo>
                  <a:lnTo>
                    <a:pt x="72" y="500"/>
                  </a:lnTo>
                  <a:lnTo>
                    <a:pt x="70" y="505"/>
                  </a:lnTo>
                  <a:lnTo>
                    <a:pt x="70" y="516"/>
                  </a:lnTo>
                  <a:lnTo>
                    <a:pt x="69" y="526"/>
                  </a:lnTo>
                  <a:lnTo>
                    <a:pt x="66" y="530"/>
                  </a:lnTo>
                  <a:lnTo>
                    <a:pt x="64" y="532"/>
                  </a:lnTo>
                  <a:lnTo>
                    <a:pt x="62" y="532"/>
                  </a:lnTo>
                  <a:lnTo>
                    <a:pt x="60" y="530"/>
                  </a:lnTo>
                  <a:lnTo>
                    <a:pt x="58" y="529"/>
                  </a:lnTo>
                  <a:lnTo>
                    <a:pt x="56" y="524"/>
                  </a:lnTo>
                  <a:lnTo>
                    <a:pt x="54" y="521"/>
                  </a:lnTo>
                  <a:lnTo>
                    <a:pt x="54" y="517"/>
                  </a:lnTo>
                  <a:lnTo>
                    <a:pt x="56" y="513"/>
                  </a:lnTo>
                  <a:lnTo>
                    <a:pt x="58" y="511"/>
                  </a:lnTo>
                  <a:lnTo>
                    <a:pt x="64" y="508"/>
                  </a:lnTo>
                  <a:lnTo>
                    <a:pt x="58" y="491"/>
                  </a:lnTo>
                  <a:lnTo>
                    <a:pt x="54" y="491"/>
                  </a:lnTo>
                  <a:lnTo>
                    <a:pt x="49" y="494"/>
                  </a:lnTo>
                  <a:lnTo>
                    <a:pt x="45" y="497"/>
                  </a:lnTo>
                  <a:lnTo>
                    <a:pt x="43" y="501"/>
                  </a:lnTo>
                  <a:lnTo>
                    <a:pt x="40" y="513"/>
                  </a:lnTo>
                  <a:lnTo>
                    <a:pt x="41" y="524"/>
                  </a:lnTo>
                  <a:lnTo>
                    <a:pt x="44" y="534"/>
                  </a:lnTo>
                  <a:lnTo>
                    <a:pt x="50" y="542"/>
                  </a:lnTo>
                  <a:lnTo>
                    <a:pt x="57" y="549"/>
                  </a:lnTo>
                  <a:lnTo>
                    <a:pt x="64" y="550"/>
                  </a:lnTo>
                  <a:lnTo>
                    <a:pt x="70" y="550"/>
                  </a:lnTo>
                  <a:lnTo>
                    <a:pt x="76" y="549"/>
                  </a:lnTo>
                  <a:lnTo>
                    <a:pt x="81" y="545"/>
                  </a:lnTo>
                  <a:lnTo>
                    <a:pt x="83" y="540"/>
                  </a:lnTo>
                  <a:lnTo>
                    <a:pt x="86" y="534"/>
                  </a:lnTo>
                  <a:lnTo>
                    <a:pt x="86" y="530"/>
                  </a:lnTo>
                  <a:close/>
                  <a:moveTo>
                    <a:pt x="156" y="611"/>
                  </a:moveTo>
                  <a:lnTo>
                    <a:pt x="118" y="607"/>
                  </a:lnTo>
                  <a:lnTo>
                    <a:pt x="97" y="649"/>
                  </a:lnTo>
                  <a:lnTo>
                    <a:pt x="109" y="669"/>
                  </a:lnTo>
                  <a:lnTo>
                    <a:pt x="128" y="627"/>
                  </a:lnTo>
                  <a:lnTo>
                    <a:pt x="167" y="631"/>
                  </a:lnTo>
                  <a:lnTo>
                    <a:pt x="156" y="611"/>
                  </a:lnTo>
                  <a:close/>
                  <a:moveTo>
                    <a:pt x="342" y="752"/>
                  </a:moveTo>
                  <a:lnTo>
                    <a:pt x="342" y="752"/>
                  </a:lnTo>
                  <a:lnTo>
                    <a:pt x="317" y="744"/>
                  </a:lnTo>
                  <a:lnTo>
                    <a:pt x="296" y="811"/>
                  </a:lnTo>
                  <a:lnTo>
                    <a:pt x="314" y="817"/>
                  </a:lnTo>
                  <a:lnTo>
                    <a:pt x="322" y="793"/>
                  </a:lnTo>
                  <a:lnTo>
                    <a:pt x="329" y="794"/>
                  </a:lnTo>
                  <a:lnTo>
                    <a:pt x="334" y="797"/>
                  </a:lnTo>
                  <a:lnTo>
                    <a:pt x="337" y="800"/>
                  </a:lnTo>
                  <a:lnTo>
                    <a:pt x="338" y="804"/>
                  </a:lnTo>
                  <a:lnTo>
                    <a:pt x="337" y="807"/>
                  </a:lnTo>
                  <a:lnTo>
                    <a:pt x="335" y="815"/>
                  </a:lnTo>
                  <a:lnTo>
                    <a:pt x="334" y="819"/>
                  </a:lnTo>
                  <a:lnTo>
                    <a:pt x="334" y="823"/>
                  </a:lnTo>
                  <a:lnTo>
                    <a:pt x="354" y="830"/>
                  </a:lnTo>
                  <a:lnTo>
                    <a:pt x="354" y="823"/>
                  </a:lnTo>
                  <a:lnTo>
                    <a:pt x="354" y="818"/>
                  </a:lnTo>
                  <a:lnTo>
                    <a:pt x="357" y="807"/>
                  </a:lnTo>
                  <a:lnTo>
                    <a:pt x="357" y="804"/>
                  </a:lnTo>
                  <a:lnTo>
                    <a:pt x="357" y="798"/>
                  </a:lnTo>
                  <a:lnTo>
                    <a:pt x="353" y="796"/>
                  </a:lnTo>
                  <a:lnTo>
                    <a:pt x="347" y="792"/>
                  </a:lnTo>
                  <a:lnTo>
                    <a:pt x="354" y="792"/>
                  </a:lnTo>
                  <a:lnTo>
                    <a:pt x="359" y="790"/>
                  </a:lnTo>
                  <a:lnTo>
                    <a:pt x="363" y="786"/>
                  </a:lnTo>
                  <a:lnTo>
                    <a:pt x="367" y="778"/>
                  </a:lnTo>
                  <a:lnTo>
                    <a:pt x="368" y="773"/>
                  </a:lnTo>
                  <a:lnTo>
                    <a:pt x="367" y="768"/>
                  </a:lnTo>
                  <a:lnTo>
                    <a:pt x="366" y="764"/>
                  </a:lnTo>
                  <a:lnTo>
                    <a:pt x="362" y="760"/>
                  </a:lnTo>
                  <a:lnTo>
                    <a:pt x="353" y="756"/>
                  </a:lnTo>
                  <a:lnTo>
                    <a:pt x="342" y="752"/>
                  </a:lnTo>
                  <a:close/>
                  <a:moveTo>
                    <a:pt x="347" y="777"/>
                  </a:moveTo>
                  <a:lnTo>
                    <a:pt x="347" y="777"/>
                  </a:lnTo>
                  <a:lnTo>
                    <a:pt x="345" y="780"/>
                  </a:lnTo>
                  <a:lnTo>
                    <a:pt x="342" y="782"/>
                  </a:lnTo>
                  <a:lnTo>
                    <a:pt x="338" y="782"/>
                  </a:lnTo>
                  <a:lnTo>
                    <a:pt x="333" y="781"/>
                  </a:lnTo>
                  <a:lnTo>
                    <a:pt x="326" y="780"/>
                  </a:lnTo>
                  <a:lnTo>
                    <a:pt x="332" y="763"/>
                  </a:lnTo>
                  <a:lnTo>
                    <a:pt x="338" y="765"/>
                  </a:lnTo>
                  <a:lnTo>
                    <a:pt x="343" y="767"/>
                  </a:lnTo>
                  <a:lnTo>
                    <a:pt x="346" y="769"/>
                  </a:lnTo>
                  <a:lnTo>
                    <a:pt x="347" y="773"/>
                  </a:lnTo>
                  <a:lnTo>
                    <a:pt x="347" y="777"/>
                  </a:lnTo>
                  <a:close/>
                  <a:moveTo>
                    <a:pt x="48" y="412"/>
                  </a:moveTo>
                  <a:lnTo>
                    <a:pt x="62" y="412"/>
                  </a:lnTo>
                  <a:lnTo>
                    <a:pt x="61" y="441"/>
                  </a:lnTo>
                  <a:lnTo>
                    <a:pt x="74" y="442"/>
                  </a:lnTo>
                  <a:lnTo>
                    <a:pt x="77" y="413"/>
                  </a:lnTo>
                  <a:lnTo>
                    <a:pt x="91" y="414"/>
                  </a:lnTo>
                  <a:lnTo>
                    <a:pt x="89" y="443"/>
                  </a:lnTo>
                  <a:lnTo>
                    <a:pt x="103" y="445"/>
                  </a:lnTo>
                  <a:lnTo>
                    <a:pt x="106" y="395"/>
                  </a:lnTo>
                  <a:lnTo>
                    <a:pt x="36" y="391"/>
                  </a:lnTo>
                  <a:lnTo>
                    <a:pt x="33" y="439"/>
                  </a:lnTo>
                  <a:lnTo>
                    <a:pt x="47" y="441"/>
                  </a:lnTo>
                  <a:lnTo>
                    <a:pt x="48" y="412"/>
                  </a:lnTo>
                  <a:close/>
                  <a:moveTo>
                    <a:pt x="148" y="715"/>
                  </a:moveTo>
                  <a:lnTo>
                    <a:pt x="184" y="749"/>
                  </a:lnTo>
                  <a:lnTo>
                    <a:pt x="193" y="740"/>
                  </a:lnTo>
                  <a:lnTo>
                    <a:pt x="172" y="719"/>
                  </a:lnTo>
                  <a:lnTo>
                    <a:pt x="182" y="709"/>
                  </a:lnTo>
                  <a:lnTo>
                    <a:pt x="204" y="728"/>
                  </a:lnTo>
                  <a:lnTo>
                    <a:pt x="213" y="719"/>
                  </a:lnTo>
                  <a:lnTo>
                    <a:pt x="192" y="699"/>
                  </a:lnTo>
                  <a:lnTo>
                    <a:pt x="201" y="687"/>
                  </a:lnTo>
                  <a:lnTo>
                    <a:pt x="222" y="709"/>
                  </a:lnTo>
                  <a:lnTo>
                    <a:pt x="233" y="698"/>
                  </a:lnTo>
                  <a:lnTo>
                    <a:pt x="196" y="665"/>
                  </a:lnTo>
                  <a:lnTo>
                    <a:pt x="148" y="7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7" name="Freeform 37"/>
            <p:cNvSpPr>
              <a:spLocks noEditPoints="1"/>
            </p:cNvSpPr>
            <p:nvPr userDrawn="1"/>
          </p:nvSpPr>
          <p:spPr bwMode="auto">
            <a:xfrm>
              <a:off x="188" y="3939"/>
              <a:ext cx="311" cy="311"/>
            </a:xfrm>
            <a:custGeom>
              <a:avLst/>
              <a:gdLst>
                <a:gd name="T0" fmla="*/ 39 w 622"/>
                <a:gd name="T1" fmla="*/ 29 h 621"/>
                <a:gd name="T2" fmla="*/ 41 w 622"/>
                <a:gd name="T3" fmla="*/ 29 h 621"/>
                <a:gd name="T4" fmla="*/ 46 w 622"/>
                <a:gd name="T5" fmla="*/ 24 h 621"/>
                <a:gd name="T6" fmla="*/ 39 w 622"/>
                <a:gd name="T7" fmla="*/ 0 h 621"/>
                <a:gd name="T8" fmla="*/ 39 w 622"/>
                <a:gd name="T9" fmla="*/ 29 h 621"/>
                <a:gd name="T10" fmla="*/ 39 w 622"/>
                <a:gd name="T11" fmla="*/ 29 h 621"/>
                <a:gd name="T12" fmla="*/ 47 w 622"/>
                <a:gd name="T13" fmla="*/ 32 h 621"/>
                <a:gd name="T14" fmla="*/ 46 w 622"/>
                <a:gd name="T15" fmla="*/ 24 h 621"/>
                <a:gd name="T16" fmla="*/ 46 w 622"/>
                <a:gd name="T17" fmla="*/ 32 h 621"/>
                <a:gd name="T18" fmla="*/ 47 w 622"/>
                <a:gd name="T19" fmla="*/ 32 h 621"/>
                <a:gd name="T20" fmla="*/ 32 w 622"/>
                <a:gd name="T21" fmla="*/ 32 h 621"/>
                <a:gd name="T22" fmla="*/ 34 w 622"/>
                <a:gd name="T23" fmla="*/ 31 h 621"/>
                <a:gd name="T24" fmla="*/ 33 w 622"/>
                <a:gd name="T25" fmla="*/ 24 h 621"/>
                <a:gd name="T26" fmla="*/ 32 w 622"/>
                <a:gd name="T27" fmla="*/ 32 h 621"/>
                <a:gd name="T28" fmla="*/ 12 w 622"/>
                <a:gd name="T29" fmla="*/ 12 h 621"/>
                <a:gd name="T30" fmla="*/ 32 w 622"/>
                <a:gd name="T31" fmla="*/ 32 h 621"/>
                <a:gd name="T32" fmla="*/ 47 w 622"/>
                <a:gd name="T33" fmla="*/ 32 h 621"/>
                <a:gd name="T34" fmla="*/ 48 w 622"/>
                <a:gd name="T35" fmla="*/ 33 h 621"/>
                <a:gd name="T36" fmla="*/ 55 w 622"/>
                <a:gd name="T37" fmla="*/ 33 h 621"/>
                <a:gd name="T38" fmla="*/ 50 w 622"/>
                <a:gd name="T39" fmla="*/ 39 h 621"/>
                <a:gd name="T40" fmla="*/ 50 w 622"/>
                <a:gd name="T41" fmla="*/ 39 h 621"/>
                <a:gd name="T42" fmla="*/ 55 w 622"/>
                <a:gd name="T43" fmla="*/ 33 h 621"/>
                <a:gd name="T44" fmla="*/ 50 w 622"/>
                <a:gd name="T45" fmla="*/ 39 h 621"/>
                <a:gd name="T46" fmla="*/ 49 w 622"/>
                <a:gd name="T47" fmla="*/ 43 h 621"/>
                <a:gd name="T48" fmla="*/ 50 w 622"/>
                <a:gd name="T49" fmla="*/ 39 h 621"/>
                <a:gd name="T50" fmla="*/ 47 w 622"/>
                <a:gd name="T51" fmla="*/ 46 h 621"/>
                <a:gd name="T52" fmla="*/ 67 w 622"/>
                <a:gd name="T53" fmla="*/ 67 h 621"/>
                <a:gd name="T54" fmla="*/ 47 w 622"/>
                <a:gd name="T55" fmla="*/ 46 h 621"/>
                <a:gd name="T56" fmla="*/ 39 w 622"/>
                <a:gd name="T57" fmla="*/ 50 h 621"/>
                <a:gd name="T58" fmla="*/ 37 w 622"/>
                <a:gd name="T59" fmla="*/ 49 h 621"/>
                <a:gd name="T60" fmla="*/ 33 w 622"/>
                <a:gd name="T61" fmla="*/ 55 h 621"/>
                <a:gd name="T62" fmla="*/ 46 w 622"/>
                <a:gd name="T63" fmla="*/ 55 h 621"/>
                <a:gd name="T64" fmla="*/ 46 w 622"/>
                <a:gd name="T65" fmla="*/ 55 h 621"/>
                <a:gd name="T66" fmla="*/ 39 w 622"/>
                <a:gd name="T67" fmla="*/ 78 h 621"/>
                <a:gd name="T68" fmla="*/ 46 w 622"/>
                <a:gd name="T69" fmla="*/ 55 h 621"/>
                <a:gd name="T70" fmla="*/ 39 w 622"/>
                <a:gd name="T71" fmla="*/ 50 h 621"/>
                <a:gd name="T72" fmla="*/ 39 w 622"/>
                <a:gd name="T73" fmla="*/ 50 h 621"/>
                <a:gd name="T74" fmla="*/ 29 w 622"/>
                <a:gd name="T75" fmla="*/ 39 h 621"/>
                <a:gd name="T76" fmla="*/ 29 w 622"/>
                <a:gd name="T77" fmla="*/ 37 h 621"/>
                <a:gd name="T78" fmla="*/ 24 w 622"/>
                <a:gd name="T79" fmla="*/ 33 h 621"/>
                <a:gd name="T80" fmla="*/ 43 w 622"/>
                <a:gd name="T81" fmla="*/ 49 h 621"/>
                <a:gd name="T82" fmla="*/ 46 w 622"/>
                <a:gd name="T83" fmla="*/ 47 h 621"/>
                <a:gd name="T84" fmla="*/ 45 w 622"/>
                <a:gd name="T85" fmla="*/ 48 h 621"/>
                <a:gd name="T86" fmla="*/ 43 w 622"/>
                <a:gd name="T87" fmla="*/ 49 h 621"/>
                <a:gd name="T88" fmla="*/ 24 w 622"/>
                <a:gd name="T89" fmla="*/ 46 h 621"/>
                <a:gd name="T90" fmla="*/ 32 w 622"/>
                <a:gd name="T91" fmla="*/ 46 h 621"/>
                <a:gd name="T92" fmla="*/ 30 w 622"/>
                <a:gd name="T93" fmla="*/ 43 h 621"/>
                <a:gd name="T94" fmla="*/ 24 w 622"/>
                <a:gd name="T95" fmla="*/ 46 h 621"/>
                <a:gd name="T96" fmla="*/ 29 w 622"/>
                <a:gd name="T97" fmla="*/ 39 h 621"/>
                <a:gd name="T98" fmla="*/ 0 w 622"/>
                <a:gd name="T99" fmla="*/ 39 h 621"/>
                <a:gd name="T100" fmla="*/ 24 w 622"/>
                <a:gd name="T101" fmla="*/ 46 h 621"/>
                <a:gd name="T102" fmla="*/ 12 w 622"/>
                <a:gd name="T103" fmla="*/ 67 h 621"/>
                <a:gd name="T104" fmla="*/ 32 w 622"/>
                <a:gd name="T105" fmla="*/ 47 h 621"/>
                <a:gd name="T106" fmla="*/ 32 w 622"/>
                <a:gd name="T107" fmla="*/ 46 h 621"/>
                <a:gd name="T108" fmla="*/ 39 w 622"/>
                <a:gd name="T109" fmla="*/ 30 h 621"/>
                <a:gd name="T110" fmla="*/ 30 w 622"/>
                <a:gd name="T111" fmla="*/ 39 h 621"/>
                <a:gd name="T112" fmla="*/ 39 w 622"/>
                <a:gd name="T113" fmla="*/ 49 h 621"/>
                <a:gd name="T114" fmla="*/ 49 w 622"/>
                <a:gd name="T115" fmla="*/ 39 h 621"/>
                <a:gd name="T116" fmla="*/ 39 w 622"/>
                <a:gd name="T117" fmla="*/ 30 h 62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622" h="621">
                  <a:moveTo>
                    <a:pt x="362" y="187"/>
                  </a:moveTo>
                  <a:lnTo>
                    <a:pt x="311" y="227"/>
                  </a:lnTo>
                  <a:lnTo>
                    <a:pt x="327" y="229"/>
                  </a:lnTo>
                  <a:lnTo>
                    <a:pt x="343" y="233"/>
                  </a:lnTo>
                  <a:lnTo>
                    <a:pt x="362" y="187"/>
                  </a:lnTo>
                  <a:close/>
                  <a:moveTo>
                    <a:pt x="310" y="227"/>
                  </a:moveTo>
                  <a:lnTo>
                    <a:pt x="310" y="0"/>
                  </a:lnTo>
                  <a:lnTo>
                    <a:pt x="260" y="187"/>
                  </a:lnTo>
                  <a:lnTo>
                    <a:pt x="310" y="227"/>
                  </a:lnTo>
                  <a:close/>
                  <a:moveTo>
                    <a:pt x="370" y="252"/>
                  </a:moveTo>
                  <a:lnTo>
                    <a:pt x="530" y="91"/>
                  </a:lnTo>
                  <a:lnTo>
                    <a:pt x="362" y="187"/>
                  </a:lnTo>
                  <a:lnTo>
                    <a:pt x="368" y="250"/>
                  </a:lnTo>
                  <a:lnTo>
                    <a:pt x="370" y="252"/>
                  </a:lnTo>
                  <a:close/>
                  <a:moveTo>
                    <a:pt x="260" y="187"/>
                  </a:moveTo>
                  <a:lnTo>
                    <a:pt x="253" y="250"/>
                  </a:lnTo>
                  <a:lnTo>
                    <a:pt x="265" y="241"/>
                  </a:lnTo>
                  <a:lnTo>
                    <a:pt x="278" y="233"/>
                  </a:lnTo>
                  <a:lnTo>
                    <a:pt x="260" y="187"/>
                  </a:lnTo>
                  <a:close/>
                  <a:moveTo>
                    <a:pt x="251" y="252"/>
                  </a:moveTo>
                  <a:lnTo>
                    <a:pt x="251" y="252"/>
                  </a:lnTo>
                  <a:lnTo>
                    <a:pt x="252" y="252"/>
                  </a:lnTo>
                  <a:lnTo>
                    <a:pt x="91" y="91"/>
                  </a:lnTo>
                  <a:lnTo>
                    <a:pt x="187" y="258"/>
                  </a:lnTo>
                  <a:lnTo>
                    <a:pt x="251" y="252"/>
                  </a:lnTo>
                  <a:close/>
                  <a:moveTo>
                    <a:pt x="434" y="258"/>
                  </a:moveTo>
                  <a:lnTo>
                    <a:pt x="370" y="252"/>
                  </a:lnTo>
                  <a:lnTo>
                    <a:pt x="380" y="264"/>
                  </a:lnTo>
                  <a:lnTo>
                    <a:pt x="388" y="278"/>
                  </a:lnTo>
                  <a:lnTo>
                    <a:pt x="434" y="258"/>
                  </a:lnTo>
                  <a:close/>
                  <a:moveTo>
                    <a:pt x="434" y="258"/>
                  </a:moveTo>
                  <a:lnTo>
                    <a:pt x="393" y="309"/>
                  </a:lnTo>
                  <a:lnTo>
                    <a:pt x="393" y="310"/>
                  </a:lnTo>
                  <a:lnTo>
                    <a:pt x="622" y="310"/>
                  </a:lnTo>
                  <a:lnTo>
                    <a:pt x="434" y="258"/>
                  </a:lnTo>
                  <a:close/>
                  <a:moveTo>
                    <a:pt x="393" y="311"/>
                  </a:moveTo>
                  <a:lnTo>
                    <a:pt x="393" y="311"/>
                  </a:lnTo>
                  <a:lnTo>
                    <a:pt x="392" y="327"/>
                  </a:lnTo>
                  <a:lnTo>
                    <a:pt x="387" y="341"/>
                  </a:lnTo>
                  <a:lnTo>
                    <a:pt x="434" y="361"/>
                  </a:lnTo>
                  <a:lnTo>
                    <a:pt x="393" y="311"/>
                  </a:lnTo>
                  <a:close/>
                  <a:moveTo>
                    <a:pt x="370" y="368"/>
                  </a:moveTo>
                  <a:lnTo>
                    <a:pt x="370" y="368"/>
                  </a:lnTo>
                  <a:lnTo>
                    <a:pt x="530" y="530"/>
                  </a:lnTo>
                  <a:lnTo>
                    <a:pt x="434" y="361"/>
                  </a:lnTo>
                  <a:lnTo>
                    <a:pt x="370" y="368"/>
                  </a:lnTo>
                  <a:close/>
                  <a:moveTo>
                    <a:pt x="260" y="433"/>
                  </a:moveTo>
                  <a:lnTo>
                    <a:pt x="310" y="393"/>
                  </a:lnTo>
                  <a:lnTo>
                    <a:pt x="294" y="392"/>
                  </a:lnTo>
                  <a:lnTo>
                    <a:pt x="278" y="386"/>
                  </a:lnTo>
                  <a:lnTo>
                    <a:pt x="260" y="433"/>
                  </a:lnTo>
                  <a:close/>
                  <a:moveTo>
                    <a:pt x="362" y="433"/>
                  </a:moveTo>
                  <a:lnTo>
                    <a:pt x="362" y="433"/>
                  </a:lnTo>
                  <a:close/>
                  <a:moveTo>
                    <a:pt x="310" y="393"/>
                  </a:moveTo>
                  <a:lnTo>
                    <a:pt x="310" y="621"/>
                  </a:lnTo>
                  <a:lnTo>
                    <a:pt x="362" y="433"/>
                  </a:lnTo>
                  <a:lnTo>
                    <a:pt x="311" y="393"/>
                  </a:lnTo>
                  <a:lnTo>
                    <a:pt x="310" y="393"/>
                  </a:lnTo>
                  <a:close/>
                  <a:moveTo>
                    <a:pt x="228" y="309"/>
                  </a:moveTo>
                  <a:lnTo>
                    <a:pt x="228" y="309"/>
                  </a:lnTo>
                  <a:lnTo>
                    <a:pt x="230" y="293"/>
                  </a:lnTo>
                  <a:lnTo>
                    <a:pt x="234" y="278"/>
                  </a:lnTo>
                  <a:lnTo>
                    <a:pt x="187" y="258"/>
                  </a:lnTo>
                  <a:lnTo>
                    <a:pt x="228" y="309"/>
                  </a:lnTo>
                  <a:close/>
                  <a:moveTo>
                    <a:pt x="343" y="386"/>
                  </a:moveTo>
                  <a:lnTo>
                    <a:pt x="362" y="433"/>
                  </a:lnTo>
                  <a:lnTo>
                    <a:pt x="368" y="369"/>
                  </a:lnTo>
                  <a:lnTo>
                    <a:pt x="356" y="380"/>
                  </a:lnTo>
                  <a:lnTo>
                    <a:pt x="343" y="386"/>
                  </a:lnTo>
                  <a:close/>
                  <a:moveTo>
                    <a:pt x="234" y="341"/>
                  </a:moveTo>
                  <a:lnTo>
                    <a:pt x="187" y="361"/>
                  </a:lnTo>
                  <a:lnTo>
                    <a:pt x="251" y="368"/>
                  </a:lnTo>
                  <a:lnTo>
                    <a:pt x="242" y="356"/>
                  </a:lnTo>
                  <a:lnTo>
                    <a:pt x="234" y="341"/>
                  </a:lnTo>
                  <a:close/>
                  <a:moveTo>
                    <a:pt x="187" y="361"/>
                  </a:moveTo>
                  <a:lnTo>
                    <a:pt x="228" y="311"/>
                  </a:lnTo>
                  <a:lnTo>
                    <a:pt x="228" y="310"/>
                  </a:lnTo>
                  <a:lnTo>
                    <a:pt x="0" y="310"/>
                  </a:lnTo>
                  <a:lnTo>
                    <a:pt x="187" y="361"/>
                  </a:lnTo>
                  <a:close/>
                  <a:moveTo>
                    <a:pt x="252" y="368"/>
                  </a:moveTo>
                  <a:lnTo>
                    <a:pt x="91" y="530"/>
                  </a:lnTo>
                  <a:lnTo>
                    <a:pt x="260" y="433"/>
                  </a:lnTo>
                  <a:lnTo>
                    <a:pt x="253" y="369"/>
                  </a:lnTo>
                  <a:lnTo>
                    <a:pt x="252" y="368"/>
                  </a:lnTo>
                  <a:close/>
                  <a:moveTo>
                    <a:pt x="310" y="235"/>
                  </a:moveTo>
                  <a:lnTo>
                    <a:pt x="306" y="306"/>
                  </a:lnTo>
                  <a:lnTo>
                    <a:pt x="235" y="310"/>
                  </a:lnTo>
                  <a:lnTo>
                    <a:pt x="306" y="314"/>
                  </a:lnTo>
                  <a:lnTo>
                    <a:pt x="310" y="385"/>
                  </a:lnTo>
                  <a:lnTo>
                    <a:pt x="314" y="314"/>
                  </a:lnTo>
                  <a:lnTo>
                    <a:pt x="387" y="310"/>
                  </a:lnTo>
                  <a:lnTo>
                    <a:pt x="314" y="306"/>
                  </a:lnTo>
                  <a:lnTo>
                    <a:pt x="310" y="235"/>
                  </a:lnTo>
                  <a:close/>
                </a:path>
              </a:pathLst>
            </a:custGeom>
            <a:solidFill>
              <a:srgbClr val="B8B8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8" name="Freeform 38"/>
            <p:cNvSpPr>
              <a:spLocks noEditPoints="1"/>
            </p:cNvSpPr>
            <p:nvPr userDrawn="1"/>
          </p:nvSpPr>
          <p:spPr bwMode="auto">
            <a:xfrm>
              <a:off x="303" y="4054"/>
              <a:ext cx="81" cy="81"/>
            </a:xfrm>
            <a:custGeom>
              <a:avLst/>
              <a:gdLst>
                <a:gd name="T0" fmla="*/ 9 w 162"/>
                <a:gd name="T1" fmla="*/ 10 h 161"/>
                <a:gd name="T2" fmla="*/ 10 w 162"/>
                <a:gd name="T3" fmla="*/ 9 h 161"/>
                <a:gd name="T4" fmla="*/ 10 w 162"/>
                <a:gd name="T5" fmla="*/ 0 h 161"/>
                <a:gd name="T6" fmla="*/ 8 w 162"/>
                <a:gd name="T7" fmla="*/ 1 h 161"/>
                <a:gd name="T8" fmla="*/ 5 w 162"/>
                <a:gd name="T9" fmla="*/ 2 h 161"/>
                <a:gd name="T10" fmla="*/ 2 w 162"/>
                <a:gd name="T11" fmla="*/ 5 h 161"/>
                <a:gd name="T12" fmla="*/ 1 w 162"/>
                <a:gd name="T13" fmla="*/ 8 h 161"/>
                <a:gd name="T14" fmla="*/ 0 w 162"/>
                <a:gd name="T15" fmla="*/ 11 h 161"/>
                <a:gd name="T16" fmla="*/ 11 w 162"/>
                <a:gd name="T17" fmla="*/ 10 h 161"/>
                <a:gd name="T18" fmla="*/ 21 w 162"/>
                <a:gd name="T19" fmla="*/ 11 h 161"/>
                <a:gd name="T20" fmla="*/ 21 w 162"/>
                <a:gd name="T21" fmla="*/ 9 h 161"/>
                <a:gd name="T22" fmla="*/ 20 w 162"/>
                <a:gd name="T23" fmla="*/ 7 h 161"/>
                <a:gd name="T24" fmla="*/ 18 w 162"/>
                <a:gd name="T25" fmla="*/ 3 h 161"/>
                <a:gd name="T26" fmla="*/ 14 w 162"/>
                <a:gd name="T27" fmla="*/ 1 h 161"/>
                <a:gd name="T28" fmla="*/ 12 w 162"/>
                <a:gd name="T29" fmla="*/ 0 h 161"/>
                <a:gd name="T30" fmla="*/ 11 w 162"/>
                <a:gd name="T31" fmla="*/ 9 h 161"/>
                <a:gd name="T32" fmla="*/ 10 w 162"/>
                <a:gd name="T33" fmla="*/ 11 h 161"/>
                <a:gd name="T34" fmla="*/ 0 w 162"/>
                <a:gd name="T35" fmla="*/ 11 h 161"/>
                <a:gd name="T36" fmla="*/ 1 w 162"/>
                <a:gd name="T37" fmla="*/ 12 h 161"/>
                <a:gd name="T38" fmla="*/ 1 w 162"/>
                <a:gd name="T39" fmla="*/ 14 h 161"/>
                <a:gd name="T40" fmla="*/ 3 w 162"/>
                <a:gd name="T41" fmla="*/ 18 h 161"/>
                <a:gd name="T42" fmla="*/ 6 w 162"/>
                <a:gd name="T43" fmla="*/ 20 h 161"/>
                <a:gd name="T44" fmla="*/ 9 w 162"/>
                <a:gd name="T45" fmla="*/ 21 h 161"/>
                <a:gd name="T46" fmla="*/ 10 w 162"/>
                <a:gd name="T47" fmla="*/ 12 h 161"/>
                <a:gd name="T48" fmla="*/ 11 w 162"/>
                <a:gd name="T49" fmla="*/ 11 h 161"/>
                <a:gd name="T50" fmla="*/ 11 w 162"/>
                <a:gd name="T51" fmla="*/ 21 h 161"/>
                <a:gd name="T52" fmla="*/ 12 w 162"/>
                <a:gd name="T53" fmla="*/ 21 h 161"/>
                <a:gd name="T54" fmla="*/ 14 w 162"/>
                <a:gd name="T55" fmla="*/ 20 h 161"/>
                <a:gd name="T56" fmla="*/ 18 w 162"/>
                <a:gd name="T57" fmla="*/ 18 h 161"/>
                <a:gd name="T58" fmla="*/ 20 w 162"/>
                <a:gd name="T59" fmla="*/ 14 h 161"/>
                <a:gd name="T60" fmla="*/ 21 w 162"/>
                <a:gd name="T61" fmla="*/ 12 h 161"/>
                <a:gd name="T62" fmla="*/ 12 w 162"/>
                <a:gd name="T63" fmla="*/ 11 h 161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62" h="161">
                  <a:moveTo>
                    <a:pt x="0" y="81"/>
                  </a:moveTo>
                  <a:lnTo>
                    <a:pt x="70" y="76"/>
                  </a:lnTo>
                  <a:lnTo>
                    <a:pt x="76" y="76"/>
                  </a:lnTo>
                  <a:lnTo>
                    <a:pt x="76" y="70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4" y="2"/>
                  </a:lnTo>
                  <a:lnTo>
                    <a:pt x="48" y="7"/>
                  </a:lnTo>
                  <a:lnTo>
                    <a:pt x="35" y="14"/>
                  </a:lnTo>
                  <a:lnTo>
                    <a:pt x="23" y="24"/>
                  </a:lnTo>
                  <a:lnTo>
                    <a:pt x="14" y="36"/>
                  </a:lnTo>
                  <a:lnTo>
                    <a:pt x="6" y="49"/>
                  </a:lnTo>
                  <a:lnTo>
                    <a:pt x="2" y="64"/>
                  </a:lnTo>
                  <a:lnTo>
                    <a:pt x="1" y="72"/>
                  </a:lnTo>
                  <a:lnTo>
                    <a:pt x="0" y="81"/>
                  </a:lnTo>
                  <a:close/>
                  <a:moveTo>
                    <a:pt x="85" y="76"/>
                  </a:moveTo>
                  <a:lnTo>
                    <a:pt x="92" y="76"/>
                  </a:lnTo>
                  <a:lnTo>
                    <a:pt x="162" y="81"/>
                  </a:lnTo>
                  <a:lnTo>
                    <a:pt x="161" y="72"/>
                  </a:lnTo>
                  <a:lnTo>
                    <a:pt x="159" y="64"/>
                  </a:lnTo>
                  <a:lnTo>
                    <a:pt x="155" y="49"/>
                  </a:lnTo>
                  <a:lnTo>
                    <a:pt x="147" y="36"/>
                  </a:lnTo>
                  <a:lnTo>
                    <a:pt x="138" y="24"/>
                  </a:lnTo>
                  <a:lnTo>
                    <a:pt x="126" y="14"/>
                  </a:lnTo>
                  <a:lnTo>
                    <a:pt x="112" y="7"/>
                  </a:lnTo>
                  <a:lnTo>
                    <a:pt x="97" y="2"/>
                  </a:lnTo>
                  <a:lnTo>
                    <a:pt x="89" y="0"/>
                  </a:lnTo>
                  <a:lnTo>
                    <a:pt x="81" y="0"/>
                  </a:lnTo>
                  <a:lnTo>
                    <a:pt x="85" y="70"/>
                  </a:lnTo>
                  <a:lnTo>
                    <a:pt x="85" y="76"/>
                  </a:lnTo>
                  <a:close/>
                  <a:moveTo>
                    <a:pt x="76" y="86"/>
                  </a:moveTo>
                  <a:lnTo>
                    <a:pt x="70" y="86"/>
                  </a:lnTo>
                  <a:lnTo>
                    <a:pt x="0" y="82"/>
                  </a:lnTo>
                  <a:lnTo>
                    <a:pt x="1" y="90"/>
                  </a:lnTo>
                  <a:lnTo>
                    <a:pt x="2" y="98"/>
                  </a:lnTo>
                  <a:lnTo>
                    <a:pt x="6" y="112"/>
                  </a:lnTo>
                  <a:lnTo>
                    <a:pt x="14" y="126"/>
                  </a:lnTo>
                  <a:lnTo>
                    <a:pt x="23" y="138"/>
                  </a:lnTo>
                  <a:lnTo>
                    <a:pt x="35" y="148"/>
                  </a:lnTo>
                  <a:lnTo>
                    <a:pt x="48" y="155"/>
                  </a:lnTo>
                  <a:lnTo>
                    <a:pt x="64" y="160"/>
                  </a:lnTo>
                  <a:lnTo>
                    <a:pt x="72" y="161"/>
                  </a:lnTo>
                  <a:lnTo>
                    <a:pt x="80" y="161"/>
                  </a:lnTo>
                  <a:lnTo>
                    <a:pt x="76" y="93"/>
                  </a:lnTo>
                  <a:lnTo>
                    <a:pt x="76" y="86"/>
                  </a:lnTo>
                  <a:close/>
                  <a:moveTo>
                    <a:pt x="85" y="86"/>
                  </a:moveTo>
                  <a:lnTo>
                    <a:pt x="85" y="93"/>
                  </a:lnTo>
                  <a:lnTo>
                    <a:pt x="81" y="161"/>
                  </a:lnTo>
                  <a:lnTo>
                    <a:pt x="89" y="161"/>
                  </a:lnTo>
                  <a:lnTo>
                    <a:pt x="97" y="160"/>
                  </a:lnTo>
                  <a:lnTo>
                    <a:pt x="112" y="155"/>
                  </a:lnTo>
                  <a:lnTo>
                    <a:pt x="126" y="148"/>
                  </a:lnTo>
                  <a:lnTo>
                    <a:pt x="138" y="138"/>
                  </a:lnTo>
                  <a:lnTo>
                    <a:pt x="147" y="126"/>
                  </a:lnTo>
                  <a:lnTo>
                    <a:pt x="155" y="112"/>
                  </a:lnTo>
                  <a:lnTo>
                    <a:pt x="159" y="98"/>
                  </a:lnTo>
                  <a:lnTo>
                    <a:pt x="161" y="90"/>
                  </a:lnTo>
                  <a:lnTo>
                    <a:pt x="162" y="82"/>
                  </a:lnTo>
                  <a:lnTo>
                    <a:pt x="92" y="86"/>
                  </a:lnTo>
                  <a:lnTo>
                    <a:pt x="85" y="8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9" name="Freeform 39"/>
            <p:cNvSpPr>
              <a:spLocks/>
            </p:cNvSpPr>
            <p:nvPr userDrawn="1"/>
          </p:nvSpPr>
          <p:spPr bwMode="auto">
            <a:xfrm>
              <a:off x="353" y="4079"/>
              <a:ext cx="30" cy="15"/>
            </a:xfrm>
            <a:custGeom>
              <a:avLst/>
              <a:gdLst>
                <a:gd name="T0" fmla="*/ 3 w 61"/>
                <a:gd name="T1" fmla="*/ 0 h 30"/>
                <a:gd name="T2" fmla="*/ 3 w 61"/>
                <a:gd name="T3" fmla="*/ 0 h 30"/>
                <a:gd name="T4" fmla="*/ 1 w 61"/>
                <a:gd name="T5" fmla="*/ 0 h 30"/>
                <a:gd name="T6" fmla="*/ 1 w 61"/>
                <a:gd name="T7" fmla="*/ 0 h 30"/>
                <a:gd name="T8" fmla="*/ 0 w 61"/>
                <a:gd name="T9" fmla="*/ 2 h 30"/>
                <a:gd name="T10" fmla="*/ 0 w 61"/>
                <a:gd name="T11" fmla="*/ 3 h 30"/>
                <a:gd name="T12" fmla="*/ 0 w 61"/>
                <a:gd name="T13" fmla="*/ 4 h 30"/>
                <a:gd name="T14" fmla="*/ 7 w 61"/>
                <a:gd name="T15" fmla="*/ 4 h 30"/>
                <a:gd name="T16" fmla="*/ 3 w 61"/>
                <a:gd name="T17" fmla="*/ 0 h 3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1" h="30">
                  <a:moveTo>
                    <a:pt x="30" y="0"/>
                  </a:moveTo>
                  <a:lnTo>
                    <a:pt x="30" y="0"/>
                  </a:lnTo>
                  <a:lnTo>
                    <a:pt x="14" y="0"/>
                  </a:lnTo>
                  <a:lnTo>
                    <a:pt x="0" y="14"/>
                  </a:lnTo>
                  <a:lnTo>
                    <a:pt x="0" y="23"/>
                  </a:lnTo>
                  <a:lnTo>
                    <a:pt x="4" y="27"/>
                  </a:lnTo>
                  <a:lnTo>
                    <a:pt x="61" y="3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rgbClr val="0099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40" name="Freeform 40"/>
            <p:cNvSpPr>
              <a:spLocks/>
            </p:cNvSpPr>
            <p:nvPr userDrawn="1"/>
          </p:nvSpPr>
          <p:spPr bwMode="auto">
            <a:xfrm>
              <a:off x="353" y="4095"/>
              <a:ext cx="30" cy="15"/>
            </a:xfrm>
            <a:custGeom>
              <a:avLst/>
              <a:gdLst>
                <a:gd name="T0" fmla="*/ 0 w 61"/>
                <a:gd name="T1" fmla="*/ 1 h 30"/>
                <a:gd name="T2" fmla="*/ 0 w 61"/>
                <a:gd name="T3" fmla="*/ 1 h 30"/>
                <a:gd name="T4" fmla="*/ 0 w 61"/>
                <a:gd name="T5" fmla="*/ 2 h 30"/>
                <a:gd name="T6" fmla="*/ 1 w 61"/>
                <a:gd name="T7" fmla="*/ 4 h 30"/>
                <a:gd name="T8" fmla="*/ 3 w 61"/>
                <a:gd name="T9" fmla="*/ 4 h 30"/>
                <a:gd name="T10" fmla="*/ 7 w 61"/>
                <a:gd name="T11" fmla="*/ 0 h 30"/>
                <a:gd name="T12" fmla="*/ 0 w 61"/>
                <a:gd name="T13" fmla="*/ 1 h 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1" h="30">
                  <a:moveTo>
                    <a:pt x="4" y="3"/>
                  </a:moveTo>
                  <a:lnTo>
                    <a:pt x="0" y="7"/>
                  </a:lnTo>
                  <a:lnTo>
                    <a:pt x="0" y="16"/>
                  </a:lnTo>
                  <a:lnTo>
                    <a:pt x="14" y="30"/>
                  </a:lnTo>
                  <a:lnTo>
                    <a:pt x="30" y="30"/>
                  </a:lnTo>
                  <a:lnTo>
                    <a:pt x="61" y="0"/>
                  </a:lnTo>
                  <a:lnTo>
                    <a:pt x="4" y="3"/>
                  </a:lnTo>
                  <a:close/>
                </a:path>
              </a:pathLst>
            </a:custGeom>
            <a:solidFill>
              <a:srgbClr val="0099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41" name="Freeform 41"/>
            <p:cNvSpPr>
              <a:spLocks/>
            </p:cNvSpPr>
            <p:nvPr userDrawn="1"/>
          </p:nvSpPr>
          <p:spPr bwMode="auto">
            <a:xfrm>
              <a:off x="303" y="4079"/>
              <a:ext cx="31" cy="15"/>
            </a:xfrm>
            <a:custGeom>
              <a:avLst/>
              <a:gdLst>
                <a:gd name="T0" fmla="*/ 4 w 61"/>
                <a:gd name="T1" fmla="*/ 0 h 30"/>
                <a:gd name="T2" fmla="*/ 4 w 61"/>
                <a:gd name="T3" fmla="*/ 0 h 30"/>
                <a:gd name="T4" fmla="*/ 6 w 61"/>
                <a:gd name="T5" fmla="*/ 0 h 30"/>
                <a:gd name="T6" fmla="*/ 6 w 61"/>
                <a:gd name="T7" fmla="*/ 0 h 30"/>
                <a:gd name="T8" fmla="*/ 8 w 61"/>
                <a:gd name="T9" fmla="*/ 2 h 30"/>
                <a:gd name="T10" fmla="*/ 8 w 61"/>
                <a:gd name="T11" fmla="*/ 3 h 30"/>
                <a:gd name="T12" fmla="*/ 8 w 61"/>
                <a:gd name="T13" fmla="*/ 4 h 30"/>
                <a:gd name="T14" fmla="*/ 0 w 61"/>
                <a:gd name="T15" fmla="*/ 4 h 30"/>
                <a:gd name="T16" fmla="*/ 4 w 61"/>
                <a:gd name="T17" fmla="*/ 0 h 3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1" h="30">
                  <a:moveTo>
                    <a:pt x="30" y="0"/>
                  </a:moveTo>
                  <a:lnTo>
                    <a:pt x="30" y="0"/>
                  </a:lnTo>
                  <a:lnTo>
                    <a:pt x="46" y="0"/>
                  </a:lnTo>
                  <a:lnTo>
                    <a:pt x="61" y="14"/>
                  </a:lnTo>
                  <a:lnTo>
                    <a:pt x="61" y="23"/>
                  </a:lnTo>
                  <a:lnTo>
                    <a:pt x="57" y="27"/>
                  </a:lnTo>
                  <a:lnTo>
                    <a:pt x="0" y="3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rgbClr val="0099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42" name="Freeform 42"/>
            <p:cNvSpPr>
              <a:spLocks/>
            </p:cNvSpPr>
            <p:nvPr userDrawn="1"/>
          </p:nvSpPr>
          <p:spPr bwMode="auto">
            <a:xfrm>
              <a:off x="303" y="4095"/>
              <a:ext cx="31" cy="15"/>
            </a:xfrm>
            <a:custGeom>
              <a:avLst/>
              <a:gdLst>
                <a:gd name="T0" fmla="*/ 8 w 61"/>
                <a:gd name="T1" fmla="*/ 1 h 30"/>
                <a:gd name="T2" fmla="*/ 8 w 61"/>
                <a:gd name="T3" fmla="*/ 1 h 30"/>
                <a:gd name="T4" fmla="*/ 8 w 61"/>
                <a:gd name="T5" fmla="*/ 2 h 30"/>
                <a:gd name="T6" fmla="*/ 6 w 61"/>
                <a:gd name="T7" fmla="*/ 4 h 30"/>
                <a:gd name="T8" fmla="*/ 4 w 61"/>
                <a:gd name="T9" fmla="*/ 4 h 30"/>
                <a:gd name="T10" fmla="*/ 0 w 61"/>
                <a:gd name="T11" fmla="*/ 0 h 30"/>
                <a:gd name="T12" fmla="*/ 8 w 61"/>
                <a:gd name="T13" fmla="*/ 1 h 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1" h="30">
                  <a:moveTo>
                    <a:pt x="57" y="3"/>
                  </a:moveTo>
                  <a:lnTo>
                    <a:pt x="61" y="7"/>
                  </a:lnTo>
                  <a:lnTo>
                    <a:pt x="61" y="16"/>
                  </a:lnTo>
                  <a:lnTo>
                    <a:pt x="46" y="30"/>
                  </a:lnTo>
                  <a:lnTo>
                    <a:pt x="30" y="30"/>
                  </a:lnTo>
                  <a:lnTo>
                    <a:pt x="0" y="0"/>
                  </a:lnTo>
                  <a:lnTo>
                    <a:pt x="57" y="3"/>
                  </a:lnTo>
                  <a:close/>
                </a:path>
              </a:pathLst>
            </a:custGeom>
            <a:solidFill>
              <a:srgbClr val="0099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43" name="Freeform 43"/>
            <p:cNvSpPr>
              <a:spLocks/>
            </p:cNvSpPr>
            <p:nvPr userDrawn="1"/>
          </p:nvSpPr>
          <p:spPr bwMode="auto">
            <a:xfrm>
              <a:off x="344" y="4055"/>
              <a:ext cx="15" cy="30"/>
            </a:xfrm>
            <a:custGeom>
              <a:avLst/>
              <a:gdLst>
                <a:gd name="T0" fmla="*/ 3 w 31"/>
                <a:gd name="T1" fmla="*/ 4 h 60"/>
                <a:gd name="T2" fmla="*/ 3 w 31"/>
                <a:gd name="T3" fmla="*/ 4 h 60"/>
                <a:gd name="T4" fmla="*/ 3 w 31"/>
                <a:gd name="T5" fmla="*/ 6 h 60"/>
                <a:gd name="T6" fmla="*/ 3 w 31"/>
                <a:gd name="T7" fmla="*/ 6 h 60"/>
                <a:gd name="T8" fmla="*/ 2 w 31"/>
                <a:gd name="T9" fmla="*/ 8 h 60"/>
                <a:gd name="T10" fmla="*/ 0 w 31"/>
                <a:gd name="T11" fmla="*/ 8 h 60"/>
                <a:gd name="T12" fmla="*/ 0 w 31"/>
                <a:gd name="T13" fmla="*/ 7 h 60"/>
                <a:gd name="T14" fmla="*/ 0 w 31"/>
                <a:gd name="T15" fmla="*/ 0 h 60"/>
                <a:gd name="T16" fmla="*/ 3 w 31"/>
                <a:gd name="T17" fmla="*/ 4 h 6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1" h="60">
                  <a:moveTo>
                    <a:pt x="31" y="30"/>
                  </a:moveTo>
                  <a:lnTo>
                    <a:pt x="31" y="30"/>
                  </a:lnTo>
                  <a:lnTo>
                    <a:pt x="31" y="46"/>
                  </a:lnTo>
                  <a:lnTo>
                    <a:pt x="16" y="60"/>
                  </a:lnTo>
                  <a:lnTo>
                    <a:pt x="7" y="60"/>
                  </a:lnTo>
                  <a:lnTo>
                    <a:pt x="4" y="56"/>
                  </a:lnTo>
                  <a:lnTo>
                    <a:pt x="0" y="0"/>
                  </a:lnTo>
                  <a:lnTo>
                    <a:pt x="31" y="30"/>
                  </a:lnTo>
                  <a:close/>
                </a:path>
              </a:pathLst>
            </a:custGeom>
            <a:solidFill>
              <a:srgbClr val="0099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44" name="Freeform 44"/>
            <p:cNvSpPr>
              <a:spLocks/>
            </p:cNvSpPr>
            <p:nvPr userDrawn="1"/>
          </p:nvSpPr>
          <p:spPr bwMode="auto">
            <a:xfrm>
              <a:off x="328" y="4055"/>
              <a:ext cx="15" cy="30"/>
            </a:xfrm>
            <a:custGeom>
              <a:avLst/>
              <a:gdLst>
                <a:gd name="T0" fmla="*/ 4 w 30"/>
                <a:gd name="T1" fmla="*/ 7 h 60"/>
                <a:gd name="T2" fmla="*/ 3 w 30"/>
                <a:gd name="T3" fmla="*/ 8 h 60"/>
                <a:gd name="T4" fmla="*/ 2 w 30"/>
                <a:gd name="T5" fmla="*/ 8 h 60"/>
                <a:gd name="T6" fmla="*/ 0 w 30"/>
                <a:gd name="T7" fmla="*/ 6 h 60"/>
                <a:gd name="T8" fmla="*/ 0 w 30"/>
                <a:gd name="T9" fmla="*/ 4 h 60"/>
                <a:gd name="T10" fmla="*/ 4 w 30"/>
                <a:gd name="T11" fmla="*/ 0 h 60"/>
                <a:gd name="T12" fmla="*/ 4 w 30"/>
                <a:gd name="T13" fmla="*/ 7 h 6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0" h="60">
                  <a:moveTo>
                    <a:pt x="26" y="56"/>
                  </a:moveTo>
                  <a:lnTo>
                    <a:pt x="22" y="60"/>
                  </a:lnTo>
                  <a:lnTo>
                    <a:pt x="14" y="60"/>
                  </a:lnTo>
                  <a:lnTo>
                    <a:pt x="0" y="46"/>
                  </a:lnTo>
                  <a:lnTo>
                    <a:pt x="0" y="30"/>
                  </a:lnTo>
                  <a:lnTo>
                    <a:pt x="30" y="0"/>
                  </a:lnTo>
                  <a:lnTo>
                    <a:pt x="26" y="56"/>
                  </a:lnTo>
                  <a:close/>
                </a:path>
              </a:pathLst>
            </a:custGeom>
            <a:solidFill>
              <a:srgbClr val="0099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45" name="Freeform 45"/>
            <p:cNvSpPr>
              <a:spLocks/>
            </p:cNvSpPr>
            <p:nvPr userDrawn="1"/>
          </p:nvSpPr>
          <p:spPr bwMode="auto">
            <a:xfrm>
              <a:off x="344" y="4104"/>
              <a:ext cx="15" cy="30"/>
            </a:xfrm>
            <a:custGeom>
              <a:avLst/>
              <a:gdLst>
                <a:gd name="T0" fmla="*/ 3 w 31"/>
                <a:gd name="T1" fmla="*/ 4 h 59"/>
                <a:gd name="T2" fmla="*/ 3 w 31"/>
                <a:gd name="T3" fmla="*/ 4 h 59"/>
                <a:gd name="T4" fmla="*/ 3 w 31"/>
                <a:gd name="T5" fmla="*/ 2 h 59"/>
                <a:gd name="T6" fmla="*/ 3 w 31"/>
                <a:gd name="T7" fmla="*/ 2 h 59"/>
                <a:gd name="T8" fmla="*/ 2 w 31"/>
                <a:gd name="T9" fmla="*/ 0 h 59"/>
                <a:gd name="T10" fmla="*/ 0 w 31"/>
                <a:gd name="T11" fmla="*/ 0 h 59"/>
                <a:gd name="T12" fmla="*/ 0 w 31"/>
                <a:gd name="T13" fmla="*/ 1 h 59"/>
                <a:gd name="T14" fmla="*/ 0 w 31"/>
                <a:gd name="T15" fmla="*/ 8 h 59"/>
                <a:gd name="T16" fmla="*/ 3 w 31"/>
                <a:gd name="T17" fmla="*/ 4 h 5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1" h="59">
                  <a:moveTo>
                    <a:pt x="31" y="29"/>
                  </a:moveTo>
                  <a:lnTo>
                    <a:pt x="31" y="29"/>
                  </a:lnTo>
                  <a:lnTo>
                    <a:pt x="31" y="13"/>
                  </a:lnTo>
                  <a:lnTo>
                    <a:pt x="16" y="0"/>
                  </a:lnTo>
                  <a:lnTo>
                    <a:pt x="7" y="0"/>
                  </a:lnTo>
                  <a:lnTo>
                    <a:pt x="4" y="4"/>
                  </a:lnTo>
                  <a:lnTo>
                    <a:pt x="0" y="59"/>
                  </a:lnTo>
                  <a:lnTo>
                    <a:pt x="31" y="29"/>
                  </a:lnTo>
                  <a:close/>
                </a:path>
              </a:pathLst>
            </a:custGeom>
            <a:solidFill>
              <a:srgbClr val="0099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46" name="Freeform 46"/>
            <p:cNvSpPr>
              <a:spLocks/>
            </p:cNvSpPr>
            <p:nvPr userDrawn="1"/>
          </p:nvSpPr>
          <p:spPr bwMode="auto">
            <a:xfrm>
              <a:off x="328" y="4104"/>
              <a:ext cx="15" cy="30"/>
            </a:xfrm>
            <a:custGeom>
              <a:avLst/>
              <a:gdLst>
                <a:gd name="T0" fmla="*/ 4 w 30"/>
                <a:gd name="T1" fmla="*/ 1 h 59"/>
                <a:gd name="T2" fmla="*/ 3 w 30"/>
                <a:gd name="T3" fmla="*/ 0 h 59"/>
                <a:gd name="T4" fmla="*/ 2 w 30"/>
                <a:gd name="T5" fmla="*/ 0 h 59"/>
                <a:gd name="T6" fmla="*/ 0 w 30"/>
                <a:gd name="T7" fmla="*/ 2 h 59"/>
                <a:gd name="T8" fmla="*/ 0 w 30"/>
                <a:gd name="T9" fmla="*/ 4 h 59"/>
                <a:gd name="T10" fmla="*/ 4 w 30"/>
                <a:gd name="T11" fmla="*/ 8 h 59"/>
                <a:gd name="T12" fmla="*/ 4 w 30"/>
                <a:gd name="T13" fmla="*/ 1 h 5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0" h="59">
                  <a:moveTo>
                    <a:pt x="26" y="4"/>
                  </a:moveTo>
                  <a:lnTo>
                    <a:pt x="22" y="0"/>
                  </a:lnTo>
                  <a:lnTo>
                    <a:pt x="14" y="0"/>
                  </a:lnTo>
                  <a:lnTo>
                    <a:pt x="0" y="13"/>
                  </a:lnTo>
                  <a:lnTo>
                    <a:pt x="0" y="29"/>
                  </a:lnTo>
                  <a:lnTo>
                    <a:pt x="30" y="59"/>
                  </a:lnTo>
                  <a:lnTo>
                    <a:pt x="26" y="4"/>
                  </a:lnTo>
                  <a:close/>
                </a:path>
              </a:pathLst>
            </a:custGeom>
            <a:solidFill>
              <a:srgbClr val="0099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ransition>
    <p:wipe dir="r"/>
  </p:transition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i="1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 i="1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1600" i="1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1600" i="1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1600" i="1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1600" i="1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5713DC81-C09D-45EA-9BE5-942153FED4CE}" type="datetime1">
              <a:rPr lang="cs-CZ" smtClean="0"/>
              <a:pPr/>
              <a:t>01.02.2017</a:t>
            </a:fld>
            <a:endParaRPr lang="cs-CZ" smtClean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 eaLnBrk="1" hangingPunct="1"/>
            <a:r>
              <a:rPr lang="cs-CZ" sz="2800" dirty="0" smtClean="0"/>
              <a:t>Registrovaná kriminalita </a:t>
            </a:r>
            <a:br>
              <a:rPr lang="cs-CZ" sz="2800" dirty="0" smtClean="0"/>
            </a:br>
            <a:r>
              <a:rPr lang="cs-CZ" sz="2800" dirty="0" smtClean="0"/>
              <a:t>v rámci KŘP </a:t>
            </a:r>
            <a:r>
              <a:rPr lang="cs-CZ" sz="2800" dirty="0" err="1" smtClean="0"/>
              <a:t>JmK</a:t>
            </a:r>
            <a:r>
              <a:rPr lang="cs-CZ" sz="2800" dirty="0" smtClean="0"/>
              <a:t> za období od 1.1. do 31.12. 2016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432048"/>
          </a:xfrm>
        </p:spPr>
        <p:txBody>
          <a:bodyPr/>
          <a:lstStyle/>
          <a:p>
            <a:r>
              <a:rPr lang="cs-CZ" sz="1800" dirty="0" smtClean="0">
                <a:solidFill>
                  <a:schemeClr val="accent1"/>
                </a:solidFill>
              </a:rPr>
              <a:t>Celková kriminalita</a:t>
            </a:r>
            <a:endParaRPr lang="cs-CZ" sz="1800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89AAE6-955F-4AC3-99E7-DB4E5B63F15A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NÁZEV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8E058E-FB6C-4346-A5B8-A22CB6831D75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354346" y="1628780"/>
          <a:ext cx="6435307" cy="3902065"/>
        </p:xfrm>
        <a:graphic>
          <a:graphicData uri="http://schemas.openxmlformats.org/drawingml/2006/table">
            <a:tbl>
              <a:tblPr/>
              <a:tblGrid>
                <a:gridCol w="438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95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3325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celkem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12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13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3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effectLst/>
                          <a:latin typeface="Arial CE"/>
                        </a:rPr>
                        <a:t>Rok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effectLst/>
                          <a:latin typeface="Arial CE"/>
                        </a:rPr>
                        <a:t>položka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JMK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ZELEZ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B-M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B-V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BV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HO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VK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ZN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Zjištěno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27 109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494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1 570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13 708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3 408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2 287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2 276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1 246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2 119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Zjištěno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23 828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490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1 375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12 428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2 916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1 757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1 765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1 119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1 978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Zjištěno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21 599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492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1 163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11 285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2 422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1 672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1 853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1 812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-2 229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-212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-1 143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-494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-85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88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-219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-166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Nárůst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-9,35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0,41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-15,42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-9,20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-16,94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-4,84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4,99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-19,57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-8,39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11 619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899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4 942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1 441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1 167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1 317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654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1 169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10 074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823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4 275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1 295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895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1 032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634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1 093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9 168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665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3 978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1 097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857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1 048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955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-906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-158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-297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-198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-119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-138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Nárůst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-8,99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96,30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-19,20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-6,95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-15,29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-4,25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1,55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-18,77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-12,63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Dodatečně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1 708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840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148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153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190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Dodatečně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1 693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759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227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176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174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125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154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Dodatečně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1 630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812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183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131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163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163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-63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-44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-45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Nárůst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-3,72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700,00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-9,09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6,98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-19,38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-25,57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-6,32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-20,00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5,84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1" i="0" u="none" strike="noStrike">
                          <a:effectLst/>
                          <a:latin typeface="Arial CE"/>
                        </a:rPr>
                        <a:t>Objasněno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42,86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5,87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57,26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36,05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42,28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51,03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57,86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52,49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55,17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42,28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5,51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59,85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34,40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44,41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50,94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58,47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56,66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55,26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42,45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10,77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57,18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35,25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45,29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51,26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56,56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57,22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52,70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0,17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5,26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-2,67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0,85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0,88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0,32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-1,91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0,56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 dirty="0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-2,55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800" dirty="0" smtClean="0">
                <a:solidFill>
                  <a:schemeClr val="accent1"/>
                </a:solidFill>
              </a:rPr>
              <a:t>Registrovaná kriminalita dle druhu</a:t>
            </a:r>
            <a:endParaRPr lang="cs-CZ" sz="1800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89AAE6-955F-4AC3-99E7-DB4E5B63F15A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8E058E-FB6C-4346-A5B8-A22CB6831D75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810289" y="1599300"/>
          <a:ext cx="7523421" cy="3961026"/>
        </p:xfrm>
        <a:graphic>
          <a:graphicData uri="http://schemas.openxmlformats.org/drawingml/2006/table">
            <a:tbl>
              <a:tblPr/>
              <a:tblGrid>
                <a:gridCol w="4614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60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82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86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863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863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863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863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9863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9863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98631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98631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23393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 CE"/>
                        </a:rPr>
                        <a:t>Rok</a:t>
                      </a:r>
                    </a:p>
                  </a:txBody>
                  <a:tcPr marL="9357" marR="9357" marT="935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 CE"/>
                        </a:rPr>
                        <a:t>druh TČ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Celk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OK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Maj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Násil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Mrav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Vloup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Kr.pro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Ostat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Zbýv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HK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Zjištěno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27 109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20 014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15 181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1 682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239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4 138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9 045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2 912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4 077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3 018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Zjištěno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23 828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17 284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13 049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1 422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206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3 229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7 829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2 607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3 610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2 932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Zjištěno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21 599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15 868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11 651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1 413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245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2 732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7 002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2 559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3 075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2 655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-2 229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-1 416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-1 398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-9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39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-497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-827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-48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-535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-277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Nárůst v %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-9,35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-8,19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-10,71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-0,63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18,93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-15,39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-10,56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-1,84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5,00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-9,45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11 619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6 666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3 534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1 094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166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969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1 990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1 872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3 524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1 429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10 074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5 458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2 778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893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126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650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1 617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1 661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3 177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1 437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9 168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5 250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2 585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957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166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537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1 554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1 542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2 683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1 234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-906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-208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-193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64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40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-113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-63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-119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-494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-203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Nárůst v %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-8,99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-3,81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-6,95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7,17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31,75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-17,38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-3,90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-7,16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-15,55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-14,13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Dodatečně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1 708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1 100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680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202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259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232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194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232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376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Dodatečně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1 693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1 028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638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192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212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289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180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375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290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68435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Dodatečně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1 630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1 004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538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211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34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157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208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221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280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346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-63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-100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-55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-81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41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-95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56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Nárůst v %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-3,72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-2,33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-15,67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9,90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88,89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-25,94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-28,03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22,78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-25,33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19,31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0" u="none" strike="noStrike">
                          <a:effectLst/>
                          <a:latin typeface="Arial CE"/>
                        </a:rPr>
                        <a:t>Objasněno v %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42,86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33,31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23,28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65,04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69,46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23,42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22,00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64,29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86,44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47,35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42,28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31,58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21,29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62,80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61,17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20,13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20,65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63,71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88,01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49,01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42,45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33,09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22,19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67,73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67,76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19,66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22,19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60,26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87,25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46,48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5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0,17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1,51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0,90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4,93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6,59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-0,47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effectLst/>
                          <a:latin typeface="Arial CE"/>
                        </a:rPr>
                        <a:t>1,54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-3,46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-0,75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1" u="none" strike="noStrike" dirty="0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-2,53</a:t>
                      </a:r>
                    </a:p>
                  </a:txBody>
                  <a:tcPr marL="9357" marR="9357" marT="935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6465588"/>
      </p:ext>
    </p:extLst>
  </p:cSld>
  <p:clrMapOvr>
    <a:masterClrMapping/>
  </p:clrMapOvr>
  <p:transition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cs-CZ" sz="1800" dirty="0" smtClean="0">
                <a:solidFill>
                  <a:schemeClr val="accent1"/>
                </a:solidFill>
              </a:rPr>
              <a:t>Rozložení nápadu registrované kriminality v rámci KŘP </a:t>
            </a:r>
            <a:r>
              <a:rPr lang="cs-CZ" sz="1800" dirty="0" err="1" smtClean="0">
                <a:solidFill>
                  <a:schemeClr val="accent1"/>
                </a:solidFill>
              </a:rPr>
              <a:t>Jm</a:t>
            </a:r>
            <a:r>
              <a:rPr lang="cs-CZ" sz="1800" dirty="0" smtClean="0">
                <a:solidFill>
                  <a:schemeClr val="accent1"/>
                </a:solidFill>
              </a:rPr>
              <a:t> K</a:t>
            </a:r>
            <a:endParaRPr lang="cs-CZ" sz="1800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89AAE6-955F-4AC3-99E7-DB4E5B63F15A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NÁZEV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8E058E-FB6C-4346-A5B8-A22CB6831D75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  <p:graphicFrame>
        <p:nvGraphicFramePr>
          <p:cNvPr id="7" name="graf 1"/>
          <p:cNvGraphicFramePr>
            <a:graphicFrameLocks/>
          </p:cNvGraphicFramePr>
          <p:nvPr/>
        </p:nvGraphicFramePr>
        <p:xfrm>
          <a:off x="1357312" y="771525"/>
          <a:ext cx="6429375" cy="5314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800" dirty="0" smtClean="0">
                <a:solidFill>
                  <a:schemeClr val="accent2"/>
                </a:solidFill>
              </a:rPr>
              <a:t>Registrovaná kriminalita v rámci ČR</a:t>
            </a:r>
            <a:endParaRPr lang="cs-CZ" sz="1800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89AAE6-955F-4AC3-99E7-DB4E5B63F15A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8E058E-FB6C-4346-A5B8-A22CB6831D75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7340166"/>
              </p:ext>
            </p:extLst>
          </p:nvPr>
        </p:nvGraphicFramePr>
        <p:xfrm>
          <a:off x="467544" y="1412772"/>
          <a:ext cx="8229599" cy="3846215"/>
        </p:xfrm>
        <a:graphic>
          <a:graphicData uri="http://schemas.openxmlformats.org/drawingml/2006/table">
            <a:tbl>
              <a:tblPr/>
              <a:tblGrid>
                <a:gridCol w="5318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49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35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55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452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0483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048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0483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0483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0483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0483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0397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0397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0483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0483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0483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0483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</a:tblGrid>
              <a:tr h="47894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cs-CZ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CELKEM (TSK 101 - 903)</a:t>
                      </a:r>
                    </a:p>
                  </a:txBody>
                  <a:tcPr marL="6081" marR="6081" marT="608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ČR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Pha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StČ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JČ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PL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UL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KH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JM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MS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OL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ZL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VY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PU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LI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KV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823">
                <a:tc gridSpan="3"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Pořadí dle % objasněnosti</a:t>
                      </a:r>
                    </a:p>
                  </a:txBody>
                  <a:tcPr marL="6081" marR="6081" marT="608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14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12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13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1736">
                <a:tc rowSpan="3">
                  <a:txBody>
                    <a:bodyPr/>
                    <a:lstStyle/>
                    <a:p>
                      <a:pPr algn="l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Vykazované období</a:t>
                      </a:r>
                    </a:p>
                  </a:txBody>
                  <a:tcPr marL="6081" marR="6081" marT="608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zjištěno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218432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56432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22124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10816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9679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18377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7286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21599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26528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11600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7398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5986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5933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9186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4983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173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objasněno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101773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14182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10450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6778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4931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11445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4578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9168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13396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6483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4528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3683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3791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4849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3380</a:t>
                      </a:r>
                    </a:p>
                  </a:txBody>
                  <a:tcPr marL="6081" marR="6081" marT="60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591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tj. %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46,59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25,13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47,23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62,67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50,95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62,28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62,83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42,45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50,50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55,89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61,21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61,53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63,90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52,79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67,83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1736">
                <a:tc rowSpan="3">
                  <a:txBody>
                    <a:bodyPr/>
                    <a:lstStyle/>
                    <a:p>
                      <a:pPr algn="l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Předchozí období</a:t>
                      </a:r>
                    </a:p>
                  </a:txBody>
                  <a:tcPr marL="6081" marR="6081" marT="608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zjištěno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247 628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64 095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25 442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12 595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10 512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21 061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8 575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23 828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30 364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12 609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7 964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6 880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6 812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11 154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5 737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173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objasněno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112 141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16 227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11 202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7 812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5 687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12 352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5 440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10 074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14 270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6 812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4 702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4 103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4 075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5 409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3 976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582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tj. %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45,29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25,32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44,03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62,02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54,10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58,65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63,44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42,28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47,00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54,02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59,04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59,64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59,82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48,49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69,30</a:t>
                      </a:r>
                    </a:p>
                  </a:txBody>
                  <a:tcPr marL="6081" marR="6081" marT="6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1736">
                <a:tc rowSpan="5">
                  <a:txBody>
                    <a:bodyPr/>
                    <a:lstStyle/>
                    <a:p>
                      <a:pPr algn="l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Rozdíly</a:t>
                      </a:r>
                    </a:p>
                  </a:txBody>
                  <a:tcPr marL="6081" marR="6081" marT="608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zjištěno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-29 196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-7 663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-3 318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-1 779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-833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-2 684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-1 289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-2 229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-3 836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-1 009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-566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-894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-879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-1 968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-754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173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zjištěno v %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-11,79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-11,96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-13,04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-14,12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-7,92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-12,74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-15,03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-9,35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-12,63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-8,00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-7,11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-12,99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-12,90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-17,64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-13,14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73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objasněno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-10 368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-2 045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-752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-1 034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-756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-907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-862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-906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-874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-329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-174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-420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-284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-560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-596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173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objasněno v %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-9,25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-12,60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-6,71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-13,24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-13,29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-7,34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-15,85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-8,99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-6,12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-4,83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-3,70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-10,24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-6,97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-10,35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-14,99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582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% objasněnosti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1,31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-0,19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3,20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0,64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-3,15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3,63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-0,61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0,17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3,50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1,86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2,17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1,89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4,08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4,29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-1,47</a:t>
                      </a:r>
                    </a:p>
                  </a:txBody>
                  <a:tcPr marL="6081" marR="6081" marT="608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6958485"/>
      </p:ext>
    </p:extLst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432048"/>
          </a:xfrm>
        </p:spPr>
        <p:txBody>
          <a:bodyPr/>
          <a:lstStyle/>
          <a:p>
            <a:r>
              <a:rPr lang="cs-CZ" sz="1800" dirty="0" smtClean="0">
                <a:solidFill>
                  <a:schemeClr val="accent1"/>
                </a:solidFill>
              </a:rPr>
              <a:t>Obecná kriminalita</a:t>
            </a:r>
            <a:endParaRPr lang="cs-CZ" sz="1800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89AAE6-955F-4AC3-99E7-DB4E5B63F15A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NÁZEV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8E058E-FB6C-4346-A5B8-A22CB6831D75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354346" y="1628780"/>
          <a:ext cx="6435307" cy="3902065"/>
        </p:xfrm>
        <a:graphic>
          <a:graphicData uri="http://schemas.openxmlformats.org/drawingml/2006/table">
            <a:tbl>
              <a:tblPr/>
              <a:tblGrid>
                <a:gridCol w="438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95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3325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celkem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12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13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3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effectLst/>
                          <a:latin typeface="Arial CE"/>
                        </a:rPr>
                        <a:t>Rok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effectLst/>
                          <a:latin typeface="Arial CE"/>
                        </a:rPr>
                        <a:t>položka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JMK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ZELEZ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B-M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B-V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BV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HO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VK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ZN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Zjištěno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20 014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461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1 027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10 335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2 571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1 656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1 647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890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1 427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Zjištěno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17 284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456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872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9 474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2 104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1 253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1 112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742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1 271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Zjištěno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15 868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462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722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8 628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1 729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1 174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1 300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612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1 241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-1 416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-150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-846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-375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-79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188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-130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-30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Nárůst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-8,19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1,32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-17,20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-8,93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-17,82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-6,30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16,91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-17,52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-2,36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6 666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455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2 812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813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690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837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401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632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5 458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402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2 436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658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484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551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337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568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5 250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310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2 384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551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507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624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297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531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-208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-92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-52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-107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-40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Nárůst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-3,81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109,09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-22,89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-2,13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-16,26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4,75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13,25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-11,87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-6,51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Dodatečně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1 100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534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129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105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120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Dodatečně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1 028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430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136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110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125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105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Dodatečně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1 004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481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127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105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Nárůst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-2,33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500,00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11,86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-6,62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-30,00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-28,00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-9,86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0,00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1" i="0" u="none" strike="noStrike">
                          <a:effectLst/>
                          <a:latin typeface="Arial CE"/>
                        </a:rPr>
                        <a:t>Objasněno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33,31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5,64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44,30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27,21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31,62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41,67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50,82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45,06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44,29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31,58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4,82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46,10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25,71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31,27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38,63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49,55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45,42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44,69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33,09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9,96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42,94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27,63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31,87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43,19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48,00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48,53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42,79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1,51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5,13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-3,16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1,92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0,59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4,56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-1,55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3,11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 dirty="0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-1,90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800" dirty="0" smtClean="0">
                <a:solidFill>
                  <a:schemeClr val="accent1"/>
                </a:solidFill>
              </a:rPr>
              <a:t>Násilná kriminalita</a:t>
            </a:r>
            <a:endParaRPr lang="cs-CZ" sz="1800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89AAE6-955F-4AC3-99E7-DB4E5B63F15A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8E058E-FB6C-4346-A5B8-A22CB6831D75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354346" y="1628780"/>
          <a:ext cx="6435307" cy="3902065"/>
        </p:xfrm>
        <a:graphic>
          <a:graphicData uri="http://schemas.openxmlformats.org/drawingml/2006/table">
            <a:tbl>
              <a:tblPr/>
              <a:tblGrid>
                <a:gridCol w="438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95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3325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celkem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12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13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3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effectLst/>
                          <a:latin typeface="Arial CE"/>
                        </a:rPr>
                        <a:t>Rok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effectLst/>
                          <a:latin typeface="Arial CE"/>
                        </a:rPr>
                        <a:t>položka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JMK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ZELEZ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B-M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B-V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BV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HO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VK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ZN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Zjištěno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1 682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101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717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195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142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236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Zjištěno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1 422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546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173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112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212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Zjištěno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1 413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562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167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106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189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22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Nárůst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-0,63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100,00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28,95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2,93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-3,47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-5,36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-5,66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-9,57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-8,25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1 094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418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130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103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165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140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893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292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161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131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957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345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111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153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124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Nárůst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7,17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100,00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40,74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18,15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-2,63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5,13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-4,97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1,64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-5,34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Dodatečně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Dodatečně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192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Dodatečně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211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Nárůst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9,90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0,00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-33,33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12,33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4,35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13,33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0,00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64,29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3,57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1" i="0" u="none" strike="noStrike">
                          <a:effectLst/>
                          <a:latin typeface="Arial CE"/>
                        </a:rPr>
                        <a:t>Objasněno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65,04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100,00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75,25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58,30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66,67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72,54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69,92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69,88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68,63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62,80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66,67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71,05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53,48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65,90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69,64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75,94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64,89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63,59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67,73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66,67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77,55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61,39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66,47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77,36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76,50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72,94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65,61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4,93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0,00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6,50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7,91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0,57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7,72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0,56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8,05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effectLst/>
                          <a:latin typeface="Arial CE"/>
                        </a:rPr>
                        <a:t>2,02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3646894"/>
      </p:ext>
    </p:extLst>
  </p:cSld>
  <p:clrMapOvr>
    <a:masterClrMapping/>
  </p:clrMapOvr>
  <p:transition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800" dirty="0" smtClean="0">
                <a:solidFill>
                  <a:schemeClr val="accent1"/>
                </a:solidFill>
              </a:rPr>
              <a:t>Majetková kriminalita</a:t>
            </a:r>
            <a:endParaRPr lang="cs-CZ" sz="1800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89AAE6-955F-4AC3-99E7-DB4E5B63F15A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8E058E-FB6C-4346-A5B8-A22CB6831D75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354346" y="1628780"/>
          <a:ext cx="6435307" cy="3902065"/>
        </p:xfrm>
        <a:graphic>
          <a:graphicData uri="http://schemas.openxmlformats.org/drawingml/2006/table">
            <a:tbl>
              <a:tblPr/>
              <a:tblGrid>
                <a:gridCol w="438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95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3325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celkem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12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13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3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effectLst/>
                          <a:latin typeface="Arial CE"/>
                        </a:rPr>
                        <a:t>Rok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effectLst/>
                          <a:latin typeface="Arial CE"/>
                        </a:rPr>
                        <a:t>položka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JMK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ZELEZ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B-M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B-V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BV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HO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VK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ZN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Zjištěno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15 181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251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737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8 342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1 988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1 188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1 099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637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939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Zjištěno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13 049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273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595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7 775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1 601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871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652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491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791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Zjištěno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11 651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274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442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6 916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1 244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787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850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380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758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-1 398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-153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-859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-357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-84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198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-111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-33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Nárůst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-10,71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0,37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-25,71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-11,05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-22,30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-9,64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30,37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-22,61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-4,17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3 534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238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1 622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394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336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425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218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288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2 778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1 461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140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251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2 585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128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1 404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227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275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121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-193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-73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-57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-87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-48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Nárůst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-6,95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157,14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-36,32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-3,90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-27,71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2,96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36,82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-13,57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-19,12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Dodatečně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680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349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Dodatečně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638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286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Dodatečně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538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284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-41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Nárůst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-15,67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100,00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13,33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-0,70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-11,24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-55,41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-36,76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-40,48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-20,83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1" i="0" u="none" strike="noStrike">
                          <a:effectLst/>
                          <a:latin typeface="Arial CE"/>
                        </a:rPr>
                        <a:t>Objasněno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23,28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5,18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32,29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19,44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19,82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28,28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38,67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34,22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30,67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21,29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2,56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33,78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18,79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19,61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23,31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30,83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28,51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31,73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22,19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6,57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28,96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20,30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18,25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26,56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32,35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31,84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26,78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0,90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4,01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-4,82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1,51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-1,37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3,25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1,52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3,33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 dirty="0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-4,95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0778396"/>
      </p:ext>
    </p:extLst>
  </p:cSld>
  <p:clrMapOvr>
    <a:masterClrMapping/>
  </p:clrMapOvr>
  <p:transition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r>
              <a:rPr lang="cs-CZ" sz="1800" dirty="0" smtClean="0">
                <a:solidFill>
                  <a:schemeClr val="accent1"/>
                </a:solidFill>
              </a:rPr>
              <a:t>Hospodářská kriminalita</a:t>
            </a:r>
            <a:endParaRPr lang="cs-CZ" sz="1800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89AAE6-955F-4AC3-99E7-DB4E5B63F15A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NÁZEV   l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8E058E-FB6C-4346-A5B8-A22CB6831D75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354346" y="1628780"/>
          <a:ext cx="6435307" cy="3902065"/>
        </p:xfrm>
        <a:graphic>
          <a:graphicData uri="http://schemas.openxmlformats.org/drawingml/2006/table">
            <a:tbl>
              <a:tblPr/>
              <a:tblGrid>
                <a:gridCol w="438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95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6860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3325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celkem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06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12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FF00"/>
                          </a:solidFill>
                          <a:effectLst/>
                          <a:latin typeface="Arial CE"/>
                        </a:rPr>
                        <a:t>13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3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effectLst/>
                          <a:latin typeface="Arial CE"/>
                        </a:rPr>
                        <a:t>Rok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effectLst/>
                          <a:latin typeface="Arial CE"/>
                        </a:rPr>
                        <a:t>položka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JMK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ZELEZ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B-M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B-V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BV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HO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VK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ZN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Zjištěno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3 018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178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1 682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269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243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269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233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Zjištěno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2 932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156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1 601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248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140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257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Zjištěno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2 655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158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1 507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238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199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211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225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-277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-94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-62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-37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-49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-32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Nárůst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-9,45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-13,33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1,28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-5,87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-20,67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-0,50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-14,92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-35,00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-12,45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1 429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107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708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142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132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160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128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1 437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676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167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129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144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134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1 234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128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90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127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125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-203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-60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-44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Nárůst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-14,13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150,00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2,15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-8,88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-23,35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-30,23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-11,81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-47,83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-6,72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Dodatečně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376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Dodatečně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290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149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Dodatečně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346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Nárůst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19,31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0,00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-20,00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38,93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18,52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6,45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4,17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-51,52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50,00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1" i="0" u="none" strike="noStrike">
                          <a:effectLst/>
                          <a:latin typeface="Arial CE"/>
                        </a:rPr>
                        <a:t>Objasněno v %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47,35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3,45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60,11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42,09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52,79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54,32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59,48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43,86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54,94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49,01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6,67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59,62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42,22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55,67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64,50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58,06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65,71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52,14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2016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Objasněno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46,48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19,23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60,13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40,88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53,78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45,23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60,19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52,75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FF"/>
                          </a:solidFill>
                          <a:effectLst/>
                          <a:latin typeface="Arial CE"/>
                        </a:rPr>
                        <a:t>55,56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511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 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Rozdíl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-2,53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12,56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0,51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-1,35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-1,89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-19,27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effectLst/>
                          <a:latin typeface="Arial CE"/>
                        </a:rPr>
                        <a:t>2,13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>
                          <a:solidFill>
                            <a:srgbClr val="FF0000"/>
                          </a:solidFill>
                          <a:effectLst/>
                          <a:latin typeface="Arial CE"/>
                        </a:rPr>
                        <a:t>-12,97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effectLst/>
                          <a:latin typeface="Arial CE"/>
                        </a:rPr>
                        <a:t>3,42</a:t>
                      </a:r>
                    </a:p>
                  </a:txBody>
                  <a:tcPr marL="8889" marR="8889" marT="8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873125"/>
            <a:ext cx="7772400" cy="1800225"/>
          </a:xfrm>
          <a:ln cap="flat" algn="ctr"/>
        </p:spPr>
        <p:txBody>
          <a:bodyPr/>
          <a:lstStyle/>
          <a:p>
            <a:pPr algn="ctr" eaLnBrk="1" hangingPunct="1">
              <a:defRPr/>
            </a:pPr>
            <a:r>
              <a:rPr lang="cs-CZ" sz="4400" dirty="0" smtClean="0"/>
              <a:t>Děkuji za pozornost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5224CF-1CF6-4DFF-BD94-B415A6CD4E11}" type="datetime4">
              <a:rPr lang="cs-CZ" smtClean="0"/>
              <a:pPr>
                <a:defRPr/>
              </a:pPr>
              <a:t>1. února 2017</a:t>
            </a:fld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B7B6B7"/>
      </a:lt2>
      <a:accent1>
        <a:srgbClr val="3B7EA9"/>
      </a:accent1>
      <a:accent2>
        <a:srgbClr val="3F94D3"/>
      </a:accent2>
      <a:accent3>
        <a:srgbClr val="FFFFFF"/>
      </a:accent3>
      <a:accent4>
        <a:srgbClr val="000000"/>
      </a:accent4>
      <a:accent5>
        <a:srgbClr val="AFC0D1"/>
      </a:accent5>
      <a:accent6>
        <a:srgbClr val="3886BF"/>
      </a:accent6>
      <a:hlink>
        <a:srgbClr val="A8C8EB"/>
      </a:hlink>
      <a:folHlink>
        <a:srgbClr val="368E2B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B7B6B7"/>
        </a:lt2>
        <a:accent1>
          <a:srgbClr val="3B7EA9"/>
        </a:accent1>
        <a:accent2>
          <a:srgbClr val="3F94D3"/>
        </a:accent2>
        <a:accent3>
          <a:srgbClr val="FFFFFF"/>
        </a:accent3>
        <a:accent4>
          <a:srgbClr val="000000"/>
        </a:accent4>
        <a:accent5>
          <a:srgbClr val="AFC0D1"/>
        </a:accent5>
        <a:accent6>
          <a:srgbClr val="3886BF"/>
        </a:accent6>
        <a:hlink>
          <a:srgbClr val="A8C8EB"/>
        </a:hlink>
        <a:folHlink>
          <a:srgbClr val="368E2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2130</TotalTime>
  <Words>2192</Words>
  <Application>Microsoft Office PowerPoint</Application>
  <PresentationFormat>Předvádění na obrazovce (4:3)</PresentationFormat>
  <Paragraphs>1906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Arial CE</vt:lpstr>
      <vt:lpstr>Výchozí návrh</vt:lpstr>
      <vt:lpstr>Registrovaná kriminalita  v rámci KŘP JmK za období od 1.1. do 31.12. 2016</vt:lpstr>
      <vt:lpstr>Celková kriminalita</vt:lpstr>
      <vt:lpstr>Registrovaná kriminalita dle druhu</vt:lpstr>
      <vt:lpstr>Rozložení nápadu registrované kriminality v rámci KŘP Jm K</vt:lpstr>
      <vt:lpstr>Registrovaná kriminalita v rámci ČR</vt:lpstr>
      <vt:lpstr>Obecná kriminalita</vt:lpstr>
      <vt:lpstr>Násilná kriminalita</vt:lpstr>
      <vt:lpstr>Majetková kriminalita</vt:lpstr>
      <vt:lpstr>Hospodářská kriminalita</vt:lpstr>
      <vt:lpstr>Děkuji za pozornost</vt:lpstr>
    </vt:vector>
  </TitlesOfParts>
  <Company>POLICIE ČR, K NŘ VS JMK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kpt. Mgr. Vladimír HORA</dc:creator>
  <cp:lastModifiedBy>KŘP B - (OTP) Andrea CEJNKOVÁ</cp:lastModifiedBy>
  <cp:revision>297</cp:revision>
  <dcterms:created xsi:type="dcterms:W3CDTF">2008-10-28T13:44:22Z</dcterms:created>
  <dcterms:modified xsi:type="dcterms:W3CDTF">2017-02-01T11:59:09Z</dcterms:modified>
</cp:coreProperties>
</file>